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79" r:id="rId11"/>
    <p:sldId id="289"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8288000" cy="10287000"/>
  <p:notesSz cx="6858000" cy="9144000"/>
  <p:embeddedFontLst>
    <p:embeddedFont>
      <p:font typeface="Akzidenz-Grotesk" panose="020B0604020202020204" charset="0"/>
      <p:regular r:id="rId27"/>
    </p:embeddedFont>
    <p:embeddedFont>
      <p:font typeface="Akzidenz-Grotesk Bold" panose="020B0604020202020204" charset="0"/>
      <p:regular r:id="rId28"/>
    </p:embeddedFont>
    <p:embeddedFont>
      <p:font typeface="Akzidenz-Grotesk Italics" panose="020B0604020202020204" charset="0"/>
      <p:regular r:id="rId29"/>
    </p:embeddedFont>
    <p:embeddedFont>
      <p:font typeface="League Spartan" panose="020B0604020202020204" charset="0"/>
      <p:regular r:id="rId30"/>
    </p:embeddedFont>
    <p:embeddedFont>
      <p:font typeface="More Sugar" panose="020B0604020202020204" charset="0"/>
      <p:regular r:id="rId31"/>
    </p:embeddedFont>
    <p:embeddedFont>
      <p:font typeface="Open Sans" panose="020B0606030504020204" pitchFamily="34" charset="0"/>
      <p:regular r:id="rId32"/>
      <p:bold r:id="rId33"/>
      <p:italic r:id="rId34"/>
      <p:boldItalic r:id="rId35"/>
    </p:embeddedFont>
    <p:embeddedFont>
      <p:font typeface="Open Sans 1" panose="020B0604020202020204" charset="0"/>
      <p:regular r:id="rId36"/>
    </p:embeddedFont>
    <p:embeddedFont>
      <p:font typeface="Open Sans 1 Bold" panose="020B0604020202020204" charset="0"/>
      <p:regular r:id="rId37"/>
    </p:embeddedFont>
    <p:embeddedFont>
      <p:font typeface="Open Sans 1 Italics" panose="020B0604020202020204" charset="0"/>
      <p:regular r:id="rId38"/>
    </p:embeddedFont>
    <p:embeddedFont>
      <p:font typeface="Open Sans Bold" panose="020B0806030504020204" charset="0"/>
      <p:regular r:id="rId39"/>
    </p:embeddedFont>
    <p:embeddedFont>
      <p:font typeface="Open Sans Italics"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65" autoAdjust="0"/>
    <p:restoredTop sz="94622" autoAdjust="0"/>
  </p:normalViewPr>
  <p:slideViewPr>
    <p:cSldViewPr>
      <p:cViewPr varScale="1">
        <p:scale>
          <a:sx n="48" d="100"/>
          <a:sy n="48" d="100"/>
        </p:scale>
        <p:origin x="437"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 of all contraception methods used</a:t>
            </a:r>
          </a:p>
          <a:p>
            <a:endParaRPr lang="en-US"/>
          </a:p>
          <a:p>
            <a:endParaRPr lang="en-US"/>
          </a:p>
          <a:p>
            <a:endParaRPr lang="en-US"/>
          </a:p>
          <a:p>
            <a:endParaRPr lang="en-US"/>
          </a:p>
          <a:p>
            <a:r>
              <a:rPr lang="en-US"/>
              <a:t>Salpingectomie partielle: possible reperméabilisation tubaire</a:t>
            </a:r>
          </a:p>
          <a:p>
            <a:r>
              <a:rPr lang="en-US"/>
              <a:t>étude: 25cas: 12 grossesse à terme, 1 GEU, 1 FCS </a:t>
            </a:r>
          </a:p>
          <a:p>
            <a:endParaRPr lang="en-US"/>
          </a:p>
          <a:p>
            <a:r>
              <a:rPr lang="en-US"/>
              <a:t>la salpingectomie totale:  réduction significative du risque de néoplasie ovarienne </a:t>
            </a:r>
          </a:p>
          <a:p>
            <a:r>
              <a:rPr lang="en-US"/>
              <a:t>la majorité des carinome séreux on pour origine la partie distale des trompes de fallope</a:t>
            </a:r>
          </a:p>
          <a:p>
            <a:r>
              <a:rPr lang="en-US"/>
              <a:t>Métanalyse de Cibula: diminution du risque de cancer ovarien sans augmenter les complications lors de LT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endParaRPr/>
          </a:p>
          <a:p>
            <a:endParaRPr/>
          </a:p>
          <a:p>
            <a:r>
              <a:rPr lang="en-US"/>
              <a:t>La taille d'effet est une mesure statistique qui quantifie l'ampleur de la différence entre deux groupes.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l'article de Moore et al. Cette étude a comparé en postopératoire aiguë l’EVA  à la perception des patients qui définissaient leur douleur comme légère, modérée ou intense. </a:t>
            </a:r>
          </a:p>
          <a:p>
            <a:endParaRPr lang="en-US"/>
          </a:p>
          <a:p>
            <a:r>
              <a:rPr lang="en-US"/>
              <a:t>Le seuil établi entre douleur légère et modérée de était de 35 mm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l'article de Moore et al. Cette étude a comparé en postopératoire aiguë l’EVA  à la perception des patients qui définissaient leur douleur comme légère, modérée ou intense. </a:t>
            </a:r>
          </a:p>
          <a:p>
            <a:endParaRPr lang="en-US"/>
          </a:p>
          <a:p>
            <a:r>
              <a:rPr lang="en-US"/>
              <a:t>Le seuil établi entre douleur légère et modérée de était de 35 mm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étude turque </a:t>
            </a:r>
          </a:p>
          <a:p>
            <a:r>
              <a:rPr lang="en-US"/>
              <a:t>rétrospective</a:t>
            </a:r>
          </a:p>
          <a:p>
            <a:r>
              <a:rPr lang="en-US"/>
              <a:t>publiée en Mai 2024</a:t>
            </a:r>
          </a:p>
          <a:p>
            <a:endParaRPr lang="en-US"/>
          </a:p>
          <a:p>
            <a:r>
              <a:rPr lang="en-US"/>
              <a:t>Le confort postopératoire de la patiente pour les ligatures tubaires par vNOTES par rapport à la cœlioscopie abdominale. Sur les 47 patientes inclues, la douleur à H24 est moins importante dans le groupe vNOTES avec une différence de médiane d’EVA de - 1 point (p=0.003).</a:t>
            </a:r>
          </a:p>
          <a:p>
            <a:endParaRPr lang="en-US"/>
          </a:p>
          <a:p>
            <a:r>
              <a:rPr lang="en-US"/>
              <a:t>La sexualité par le questionnaire FSFI, et l’impact sur les douleurs pelviennes par le questionnaire « PPIQ » évalués à 1 mois, ne retrouve pas de différence significative entre les 2 groupes par rapport aux données préopératoires. </a:t>
            </a:r>
          </a:p>
          <a:p>
            <a:endParaRPr lang="en-US"/>
          </a:p>
          <a:p>
            <a:r>
              <a:rPr lang="en-US"/>
              <a:t>L’étude évalue, aussi, la qualité de vie par le questionnaire « MILQ scale » à 1 mois qui retrouve de meilleures valeurs dans le groupe vNOTES (p&lt;0.02). Les patientes étaient en général plus satisfaites dans le groupe vNOTES que le groupe cœlioscopie (p=0.027).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étude turque </a:t>
            </a:r>
          </a:p>
          <a:p>
            <a:r>
              <a:rPr lang="en-US"/>
              <a:t>rétrospective</a:t>
            </a:r>
          </a:p>
          <a:p>
            <a:r>
              <a:rPr lang="en-US"/>
              <a:t>publiée en Mai 2024</a:t>
            </a:r>
          </a:p>
          <a:p>
            <a:endParaRPr lang="en-US"/>
          </a:p>
          <a:p>
            <a:r>
              <a:rPr lang="en-US"/>
              <a:t>Le confort postopératoire de la patiente pour les ligatures tubaires par vNOTES par rapport à la cœlioscopie abdominale. Sur les 47 patientes inclues, la douleur à H24 est moins importante dans le groupe vNOTES avec une différence de médiane d’EVA de - 1 point (p=0.003).</a:t>
            </a:r>
          </a:p>
          <a:p>
            <a:endParaRPr lang="en-US"/>
          </a:p>
          <a:p>
            <a:r>
              <a:rPr lang="en-US"/>
              <a:t>La sexualité par le questionnaire FSFI, et l’impact sur les douleurs pelviennes par le questionnaire « PPIQ » évalués à 1 mois, ne retrouve pas de différence significative entre les 2 groupes par rapport aux données préopératoires. </a:t>
            </a:r>
          </a:p>
          <a:p>
            <a:endParaRPr lang="en-US"/>
          </a:p>
          <a:p>
            <a:r>
              <a:rPr lang="en-US"/>
              <a:t>L’étude évalue, aussi, la qualité de vie par le questionnaire « MILQ scale » à 1 mois qui retrouve de meilleures valeurs dans le groupe vNOTES (p&lt;0.02). Les patientes étaient en général plus satisfaites dans le groupe vNOTES que le groupe cœlioscopie (p=0.027).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L'équipe australienne de Myles et al. a mené une étude observationnelle prospective pour comparer l'évolution du score EVA avec le ressenti des patients après différentes interventions chirurgicales. À 24 heures après l'opération, les patients ont été évalués à l'aide d'une échelle de Likert en 15 points, allant de -7 « beaucoup moins bien » à +7 « beaucoup mieux » sur comment est votre douleur par rapport à avant la chirurgie?</a:t>
            </a:r>
          </a:p>
          <a:p>
            <a:endParaRPr lang="en-US"/>
          </a:p>
          <a:p>
            <a:r>
              <a:rPr lang="en-US"/>
              <a:t>Les résultats indiquent qu'une variation d'un point sur l'EVA de 10  correspond à une amélioration ou à une détérioration cliniquement significative de la douleur.</a:t>
            </a:r>
          </a:p>
          <a:p>
            <a:endParaRPr lang="en-US"/>
          </a:p>
          <a:p>
            <a:r>
              <a:rPr lang="en-US"/>
              <a:t>1.1 point de différence à H24, peuvent avoir un impact cliniquement pertinent sur le ressenti des patientes. </a:t>
            </a:r>
          </a:p>
          <a:p>
            <a:endParaRPr lang="en-US"/>
          </a:p>
          <a:p>
            <a:r>
              <a:rPr lang="en-US"/>
              <a:t>taille d'effet qui quantifie l'ampleur de la différence entre deux groupes est FAIBLE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 (Natural orifices transluminal endoscopic surgery). C’est une technique chirurgicale endoscopique utilisant comme voie d’abord les orifices naturels (buccal, urétral, gastrique, rectal ou encore vaginal). La technique opératoire vNOTES utilise comme voie d’abord le vagin pour accéder à la cavité péritonéale.</a:t>
            </a:r>
          </a:p>
          <a:p>
            <a:endParaRPr lang="en-US"/>
          </a:p>
          <a:p>
            <a:r>
              <a:rPr lang="en-US"/>
              <a:t>l'étude NOTABLE a montré la  non-inferiorité de vNOTES sur l'efficacité de la prise en charge des pathologies annexielles bénignes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L'équipe australienne de Myles et al. a mené une étude observationnelle prospective pour comparer l'évolution du score EVA avec le ressenti des patients après différentes interventions chirurgicales. À 24 heures après l'opération, les patients ont été évalués à l'aide d'une échelle de Likert en 15 points, allant de -7 « beaucoup moins bien » à +7 « beaucoup mieux » sur comment est votre douleur par rapport à avant la chirurgie?</a:t>
            </a:r>
          </a:p>
          <a:p>
            <a:endParaRPr lang="en-US"/>
          </a:p>
          <a:p>
            <a:r>
              <a:rPr lang="en-US"/>
              <a:t>Les résultats indiquent qu'une variation d'un point sur l'EVA de 10  correspond à une amélioration ou à une détérioration cliniquement significative de la douleur.</a:t>
            </a:r>
          </a:p>
          <a:p>
            <a:endParaRPr lang="en-US"/>
          </a:p>
          <a:p>
            <a:r>
              <a:rPr lang="en-US"/>
              <a:t>1.1 point de différence à H24, peuvent avoir un impact cliniquement pertinent sur le ressenti des patientes. </a:t>
            </a:r>
          </a:p>
          <a:p>
            <a:endParaRPr lang="en-US"/>
          </a:p>
          <a:p>
            <a:r>
              <a:rPr lang="en-US"/>
              <a:t>taille d'effet qui quantifie l'ampleur de la différence entre deux groupes est FAIBLE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 (Natural orifices transluminal endoscopic surgery). C’est une technique chirurgicale endoscopique utilisant comme voie d’abord les orifices naturels (buccal, urétral, gastrique, rectal ou encore vaginal). La technique opératoire vNOTES utilise comme voie d’abord le vagin pour accéder à la cavité péritonéale.</a:t>
            </a:r>
          </a:p>
          <a:p>
            <a:endParaRPr lang="en-US"/>
          </a:p>
          <a:p>
            <a:r>
              <a:rPr lang="en-US"/>
              <a:t>l'étude NOTABLE a montré la  non-inferiorité de vNOTES sur l'efficacité de la prise en charge des pathologies annexielles bénignes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 of all contraception methods used</a:t>
            </a:r>
          </a:p>
          <a:p>
            <a:endParaRPr lang="en-US"/>
          </a:p>
          <a:p>
            <a:endParaRPr lang="en-US"/>
          </a:p>
          <a:p>
            <a:endParaRPr lang="en-US"/>
          </a:p>
          <a:p>
            <a:endParaRPr lang="en-US"/>
          </a:p>
          <a:p>
            <a:r>
              <a:rPr lang="en-US"/>
              <a:t>Salpingectomie partielle: possible reperméabilisation tubaire</a:t>
            </a:r>
          </a:p>
          <a:p>
            <a:r>
              <a:rPr lang="en-US"/>
              <a:t>étude: 25cas: 12 grossesse à terme, 1 GEU, 1 FCS </a:t>
            </a:r>
          </a:p>
          <a:p>
            <a:endParaRPr lang="en-US"/>
          </a:p>
          <a:p>
            <a:r>
              <a:rPr lang="en-US"/>
              <a:t>la salpingectomie totale:  réduction significative du risque de néoplasie ovarienne </a:t>
            </a:r>
          </a:p>
          <a:p>
            <a:r>
              <a:rPr lang="en-US"/>
              <a:t>la majorité des carinome séreux on pour origine la partie distale des trompes de fallope</a:t>
            </a:r>
          </a:p>
          <a:p>
            <a:r>
              <a:rPr lang="en-US"/>
              <a:t>Métanalyse de Cibula: diminution du risque de cancer ovarien sans augmenter les complications lors de LT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NOTES (Natural orifices transluminal endoscopic surgery). C’est une technique chirurgicale endoscopique utilisant comme voie d’abord les orifices naturels (buccal, urétral, gastrique, rectal ou encore vaginal). La technique opératoire vNOTES utilise comme voie d’abord le vagin pour accéder à la cavité péritonéale.</a:t>
            </a:r>
          </a:p>
          <a:p>
            <a:endParaRPr lang="en-US"/>
          </a:p>
          <a:p>
            <a:r>
              <a:rPr lang="en-US"/>
              <a:t>l'étude NOTABLE a montré la  non-inferiorité de vNOTES sur l'efficacité de la prise en charge des pathologies annexielles bénignes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L’objectif de ce travail est une analyse partielle des données de TULIPE pour savoir l’évolution de la douleur postopératoire précoce après stérilisation tubaire par voie vNOTES comparativement à la cœlioscopie abdominale.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 of all contraception methods used</a:t>
            </a:r>
          </a:p>
          <a:p>
            <a:endParaRPr lang="en-US"/>
          </a:p>
          <a:p>
            <a:r>
              <a:rPr lang="en-US"/>
              <a:t>le nombre de stérilisations féminines (stérilisation tubaire par ligature des trompes de 2010 à 2022, ou pose d’implants avant 2017) a été divisé par deux entre 2013 et 2022 (de 45 138 stérilisations en 2013 à 20 325 en 2022)</a:t>
            </a:r>
          </a:p>
          <a:p>
            <a:endParaRPr lang="en-US"/>
          </a:p>
          <a:p>
            <a:r>
              <a:rPr lang="en-US"/>
              <a:t>délai de réflexion de 4 mois et la signature d’une feuille de consentement depuis la loi du 4 juillet 2001 </a:t>
            </a:r>
          </a:p>
          <a:p>
            <a:endParaRPr lang="en-US"/>
          </a:p>
          <a:p>
            <a:r>
              <a:rPr lang="en-US"/>
              <a:t>Le clip de Filshie® inséré sur la trompe est composé de titane bordé de silicone à expansion progressive et permet d’occlure la trompe au fur et à mesure qu’elle s’atrophie</a:t>
            </a:r>
          </a:p>
          <a:p>
            <a:r>
              <a:rPr lang="en-US"/>
              <a:t>Ces techniques étaient efficaces pour empêcher la grossesse et présentaient peu d'effets secondaires selon la cochrane.</a:t>
            </a:r>
          </a:p>
          <a:p>
            <a:r>
              <a:rPr lang="en-US"/>
              <a:t> Il existe un sur risque d’échec des clips par rapport à la salpingectomie partielle (OR 0,18)(1). 3% d'echec.</a:t>
            </a:r>
          </a:p>
          <a:p>
            <a:endParaRPr lang="en-US"/>
          </a:p>
          <a:p>
            <a:r>
              <a:rPr lang="en-US"/>
              <a:t>Salpingectomie partielle: possible reperméabilisation tubaire</a:t>
            </a:r>
          </a:p>
          <a:p>
            <a:r>
              <a:rPr lang="en-US"/>
              <a:t>étude: 25cas: 12 grossesse à terme, 1 GEU, 1 FCS </a:t>
            </a:r>
          </a:p>
          <a:p>
            <a:endParaRPr lang="en-US"/>
          </a:p>
          <a:p>
            <a:r>
              <a:rPr lang="en-US"/>
              <a:t>la salpingectomie totale:  réduction significative du risque de néoplasie ovarienne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a:p>
            <a:r>
              <a:rPr lang="en-US" dirty="0"/>
              <a:t>Les </a:t>
            </a:r>
            <a:r>
              <a:rPr lang="en-US" dirty="0" err="1"/>
              <a:t>contre</a:t>
            </a:r>
            <a:r>
              <a:rPr lang="en-US" dirty="0"/>
              <a:t> indication au vNOTES:</a:t>
            </a:r>
          </a:p>
          <a:p>
            <a:r>
              <a:rPr lang="en-US" dirty="0"/>
              <a:t>Qui </a:t>
            </a:r>
            <a:r>
              <a:rPr lang="en-US" dirty="0" err="1"/>
              <a:t>peuvent</a:t>
            </a:r>
            <a:r>
              <a:rPr lang="en-US" dirty="0"/>
              <a:t> </a:t>
            </a:r>
            <a:r>
              <a:rPr lang="en-US" dirty="0" err="1"/>
              <a:t>compromettre</a:t>
            </a:r>
            <a:r>
              <a:rPr lang="en-US" dirty="0"/>
              <a:t> </a:t>
            </a:r>
            <a:r>
              <a:rPr lang="en-US" dirty="0" err="1"/>
              <a:t>l’accès</a:t>
            </a:r>
            <a:r>
              <a:rPr lang="en-US" dirty="0"/>
              <a:t> à la </a:t>
            </a:r>
            <a:r>
              <a:rPr lang="en-US" dirty="0" err="1"/>
              <a:t>cavité</a:t>
            </a:r>
            <a:r>
              <a:rPr lang="en-US" dirty="0"/>
              <a:t> </a:t>
            </a:r>
            <a:r>
              <a:rPr lang="en-US" dirty="0" err="1"/>
              <a:t>péritonéale</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fr-FR" sz="1800" dirty="0">
                <a:effectLst/>
                <a:latin typeface="Times New Roman" panose="02020603050405020304" pitchFamily="18" charset="0"/>
                <a:ea typeface="Calibri" panose="020F0502020204030204" pitchFamily="34" charset="0"/>
              </a:rPr>
              <a:t>ZOOMER Echelle Numérique Analogique</a:t>
            </a:r>
            <a:endParaRPr lang="en-US" dirty="0"/>
          </a:p>
          <a:p>
            <a:endParaRPr lang="en-US" dirty="0"/>
          </a:p>
          <a:p>
            <a:r>
              <a:rPr lang="en-US" dirty="0"/>
              <a:t>le jour de la </a:t>
            </a:r>
            <a:r>
              <a:rPr lang="en-US" dirty="0" err="1"/>
              <a:t>chirurgie</a:t>
            </a:r>
            <a:endParaRPr lang="en-US" dirty="0"/>
          </a:p>
          <a:p>
            <a:r>
              <a:rPr lang="en-US" dirty="0" err="1"/>
              <a:t>réalisé</a:t>
            </a:r>
            <a:r>
              <a:rPr lang="en-US" dirty="0"/>
              <a:t> </a:t>
            </a:r>
            <a:r>
              <a:rPr lang="en-US" dirty="0" err="1"/>
              <a:t>en</a:t>
            </a:r>
            <a:r>
              <a:rPr lang="en-US" dirty="0"/>
              <a:t> </a:t>
            </a:r>
            <a:r>
              <a:rPr lang="en-US" dirty="0" err="1"/>
              <a:t>ambulatoire</a:t>
            </a:r>
            <a:endParaRPr lang="en-US" dirty="0"/>
          </a:p>
          <a:p>
            <a:r>
              <a:rPr lang="en-US" dirty="0"/>
              <a:t> </a:t>
            </a:r>
            <a:r>
              <a:rPr lang="en-US" dirty="0" err="1"/>
              <a:t>chirurgien</a:t>
            </a:r>
            <a:r>
              <a:rPr lang="en-US" dirty="0"/>
              <a:t> expert &gt;20 LT/type</a:t>
            </a:r>
          </a:p>
          <a:p>
            <a:r>
              <a:rPr lang="en-US" dirty="0"/>
              <a:t>la </a:t>
            </a:r>
            <a:r>
              <a:rPr lang="en-US" dirty="0" err="1"/>
              <a:t>patiente</a:t>
            </a:r>
            <a:r>
              <a:rPr lang="en-US" dirty="0"/>
              <a:t> </a:t>
            </a:r>
            <a:r>
              <a:rPr lang="en-US" dirty="0" err="1"/>
              <a:t>reste</a:t>
            </a:r>
            <a:r>
              <a:rPr lang="en-US" dirty="0"/>
              <a:t> </a:t>
            </a:r>
            <a:r>
              <a:rPr lang="en-US" dirty="0" err="1"/>
              <a:t>en</a:t>
            </a:r>
            <a:r>
              <a:rPr lang="en-US" dirty="0"/>
              <a:t> </a:t>
            </a:r>
            <a:r>
              <a:rPr lang="en-US" dirty="0" err="1"/>
              <a:t>aveugle</a:t>
            </a:r>
            <a:r>
              <a:rPr lang="en-US" dirty="0"/>
              <a:t> de </a:t>
            </a:r>
            <a:r>
              <a:rPr lang="en-US" dirty="0" err="1"/>
              <a:t>l'intervention</a:t>
            </a:r>
            <a:r>
              <a:rPr lang="en-US" dirty="0"/>
              <a:t> </a:t>
            </a:r>
            <a:r>
              <a:rPr lang="en-US" dirty="0" err="1"/>
              <a:t>jusqu'au</a:t>
            </a:r>
            <a:r>
              <a:rPr lang="en-US" dirty="0"/>
              <a:t> </a:t>
            </a:r>
            <a:r>
              <a:rPr lang="en-US" dirty="0" err="1"/>
              <a:t>lendemain</a:t>
            </a:r>
            <a:r>
              <a:rPr lang="en-US" dirty="0"/>
              <a:t> par des </a:t>
            </a:r>
            <a:r>
              <a:rPr lang="en-US" dirty="0" err="1"/>
              <a:t>pansements</a:t>
            </a:r>
            <a:r>
              <a:rPr lang="en-US" dirty="0"/>
              <a:t> mis au </a:t>
            </a:r>
            <a:r>
              <a:rPr lang="en-US" dirty="0" err="1"/>
              <a:t>niveau</a:t>
            </a:r>
            <a:r>
              <a:rPr lang="en-US" dirty="0"/>
              <a:t> abdominal </a:t>
            </a:r>
            <a:r>
              <a:rPr lang="en-US" dirty="0" err="1"/>
              <a:t>même</a:t>
            </a:r>
            <a:r>
              <a:rPr lang="en-US" dirty="0"/>
              <a:t> </a:t>
            </a:r>
            <a:r>
              <a:rPr lang="en-US" dirty="0" err="1"/>
              <a:t>si</a:t>
            </a:r>
            <a:r>
              <a:rPr lang="en-US" dirty="0"/>
              <a:t> </a:t>
            </a:r>
            <a:r>
              <a:rPr lang="en-US" dirty="0" err="1"/>
              <a:t>l'abord</a:t>
            </a:r>
            <a:r>
              <a:rPr lang="en-US" dirty="0"/>
              <a:t> </a:t>
            </a:r>
            <a:r>
              <a:rPr lang="en-US" dirty="0" err="1"/>
              <a:t>est</a:t>
            </a:r>
            <a:r>
              <a:rPr lang="en-US" dirty="0"/>
              <a:t> vaginal</a:t>
            </a:r>
          </a:p>
          <a:p>
            <a:endParaRPr lang="en-US" dirty="0"/>
          </a:p>
          <a:p>
            <a:r>
              <a:rPr lang="en-US" dirty="0"/>
              <a:t>Evaluation de la </a:t>
            </a:r>
            <a:r>
              <a:rPr lang="en-US" dirty="0" err="1"/>
              <a:t>douleur</a:t>
            </a:r>
            <a:r>
              <a:rPr lang="en-US" dirty="0"/>
              <a:t> par </a:t>
            </a:r>
            <a:r>
              <a:rPr lang="en-US" dirty="0" err="1"/>
              <a:t>l’EVA</a:t>
            </a:r>
            <a:r>
              <a:rPr lang="en-US" dirty="0"/>
              <a:t> à </a:t>
            </a:r>
            <a:r>
              <a:rPr lang="en-US" dirty="0" err="1"/>
              <a:t>différents</a:t>
            </a:r>
            <a:r>
              <a:rPr lang="en-US" dirty="0"/>
              <a:t> temps post-</a:t>
            </a:r>
            <a:r>
              <a:rPr lang="en-US" dirty="0" err="1"/>
              <a:t>opératoire</a:t>
            </a:r>
            <a:r>
              <a:rPr lang="en-US" dirty="0"/>
              <a:t> </a:t>
            </a:r>
            <a:r>
              <a:rPr lang="en-US" dirty="0" err="1"/>
              <a:t>en</a:t>
            </a:r>
            <a:r>
              <a:rPr lang="en-US" dirty="0"/>
              <a:t> intra-</a:t>
            </a:r>
            <a:r>
              <a:rPr lang="en-US" dirty="0" err="1"/>
              <a:t>hospitalier</a:t>
            </a:r>
            <a:r>
              <a:rPr lang="en-US" dirty="0"/>
              <a:t> </a:t>
            </a:r>
          </a:p>
          <a:p>
            <a:endParaRPr lang="en-US" dirty="0"/>
          </a:p>
          <a:p>
            <a:r>
              <a:rPr lang="fr-FR" sz="1800" dirty="0">
                <a:effectLst/>
                <a:latin typeface="Times New Roman" panose="02020603050405020304" pitchFamily="18" charset="0"/>
                <a:ea typeface="Calibri" panose="020F0502020204030204" pitchFamily="34" charset="0"/>
              </a:rPr>
              <a:t>La patiente est invitée à remplir, 4 semaines après la reprise des rapports, les questionnaires FSFI-19 et EQ-5D-5L qui seront récupéré à 6mois avec l’évaluation de la satisfaction globale de la patiente. </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68185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43.pn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5.sv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sv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9.sv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2.svg"/><Relationship Id="rId4" Type="http://schemas.openxmlformats.org/officeDocument/2006/relationships/image" Target="../media/image9.svg"/></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7.svg"/><Relationship Id="rId4" Type="http://schemas.openxmlformats.org/officeDocument/2006/relationships/image" Target="../media/image11.svg"/></Relationships>
</file>

<file path=ppt/slides/_rels/slide23.xml.rels><?xml version="1.0" encoding="UTF-8" standalone="yes"?>
<Relationships xmlns="http://schemas.openxmlformats.org/package/2006/relationships"><Relationship Id="rId2" Type="http://schemas.openxmlformats.org/officeDocument/2006/relationships/image" Target="../media/image58.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hyperlink" Target="https://www.zotero.org/google-docs/?IBZApg" TargetMode="External"/><Relationship Id="rId4" Type="http://schemas.openxmlformats.org/officeDocument/2006/relationships/image" Target="../media/image13.sv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17.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notesSlide" Target="../notesSlides/notesSlide2.xml"/><Relationship Id="rId9"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1.svg"/><Relationship Id="rId7"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H="1">
            <a:off x="13489352" y="-4898575"/>
            <a:ext cx="19050" cy="10252698"/>
          </a:xfrm>
          <a:prstGeom prst="line">
            <a:avLst/>
          </a:prstGeom>
          <a:ln w="76200" cap="flat">
            <a:solidFill>
              <a:srgbClr val="EB6C4A"/>
            </a:solidFill>
            <a:prstDash val="solid"/>
            <a:headEnd type="none" w="sm" len="sm"/>
            <a:tailEnd type="none" w="sm" len="sm"/>
          </a:ln>
        </p:spPr>
      </p:sp>
      <p:sp>
        <p:nvSpPr>
          <p:cNvPr id="3" name="AutoShape 3"/>
          <p:cNvSpPr/>
          <p:nvPr/>
        </p:nvSpPr>
        <p:spPr>
          <a:xfrm flipH="1">
            <a:off x="1038225" y="6285767"/>
            <a:ext cx="19050" cy="10252698"/>
          </a:xfrm>
          <a:prstGeom prst="line">
            <a:avLst/>
          </a:prstGeom>
          <a:ln w="104775" cap="flat">
            <a:solidFill>
              <a:srgbClr val="EB6C4A"/>
            </a:solidFill>
            <a:prstDash val="solid"/>
            <a:headEnd type="none" w="sm" len="sm"/>
            <a:tailEnd type="none" w="sm" len="sm"/>
          </a:ln>
        </p:spPr>
      </p:sp>
      <p:sp>
        <p:nvSpPr>
          <p:cNvPr id="4" name="Freeform 4"/>
          <p:cNvSpPr/>
          <p:nvPr/>
        </p:nvSpPr>
        <p:spPr>
          <a:xfrm>
            <a:off x="14692089" y="1586688"/>
            <a:ext cx="1918783" cy="1757285"/>
          </a:xfrm>
          <a:custGeom>
            <a:avLst/>
            <a:gdLst/>
            <a:ahLst/>
            <a:cxnLst/>
            <a:rect l="l" t="t" r="r" b="b"/>
            <a:pathLst>
              <a:path w="1918783" h="1757285">
                <a:moveTo>
                  <a:pt x="0" y="0"/>
                </a:moveTo>
                <a:lnTo>
                  <a:pt x="1918783" y="0"/>
                </a:lnTo>
                <a:lnTo>
                  <a:pt x="1918783" y="1757285"/>
                </a:lnTo>
                <a:lnTo>
                  <a:pt x="0" y="1757285"/>
                </a:lnTo>
                <a:lnTo>
                  <a:pt x="0" y="0"/>
                </a:lnTo>
                <a:close/>
              </a:path>
            </a:pathLst>
          </a:custGeom>
          <a:blipFill>
            <a:blip r:embed="rId2"/>
            <a:stretch>
              <a:fillRect/>
            </a:stretch>
          </a:blipFill>
        </p:spPr>
      </p:sp>
      <p:sp>
        <p:nvSpPr>
          <p:cNvPr id="5" name="Freeform 5"/>
          <p:cNvSpPr/>
          <p:nvPr/>
        </p:nvSpPr>
        <p:spPr>
          <a:xfrm>
            <a:off x="14635136" y="3840793"/>
            <a:ext cx="2273548" cy="1513331"/>
          </a:xfrm>
          <a:custGeom>
            <a:avLst/>
            <a:gdLst/>
            <a:ahLst/>
            <a:cxnLst/>
            <a:rect l="l" t="t" r="r" b="b"/>
            <a:pathLst>
              <a:path w="2273548" h="1513331">
                <a:moveTo>
                  <a:pt x="0" y="0"/>
                </a:moveTo>
                <a:lnTo>
                  <a:pt x="2273549" y="0"/>
                </a:lnTo>
                <a:lnTo>
                  <a:pt x="2273549" y="1513331"/>
                </a:lnTo>
                <a:lnTo>
                  <a:pt x="0" y="1513331"/>
                </a:lnTo>
                <a:lnTo>
                  <a:pt x="0" y="0"/>
                </a:lnTo>
                <a:close/>
              </a:path>
            </a:pathLst>
          </a:custGeom>
          <a:blipFill>
            <a:blip r:embed="rId3"/>
            <a:stretch>
              <a:fillRect/>
            </a:stretch>
          </a:blipFill>
        </p:spPr>
      </p:sp>
      <p:sp>
        <p:nvSpPr>
          <p:cNvPr id="6" name="Freeform 6"/>
          <p:cNvSpPr/>
          <p:nvPr/>
        </p:nvSpPr>
        <p:spPr>
          <a:xfrm>
            <a:off x="14699981" y="5849424"/>
            <a:ext cx="2143860" cy="1365661"/>
          </a:xfrm>
          <a:custGeom>
            <a:avLst/>
            <a:gdLst/>
            <a:ahLst/>
            <a:cxnLst/>
            <a:rect l="l" t="t" r="r" b="b"/>
            <a:pathLst>
              <a:path w="2143860" h="1365661">
                <a:moveTo>
                  <a:pt x="0" y="0"/>
                </a:moveTo>
                <a:lnTo>
                  <a:pt x="2143859" y="0"/>
                </a:lnTo>
                <a:lnTo>
                  <a:pt x="2143859" y="1365661"/>
                </a:lnTo>
                <a:lnTo>
                  <a:pt x="0" y="1365661"/>
                </a:lnTo>
                <a:lnTo>
                  <a:pt x="0" y="0"/>
                </a:lnTo>
                <a:close/>
              </a:path>
            </a:pathLst>
          </a:custGeom>
          <a:blipFill>
            <a:blip r:embed="rId4"/>
            <a:stretch>
              <a:fillRect/>
            </a:stretch>
          </a:blipFill>
        </p:spPr>
      </p:sp>
      <p:sp>
        <p:nvSpPr>
          <p:cNvPr id="7" name="Freeform 7"/>
          <p:cNvSpPr/>
          <p:nvPr/>
        </p:nvSpPr>
        <p:spPr>
          <a:xfrm>
            <a:off x="14835434" y="7710385"/>
            <a:ext cx="2073250" cy="2073250"/>
          </a:xfrm>
          <a:custGeom>
            <a:avLst/>
            <a:gdLst/>
            <a:ahLst/>
            <a:cxnLst/>
            <a:rect l="l" t="t" r="r" b="b"/>
            <a:pathLst>
              <a:path w="2073250" h="2073250">
                <a:moveTo>
                  <a:pt x="0" y="0"/>
                </a:moveTo>
                <a:lnTo>
                  <a:pt x="2073251" y="0"/>
                </a:lnTo>
                <a:lnTo>
                  <a:pt x="2073251" y="2073251"/>
                </a:lnTo>
                <a:lnTo>
                  <a:pt x="0" y="2073251"/>
                </a:lnTo>
                <a:lnTo>
                  <a:pt x="0" y="0"/>
                </a:lnTo>
                <a:close/>
              </a:path>
            </a:pathLst>
          </a:custGeom>
          <a:blipFill>
            <a:blip r:embed="rId5"/>
            <a:stretch>
              <a:fillRect/>
            </a:stretch>
          </a:blipFill>
        </p:spPr>
      </p:sp>
      <p:sp>
        <p:nvSpPr>
          <p:cNvPr id="8" name="Freeform 8"/>
          <p:cNvSpPr/>
          <p:nvPr/>
        </p:nvSpPr>
        <p:spPr>
          <a:xfrm>
            <a:off x="6976476" y="5512751"/>
            <a:ext cx="5779531" cy="3404669"/>
          </a:xfrm>
          <a:custGeom>
            <a:avLst/>
            <a:gdLst/>
            <a:ahLst/>
            <a:cxnLst/>
            <a:rect l="l" t="t" r="r" b="b"/>
            <a:pathLst>
              <a:path w="5779531" h="3404669">
                <a:moveTo>
                  <a:pt x="0" y="0"/>
                </a:moveTo>
                <a:lnTo>
                  <a:pt x="5779531" y="0"/>
                </a:lnTo>
                <a:lnTo>
                  <a:pt x="5779531" y="3404669"/>
                </a:lnTo>
                <a:lnTo>
                  <a:pt x="0" y="3404669"/>
                </a:lnTo>
                <a:lnTo>
                  <a:pt x="0" y="0"/>
                </a:lnTo>
                <a:close/>
              </a:path>
            </a:pathLst>
          </a:custGeom>
          <a:blipFill>
            <a:blip r:embed="rId6"/>
            <a:stretch>
              <a:fillRect/>
            </a:stretch>
          </a:blipFill>
        </p:spPr>
      </p:sp>
      <p:sp>
        <p:nvSpPr>
          <p:cNvPr id="9" name="TextBox 9"/>
          <p:cNvSpPr txBox="1"/>
          <p:nvPr/>
        </p:nvSpPr>
        <p:spPr>
          <a:xfrm>
            <a:off x="1909412" y="2145272"/>
            <a:ext cx="10455990" cy="3367479"/>
          </a:xfrm>
          <a:prstGeom prst="rect">
            <a:avLst/>
          </a:prstGeom>
        </p:spPr>
        <p:txBody>
          <a:bodyPr lIns="0" tIns="0" rIns="0" bIns="0" rtlCol="0" anchor="t">
            <a:spAutoFit/>
          </a:bodyPr>
          <a:lstStyle/>
          <a:p>
            <a:pPr algn="ctr">
              <a:lnSpc>
                <a:spcPts val="5284"/>
              </a:lnSpc>
            </a:pPr>
            <a:r>
              <a:rPr lang="en-US" sz="5562" b="1">
                <a:solidFill>
                  <a:srgbClr val="056C80"/>
                </a:solidFill>
                <a:latin typeface="Open Sans Bold"/>
                <a:ea typeface="Open Sans Bold"/>
                <a:cs typeface="Open Sans Bold"/>
                <a:sym typeface="Open Sans Bold"/>
              </a:rPr>
              <a:t>TULIPES </a:t>
            </a:r>
          </a:p>
          <a:p>
            <a:pPr algn="ctr">
              <a:lnSpc>
                <a:spcPts val="5284"/>
              </a:lnSpc>
            </a:pPr>
            <a:r>
              <a:rPr lang="en-US" sz="5562" b="1">
                <a:solidFill>
                  <a:srgbClr val="056C80"/>
                </a:solidFill>
                <a:latin typeface="Open Sans Bold"/>
                <a:ea typeface="Open Sans Bold"/>
                <a:cs typeface="Open Sans Bold"/>
                <a:sym typeface="Open Sans Bold"/>
              </a:rPr>
              <a:t>TUbal LIgation Per differents Endoscopic routes and Sexuality</a:t>
            </a:r>
          </a:p>
          <a:p>
            <a:pPr algn="ctr">
              <a:lnSpc>
                <a:spcPts val="5284"/>
              </a:lnSpc>
            </a:pPr>
            <a:endParaRPr lang="en-US" sz="5562" b="1">
              <a:solidFill>
                <a:srgbClr val="056C80"/>
              </a:solidFill>
              <a:latin typeface="Open Sans Bold"/>
              <a:ea typeface="Open Sans Bold"/>
              <a:cs typeface="Open Sans Bold"/>
              <a:sym typeface="Open Sans Bold"/>
            </a:endParaRPr>
          </a:p>
        </p:txBody>
      </p:sp>
      <p:sp>
        <p:nvSpPr>
          <p:cNvPr id="10" name="TextBox 10"/>
          <p:cNvSpPr txBox="1"/>
          <p:nvPr/>
        </p:nvSpPr>
        <p:spPr>
          <a:xfrm>
            <a:off x="2785865" y="7446874"/>
            <a:ext cx="2497637" cy="1135988"/>
          </a:xfrm>
          <a:prstGeom prst="rect">
            <a:avLst/>
          </a:prstGeom>
        </p:spPr>
        <p:txBody>
          <a:bodyPr lIns="0" tIns="0" rIns="0" bIns="0" rtlCol="0" anchor="t">
            <a:spAutoFit/>
          </a:bodyPr>
          <a:lstStyle/>
          <a:p>
            <a:pPr algn="ctr">
              <a:lnSpc>
                <a:spcPts val="4586"/>
              </a:lnSpc>
            </a:pPr>
            <a:r>
              <a:rPr lang="en-US" sz="3276">
                <a:solidFill>
                  <a:srgbClr val="000000"/>
                </a:solidFill>
                <a:latin typeface="Open Sans"/>
                <a:ea typeface="Open Sans"/>
                <a:cs typeface="Open Sans"/>
                <a:sym typeface="Open Sans"/>
              </a:rPr>
              <a:t>Maud André</a:t>
            </a:r>
          </a:p>
          <a:p>
            <a:pPr algn="ctr">
              <a:lnSpc>
                <a:spcPts val="4586"/>
              </a:lnSpc>
            </a:pPr>
            <a:endParaRPr lang="en-US" sz="3276">
              <a:solidFill>
                <a:srgbClr val="000000"/>
              </a:solidFill>
              <a:latin typeface="Open Sans"/>
              <a:ea typeface="Open Sans"/>
              <a:cs typeface="Open Sans"/>
              <a:sym typeface="Open Sans"/>
            </a:endParaRPr>
          </a:p>
        </p:txBody>
      </p:sp>
      <p:sp>
        <p:nvSpPr>
          <p:cNvPr id="11" name="TextBox 11"/>
          <p:cNvSpPr txBox="1"/>
          <p:nvPr/>
        </p:nvSpPr>
        <p:spPr>
          <a:xfrm>
            <a:off x="2785865" y="6780759"/>
            <a:ext cx="2514408" cy="497841"/>
          </a:xfrm>
          <a:prstGeom prst="rect">
            <a:avLst/>
          </a:prstGeom>
        </p:spPr>
        <p:txBody>
          <a:bodyPr lIns="0" tIns="0" rIns="0" bIns="0" rtlCol="0" anchor="t">
            <a:spAutoFit/>
          </a:bodyPr>
          <a:lstStyle/>
          <a:p>
            <a:pPr algn="ctr">
              <a:lnSpc>
                <a:spcPts val="4059"/>
              </a:lnSpc>
              <a:spcBef>
                <a:spcPct val="0"/>
              </a:spcBef>
            </a:pPr>
            <a:r>
              <a:rPr lang="en-US" sz="2899" b="1">
                <a:solidFill>
                  <a:srgbClr val="040606"/>
                </a:solidFill>
                <a:latin typeface="Open Sans Bold"/>
                <a:ea typeface="Open Sans Bold"/>
                <a:cs typeface="Open Sans Bold"/>
                <a:sym typeface="Open Sans Bold"/>
              </a:rPr>
              <a:t>5 Juin 2026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16339" y="490465"/>
            <a:ext cx="1562934" cy="1076471"/>
          </a:xfrm>
          <a:custGeom>
            <a:avLst/>
            <a:gdLst/>
            <a:ahLst/>
            <a:cxnLst/>
            <a:rect l="l" t="t" r="r" b="b"/>
            <a:pathLst>
              <a:path w="1562934" h="1076471">
                <a:moveTo>
                  <a:pt x="0" y="0"/>
                </a:moveTo>
                <a:lnTo>
                  <a:pt x="1562934" y="0"/>
                </a:lnTo>
                <a:lnTo>
                  <a:pt x="1562934" y="1076470"/>
                </a:lnTo>
                <a:lnTo>
                  <a:pt x="0" y="1076470"/>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5902996" y="1405648"/>
            <a:ext cx="7307013" cy="942060"/>
            <a:chOff x="0" y="0"/>
            <a:chExt cx="1924481" cy="248115"/>
          </a:xfrm>
        </p:grpSpPr>
        <p:sp>
          <p:nvSpPr>
            <p:cNvPr id="4" name="Freeform 4"/>
            <p:cNvSpPr/>
            <p:nvPr/>
          </p:nvSpPr>
          <p:spPr>
            <a:xfrm>
              <a:off x="0" y="0"/>
              <a:ext cx="1924481" cy="248115"/>
            </a:xfrm>
            <a:custGeom>
              <a:avLst/>
              <a:gdLst/>
              <a:ahLst/>
              <a:cxnLst/>
              <a:rect l="l" t="t" r="r" b="b"/>
              <a:pathLst>
                <a:path w="1924481" h="248115">
                  <a:moveTo>
                    <a:pt x="0" y="0"/>
                  </a:moveTo>
                  <a:lnTo>
                    <a:pt x="1924481" y="0"/>
                  </a:lnTo>
                  <a:lnTo>
                    <a:pt x="1924481" y="248115"/>
                  </a:lnTo>
                  <a:lnTo>
                    <a:pt x="0" y="248115"/>
                  </a:lnTo>
                  <a:close/>
                </a:path>
              </a:pathLst>
            </a:custGeom>
            <a:solidFill>
              <a:srgbClr val="E2ECFF"/>
            </a:solidFill>
          </p:spPr>
        </p:sp>
        <p:sp>
          <p:nvSpPr>
            <p:cNvPr id="5" name="TextBox 5"/>
            <p:cNvSpPr txBox="1"/>
            <p:nvPr/>
          </p:nvSpPr>
          <p:spPr>
            <a:xfrm>
              <a:off x="0" y="-85725"/>
              <a:ext cx="1924481" cy="333840"/>
            </a:xfrm>
            <a:prstGeom prst="rect">
              <a:avLst/>
            </a:prstGeom>
          </p:spPr>
          <p:txBody>
            <a:bodyPr lIns="50800" tIns="50800" rIns="50800" bIns="50800" rtlCol="0" anchor="ctr"/>
            <a:lstStyle/>
            <a:p>
              <a:pPr algn="ctr">
                <a:lnSpc>
                  <a:spcPts val="2939"/>
                </a:lnSpc>
              </a:pPr>
              <a:endParaRPr/>
            </a:p>
          </p:txBody>
        </p:sp>
      </p:grpSp>
      <p:grpSp>
        <p:nvGrpSpPr>
          <p:cNvPr id="6" name="Group 6"/>
          <p:cNvGrpSpPr/>
          <p:nvPr/>
        </p:nvGrpSpPr>
        <p:grpSpPr>
          <a:xfrm>
            <a:off x="5830806" y="2655088"/>
            <a:ext cx="7451392" cy="2781656"/>
            <a:chOff x="0" y="0"/>
            <a:chExt cx="1962507" cy="732617"/>
          </a:xfrm>
        </p:grpSpPr>
        <p:sp>
          <p:nvSpPr>
            <p:cNvPr id="7" name="Freeform 7"/>
            <p:cNvSpPr/>
            <p:nvPr/>
          </p:nvSpPr>
          <p:spPr>
            <a:xfrm>
              <a:off x="0" y="0"/>
              <a:ext cx="1962507" cy="732617"/>
            </a:xfrm>
            <a:custGeom>
              <a:avLst/>
              <a:gdLst/>
              <a:ahLst/>
              <a:cxnLst/>
              <a:rect l="l" t="t" r="r" b="b"/>
              <a:pathLst>
                <a:path w="1962507" h="732617">
                  <a:moveTo>
                    <a:pt x="0" y="0"/>
                  </a:moveTo>
                  <a:lnTo>
                    <a:pt x="1962507" y="0"/>
                  </a:lnTo>
                  <a:lnTo>
                    <a:pt x="1962507" y="732617"/>
                  </a:lnTo>
                  <a:lnTo>
                    <a:pt x="0" y="732617"/>
                  </a:lnTo>
                  <a:close/>
                </a:path>
              </a:pathLst>
            </a:custGeom>
            <a:solidFill>
              <a:srgbClr val="000000">
                <a:alpha val="0"/>
              </a:srgbClr>
            </a:solidFill>
            <a:ln w="28575" cap="sq">
              <a:solidFill>
                <a:srgbClr val="EB6C4A"/>
              </a:solidFill>
              <a:prstDash val="solid"/>
              <a:miter/>
            </a:ln>
          </p:spPr>
        </p:sp>
        <p:sp>
          <p:nvSpPr>
            <p:cNvPr id="8" name="TextBox 8"/>
            <p:cNvSpPr txBox="1"/>
            <p:nvPr/>
          </p:nvSpPr>
          <p:spPr>
            <a:xfrm>
              <a:off x="0" y="-76200"/>
              <a:ext cx="1962507" cy="80881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5830806" y="5678140"/>
            <a:ext cx="7451392" cy="3760330"/>
            <a:chOff x="0" y="0"/>
            <a:chExt cx="1962507" cy="990375"/>
          </a:xfrm>
        </p:grpSpPr>
        <p:sp>
          <p:nvSpPr>
            <p:cNvPr id="10" name="Freeform 10"/>
            <p:cNvSpPr/>
            <p:nvPr/>
          </p:nvSpPr>
          <p:spPr>
            <a:xfrm>
              <a:off x="0" y="0"/>
              <a:ext cx="1962507" cy="990375"/>
            </a:xfrm>
            <a:custGeom>
              <a:avLst/>
              <a:gdLst/>
              <a:ahLst/>
              <a:cxnLst/>
              <a:rect l="l" t="t" r="r" b="b"/>
              <a:pathLst>
                <a:path w="1962507" h="990375">
                  <a:moveTo>
                    <a:pt x="0" y="0"/>
                  </a:moveTo>
                  <a:lnTo>
                    <a:pt x="1962507" y="0"/>
                  </a:lnTo>
                  <a:lnTo>
                    <a:pt x="1962507" y="990375"/>
                  </a:lnTo>
                  <a:lnTo>
                    <a:pt x="0" y="990375"/>
                  </a:lnTo>
                  <a:close/>
                </a:path>
              </a:pathLst>
            </a:custGeom>
            <a:solidFill>
              <a:srgbClr val="000000">
                <a:alpha val="0"/>
              </a:srgbClr>
            </a:solidFill>
            <a:ln w="28575" cap="sq">
              <a:solidFill>
                <a:srgbClr val="EB6C4A"/>
              </a:solidFill>
              <a:prstDash val="solid"/>
              <a:miter/>
            </a:ln>
          </p:spPr>
        </p:sp>
        <p:sp>
          <p:nvSpPr>
            <p:cNvPr id="11" name="TextBox 11"/>
            <p:cNvSpPr txBox="1"/>
            <p:nvPr/>
          </p:nvSpPr>
          <p:spPr>
            <a:xfrm>
              <a:off x="0" y="-76200"/>
              <a:ext cx="1962507" cy="1066575"/>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2904243" y="716521"/>
            <a:ext cx="6652260" cy="1160157"/>
            <a:chOff x="0" y="0"/>
            <a:chExt cx="8869680" cy="1546876"/>
          </a:xfrm>
        </p:grpSpPr>
        <p:sp>
          <p:nvSpPr>
            <p:cNvPr id="14" name="TextBox 14"/>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1 Italics"/>
                  <a:ea typeface="Open Sans 1 Italics"/>
                  <a:cs typeface="Open Sans 1 Italics"/>
                  <a:sym typeface="Open Sans 1 Italics"/>
                </a:rPr>
                <a:t>Méthode</a:t>
              </a:r>
            </a:p>
          </p:txBody>
        </p:sp>
        <p:sp>
          <p:nvSpPr>
            <p:cNvPr id="15" name="TextBox 15"/>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6" name="TextBox 16"/>
          <p:cNvSpPr txBox="1"/>
          <p:nvPr/>
        </p:nvSpPr>
        <p:spPr>
          <a:xfrm>
            <a:off x="8351530" y="1466150"/>
            <a:ext cx="2409944" cy="687705"/>
          </a:xfrm>
          <a:prstGeom prst="rect">
            <a:avLst/>
          </a:prstGeom>
        </p:spPr>
        <p:txBody>
          <a:bodyPr lIns="0" tIns="0" rIns="0" bIns="0" rtlCol="0" anchor="t">
            <a:spAutoFit/>
          </a:bodyPr>
          <a:lstStyle/>
          <a:p>
            <a:pPr algn="ctr">
              <a:lnSpc>
                <a:spcPts val="5040"/>
              </a:lnSpc>
            </a:pPr>
            <a:r>
              <a:rPr lang="en-US" sz="3600" b="1" dirty="0">
                <a:solidFill>
                  <a:srgbClr val="056C80"/>
                </a:solidFill>
                <a:latin typeface="Akzidenz-Grotesk Bold"/>
                <a:ea typeface="Akzidenz-Grotesk Bold"/>
                <a:cs typeface="Akzidenz-Grotesk Bold"/>
                <a:sym typeface="Akzidenz-Grotesk Bold"/>
              </a:rPr>
              <a:t>Population</a:t>
            </a:r>
          </a:p>
        </p:txBody>
      </p:sp>
      <p:sp>
        <p:nvSpPr>
          <p:cNvPr id="17" name="TextBox 17"/>
          <p:cNvSpPr txBox="1"/>
          <p:nvPr/>
        </p:nvSpPr>
        <p:spPr>
          <a:xfrm>
            <a:off x="6287789" y="2872464"/>
            <a:ext cx="5324625" cy="2256772"/>
          </a:xfrm>
          <a:prstGeom prst="rect">
            <a:avLst/>
          </a:prstGeom>
        </p:spPr>
        <p:txBody>
          <a:bodyPr wrap="square" lIns="0" tIns="0" rIns="0" bIns="0" rtlCol="0" anchor="t">
            <a:spAutoFit/>
          </a:bodyPr>
          <a:lstStyle/>
          <a:p>
            <a:pPr algn="l">
              <a:lnSpc>
                <a:spcPts val="4480"/>
              </a:lnSpc>
            </a:pPr>
            <a:r>
              <a:rPr lang="en-US" sz="3200" b="1" dirty="0">
                <a:solidFill>
                  <a:srgbClr val="000000"/>
                </a:solidFill>
                <a:latin typeface="Open Sans 1 Bold"/>
                <a:ea typeface="Open Sans 1 Bold"/>
                <a:cs typeface="Open Sans 1 Bold"/>
                <a:sym typeface="Open Sans 1 Bold"/>
              </a:rPr>
              <a:t>CRITERES D’INCLUSION:</a:t>
            </a:r>
          </a:p>
          <a:p>
            <a:pPr marL="690881" lvl="1" indent="-345440" algn="l">
              <a:lnSpc>
                <a:spcPts val="4480"/>
              </a:lnSpc>
              <a:buFont typeface="Arial"/>
              <a:buChar char="•"/>
            </a:pPr>
            <a:r>
              <a:rPr lang="en-US" sz="2800" dirty="0">
                <a:solidFill>
                  <a:srgbClr val="000000"/>
                </a:solidFill>
                <a:latin typeface="Open Sans 1"/>
                <a:ea typeface="Open Sans 1"/>
                <a:cs typeface="Open Sans 1"/>
                <a:sym typeface="Open Sans 1"/>
              </a:rPr>
              <a:t>Majeure</a:t>
            </a:r>
          </a:p>
          <a:p>
            <a:pPr marL="690881" lvl="1" indent="-345440" algn="l">
              <a:lnSpc>
                <a:spcPts val="4480"/>
              </a:lnSpc>
              <a:buFont typeface="Arial"/>
              <a:buChar char="•"/>
            </a:pPr>
            <a:r>
              <a:rPr lang="en-US" sz="2800" dirty="0" err="1">
                <a:solidFill>
                  <a:srgbClr val="000000"/>
                </a:solidFill>
                <a:latin typeface="Open Sans 1"/>
                <a:ea typeface="Open Sans 1"/>
                <a:cs typeface="Open Sans 1"/>
                <a:sym typeface="Open Sans 1"/>
              </a:rPr>
              <a:t>Sexuellement</a:t>
            </a:r>
            <a:r>
              <a:rPr lang="en-US" sz="2800" dirty="0">
                <a:solidFill>
                  <a:srgbClr val="000000"/>
                </a:solidFill>
                <a:latin typeface="Open Sans 1"/>
                <a:ea typeface="Open Sans 1"/>
                <a:cs typeface="Open Sans 1"/>
                <a:sym typeface="Open Sans 1"/>
              </a:rPr>
              <a:t> active</a:t>
            </a:r>
          </a:p>
          <a:p>
            <a:pPr marL="690881" lvl="1" indent="-345440" algn="l">
              <a:lnSpc>
                <a:spcPts val="4480"/>
              </a:lnSpc>
              <a:buFont typeface="Arial"/>
              <a:buChar char="•"/>
            </a:pPr>
            <a:r>
              <a:rPr lang="en-US" sz="2800" dirty="0" err="1">
                <a:solidFill>
                  <a:srgbClr val="000000"/>
                </a:solidFill>
                <a:latin typeface="Open Sans 1"/>
                <a:ea typeface="Open Sans 1"/>
                <a:cs typeface="Open Sans 1"/>
                <a:sym typeface="Open Sans 1"/>
              </a:rPr>
              <a:t>Désireuse</a:t>
            </a:r>
            <a:r>
              <a:rPr lang="en-US" sz="2800" dirty="0">
                <a:solidFill>
                  <a:srgbClr val="000000"/>
                </a:solidFill>
                <a:latin typeface="Open Sans 1"/>
                <a:ea typeface="Open Sans 1"/>
                <a:cs typeface="Open Sans 1"/>
                <a:sym typeface="Open Sans 1"/>
              </a:rPr>
              <a:t> </a:t>
            </a:r>
            <a:r>
              <a:rPr lang="en-US" sz="2800" dirty="0" err="1">
                <a:solidFill>
                  <a:srgbClr val="000000"/>
                </a:solidFill>
                <a:latin typeface="Open Sans 1"/>
                <a:ea typeface="Open Sans 1"/>
                <a:cs typeface="Open Sans 1"/>
                <a:sym typeface="Open Sans 1"/>
              </a:rPr>
              <a:t>d’une</a:t>
            </a:r>
            <a:r>
              <a:rPr lang="en-US" sz="2800" dirty="0">
                <a:solidFill>
                  <a:srgbClr val="000000"/>
                </a:solidFill>
                <a:latin typeface="Open Sans 1"/>
                <a:ea typeface="Open Sans 1"/>
                <a:cs typeface="Open Sans 1"/>
                <a:sym typeface="Open Sans 1"/>
              </a:rPr>
              <a:t> LT</a:t>
            </a:r>
          </a:p>
        </p:txBody>
      </p:sp>
      <p:sp>
        <p:nvSpPr>
          <p:cNvPr id="18" name="TextBox 18"/>
          <p:cNvSpPr txBox="1"/>
          <p:nvPr/>
        </p:nvSpPr>
        <p:spPr>
          <a:xfrm>
            <a:off x="6287790" y="5797274"/>
            <a:ext cx="6361509" cy="3410934"/>
          </a:xfrm>
          <a:prstGeom prst="rect">
            <a:avLst/>
          </a:prstGeom>
        </p:spPr>
        <p:txBody>
          <a:bodyPr lIns="0" tIns="0" rIns="0" bIns="0" rtlCol="0" anchor="t">
            <a:spAutoFit/>
          </a:bodyPr>
          <a:lstStyle/>
          <a:p>
            <a:pPr algn="l">
              <a:lnSpc>
                <a:spcPts val="4480"/>
              </a:lnSpc>
            </a:pPr>
            <a:r>
              <a:rPr lang="en-US" sz="3200" b="1" dirty="0">
                <a:solidFill>
                  <a:srgbClr val="000000"/>
                </a:solidFill>
                <a:latin typeface="Open Sans 1 Bold"/>
                <a:ea typeface="Open Sans 1 Bold"/>
                <a:cs typeface="Open Sans 1 Bold"/>
                <a:sym typeface="Open Sans 1 Bold"/>
              </a:rPr>
              <a:t>CRITERES DE NON INCLUSION:</a:t>
            </a:r>
          </a:p>
          <a:p>
            <a:pPr marL="690881" lvl="1" indent="-345440" algn="l">
              <a:lnSpc>
                <a:spcPts val="4480"/>
              </a:lnSpc>
              <a:buFont typeface="Arial"/>
              <a:buChar char="•"/>
            </a:pPr>
            <a:r>
              <a:rPr lang="en-US" sz="2800" dirty="0" err="1">
                <a:solidFill>
                  <a:srgbClr val="000000"/>
                </a:solidFill>
                <a:latin typeface="Open Sans 1"/>
                <a:ea typeface="Open Sans 1"/>
                <a:cs typeface="Open Sans 1"/>
                <a:sym typeface="Open Sans 1"/>
              </a:rPr>
              <a:t>Grossesse</a:t>
            </a:r>
            <a:r>
              <a:rPr lang="en-US" sz="2800" dirty="0">
                <a:solidFill>
                  <a:srgbClr val="000000"/>
                </a:solidFill>
                <a:latin typeface="Open Sans 1"/>
                <a:ea typeface="Open Sans 1"/>
                <a:cs typeface="Open Sans 1"/>
                <a:sym typeface="Open Sans 1"/>
              </a:rPr>
              <a:t>/ </a:t>
            </a:r>
            <a:r>
              <a:rPr lang="en-US" sz="2800" dirty="0" err="1">
                <a:solidFill>
                  <a:srgbClr val="000000"/>
                </a:solidFill>
                <a:latin typeface="Open Sans 1"/>
                <a:ea typeface="Open Sans 1"/>
                <a:cs typeface="Open Sans 1"/>
                <a:sym typeface="Open Sans 1"/>
              </a:rPr>
              <a:t>Allaitement</a:t>
            </a:r>
            <a:endParaRPr lang="en-US" sz="2800" dirty="0">
              <a:solidFill>
                <a:srgbClr val="000000"/>
              </a:solidFill>
              <a:latin typeface="Open Sans 1"/>
              <a:ea typeface="Open Sans 1"/>
              <a:cs typeface="Open Sans 1"/>
              <a:sym typeface="Open Sans 1"/>
            </a:endParaRPr>
          </a:p>
          <a:p>
            <a:pPr marL="690881" lvl="1" indent="-345440" algn="l">
              <a:lnSpc>
                <a:spcPts val="4480"/>
              </a:lnSpc>
              <a:buFont typeface="Arial"/>
              <a:buChar char="•"/>
            </a:pPr>
            <a:r>
              <a:rPr lang="en-US" sz="2800" dirty="0" err="1">
                <a:solidFill>
                  <a:srgbClr val="000000"/>
                </a:solidFill>
                <a:latin typeface="Open Sans 1"/>
                <a:ea typeface="Open Sans 1"/>
                <a:cs typeface="Open Sans 1"/>
                <a:sym typeface="Open Sans 1"/>
              </a:rPr>
              <a:t>Geste</a:t>
            </a:r>
            <a:r>
              <a:rPr lang="en-US" sz="2800" dirty="0">
                <a:solidFill>
                  <a:srgbClr val="000000"/>
                </a:solidFill>
                <a:latin typeface="Open Sans 1"/>
                <a:ea typeface="Open Sans 1"/>
                <a:cs typeface="Open Sans 1"/>
                <a:sym typeface="Open Sans 1"/>
              </a:rPr>
              <a:t> </a:t>
            </a:r>
            <a:r>
              <a:rPr lang="en-US" sz="2800" dirty="0" err="1">
                <a:solidFill>
                  <a:srgbClr val="000000"/>
                </a:solidFill>
                <a:latin typeface="Open Sans 1"/>
                <a:ea typeface="Open Sans 1"/>
                <a:cs typeface="Open Sans 1"/>
                <a:sym typeface="Open Sans 1"/>
              </a:rPr>
              <a:t>opératoire</a:t>
            </a:r>
            <a:r>
              <a:rPr lang="en-US" sz="2800" dirty="0">
                <a:solidFill>
                  <a:srgbClr val="000000"/>
                </a:solidFill>
                <a:latin typeface="Open Sans 1"/>
                <a:ea typeface="Open Sans 1"/>
                <a:cs typeface="Open Sans 1"/>
                <a:sym typeface="Open Sans 1"/>
              </a:rPr>
              <a:t> concomitant</a:t>
            </a:r>
          </a:p>
          <a:p>
            <a:pPr marL="690881" lvl="1" indent="-345440" algn="l">
              <a:lnSpc>
                <a:spcPts val="4480"/>
              </a:lnSpc>
              <a:buFont typeface="Arial"/>
              <a:buChar char="•"/>
            </a:pPr>
            <a:r>
              <a:rPr lang="en-US" sz="2800" dirty="0">
                <a:solidFill>
                  <a:srgbClr val="000000"/>
                </a:solidFill>
                <a:latin typeface="Open Sans 1"/>
                <a:ea typeface="Open Sans 1"/>
                <a:cs typeface="Open Sans 1"/>
                <a:sym typeface="Open Sans 1"/>
              </a:rPr>
              <a:t>ATCD IGH </a:t>
            </a:r>
          </a:p>
          <a:p>
            <a:pPr marL="690881" lvl="1" indent="-345440" algn="l">
              <a:lnSpc>
                <a:spcPts val="4480"/>
              </a:lnSpc>
              <a:buFont typeface="Arial"/>
              <a:buChar char="•"/>
            </a:pPr>
            <a:r>
              <a:rPr lang="en-US" sz="2800" dirty="0" err="1">
                <a:solidFill>
                  <a:srgbClr val="000000"/>
                </a:solidFill>
                <a:latin typeface="Open Sans 1"/>
                <a:ea typeface="Open Sans 1"/>
                <a:cs typeface="Open Sans 1"/>
                <a:sym typeface="Open Sans 1"/>
              </a:rPr>
              <a:t>Endométriose</a:t>
            </a:r>
            <a:r>
              <a:rPr lang="en-US" sz="2800" dirty="0">
                <a:solidFill>
                  <a:srgbClr val="000000"/>
                </a:solidFill>
                <a:latin typeface="Open Sans 1"/>
                <a:ea typeface="Open Sans 1"/>
                <a:cs typeface="Open Sans 1"/>
                <a:sym typeface="Open Sans 1"/>
              </a:rPr>
              <a:t> recto-</a:t>
            </a:r>
            <a:r>
              <a:rPr lang="en-US" sz="2800" dirty="0" err="1">
                <a:solidFill>
                  <a:srgbClr val="000000"/>
                </a:solidFill>
                <a:latin typeface="Open Sans 1"/>
                <a:ea typeface="Open Sans 1"/>
                <a:cs typeface="Open Sans 1"/>
                <a:sym typeface="Open Sans 1"/>
              </a:rPr>
              <a:t>vaginale</a:t>
            </a:r>
            <a:r>
              <a:rPr lang="en-US" sz="2800" dirty="0">
                <a:solidFill>
                  <a:srgbClr val="000000"/>
                </a:solidFill>
                <a:latin typeface="Open Sans 1"/>
                <a:ea typeface="Open Sans 1"/>
                <a:cs typeface="Open Sans 1"/>
                <a:sym typeface="Open Sans 1"/>
              </a:rPr>
              <a:t> </a:t>
            </a:r>
          </a:p>
          <a:p>
            <a:pPr marL="690881" lvl="1" indent="-345440" algn="l">
              <a:lnSpc>
                <a:spcPts val="4480"/>
              </a:lnSpc>
              <a:buFont typeface="Arial"/>
              <a:buChar char="•"/>
            </a:pPr>
            <a:r>
              <a:rPr lang="en-US" sz="2800" dirty="0">
                <a:solidFill>
                  <a:srgbClr val="000000"/>
                </a:solidFill>
                <a:latin typeface="Open Sans 1"/>
                <a:ea typeface="Open Sans 1"/>
                <a:cs typeface="Open Sans 1"/>
                <a:sym typeface="Open Sans 1"/>
              </a:rPr>
              <a:t>ATCD de </a:t>
            </a:r>
            <a:r>
              <a:rPr lang="en-US" sz="2800" dirty="0" err="1">
                <a:solidFill>
                  <a:srgbClr val="000000"/>
                </a:solidFill>
                <a:latin typeface="Open Sans 1"/>
                <a:ea typeface="Open Sans 1"/>
                <a:cs typeface="Open Sans 1"/>
                <a:sym typeface="Open Sans 1"/>
              </a:rPr>
              <a:t>chirurgie</a:t>
            </a:r>
            <a:r>
              <a:rPr lang="en-US" sz="2800" dirty="0">
                <a:solidFill>
                  <a:srgbClr val="000000"/>
                </a:solidFill>
                <a:latin typeface="Open Sans 1"/>
                <a:ea typeface="Open Sans 1"/>
                <a:cs typeface="Open Sans 1"/>
                <a:sym typeface="Open Sans 1"/>
              </a:rPr>
              <a:t> </a:t>
            </a:r>
            <a:r>
              <a:rPr lang="en-US" sz="2800" dirty="0" err="1">
                <a:solidFill>
                  <a:srgbClr val="000000"/>
                </a:solidFill>
                <a:latin typeface="Open Sans 1"/>
                <a:ea typeface="Open Sans 1"/>
                <a:cs typeface="Open Sans 1"/>
                <a:sym typeface="Open Sans 1"/>
              </a:rPr>
              <a:t>rectale</a:t>
            </a:r>
            <a:r>
              <a:rPr lang="en-US" sz="2800" dirty="0">
                <a:solidFill>
                  <a:srgbClr val="000000"/>
                </a:solidFill>
                <a:latin typeface="Open Sans 1"/>
                <a:ea typeface="Open Sans 1"/>
                <a:cs typeface="Open Sans 1"/>
                <a:sym typeface="Open Sans 1"/>
              </a:rPr>
              <a:t> </a:t>
            </a:r>
          </a:p>
        </p:txBody>
      </p:sp>
      <p:sp>
        <p:nvSpPr>
          <p:cNvPr id="19" name="Freeform 19"/>
          <p:cNvSpPr/>
          <p:nvPr/>
        </p:nvSpPr>
        <p:spPr>
          <a:xfrm>
            <a:off x="11361530" y="3491725"/>
            <a:ext cx="1574425" cy="1604509"/>
          </a:xfrm>
          <a:custGeom>
            <a:avLst/>
            <a:gdLst/>
            <a:ahLst/>
            <a:cxnLst/>
            <a:rect l="l" t="t" r="r" b="b"/>
            <a:pathLst>
              <a:path w="1574425" h="1604509">
                <a:moveTo>
                  <a:pt x="0" y="0"/>
                </a:moveTo>
                <a:lnTo>
                  <a:pt x="1574424" y="0"/>
                </a:lnTo>
                <a:lnTo>
                  <a:pt x="1574424" y="1604509"/>
                </a:lnTo>
                <a:lnTo>
                  <a:pt x="0" y="160450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42" name="Flèche : droite 41">
            <a:extLst>
              <a:ext uri="{FF2B5EF4-FFF2-40B4-BE49-F238E27FC236}">
                <a16:creationId xmlns:a16="http://schemas.microsoft.com/office/drawing/2014/main" id="{E94442C6-D199-9E5C-E67D-1ABFF02670FF}"/>
              </a:ext>
            </a:extLst>
          </p:cNvPr>
          <p:cNvSpPr/>
          <p:nvPr/>
        </p:nvSpPr>
        <p:spPr>
          <a:xfrm>
            <a:off x="12344400" y="7581900"/>
            <a:ext cx="2176858" cy="643623"/>
          </a:xfrm>
          <a:prstGeom prst="rightArrow">
            <a:avLst/>
          </a:prstGeom>
          <a:solidFill>
            <a:srgbClr val="EA69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a:extLst>
              <a:ext uri="{FF2B5EF4-FFF2-40B4-BE49-F238E27FC236}">
                <a16:creationId xmlns:a16="http://schemas.microsoft.com/office/drawing/2014/main" id="{EFD51010-0B9E-17C4-464D-2DE05AB7D87D}"/>
              </a:ext>
            </a:extLst>
          </p:cNvPr>
          <p:cNvSpPr txBox="1"/>
          <p:nvPr/>
        </p:nvSpPr>
        <p:spPr>
          <a:xfrm>
            <a:off x="6892705" y="7513617"/>
            <a:ext cx="2053767" cy="584775"/>
          </a:xfrm>
          <a:prstGeom prst="rect">
            <a:avLst/>
          </a:prstGeom>
          <a:noFill/>
        </p:spPr>
        <p:txBody>
          <a:bodyPr wrap="none" rtlCol="0">
            <a:spAutoFit/>
          </a:bodyPr>
          <a:lstStyle/>
          <a:p>
            <a:r>
              <a:rPr lang="fr-FR" sz="3200" dirty="0">
                <a:highlight>
                  <a:srgbClr val="D9E2F3"/>
                </a:highlight>
                <a:latin typeface="Open Sans 1" panose="020B0604020202020204" charset="0"/>
                <a:ea typeface="Open Sans 1" panose="020B0604020202020204" charset="0"/>
                <a:cs typeface="Open Sans 1" panose="020B0604020202020204" charset="0"/>
              </a:rPr>
              <a:t>ATCD IGH</a:t>
            </a:r>
          </a:p>
        </p:txBody>
      </p:sp>
      <p:sp>
        <p:nvSpPr>
          <p:cNvPr id="48" name="ZoneTexte 47">
            <a:extLst>
              <a:ext uri="{FF2B5EF4-FFF2-40B4-BE49-F238E27FC236}">
                <a16:creationId xmlns:a16="http://schemas.microsoft.com/office/drawing/2014/main" id="{D25A24B7-38BA-14B4-8F1C-24057A9299A8}"/>
              </a:ext>
            </a:extLst>
          </p:cNvPr>
          <p:cNvSpPr txBox="1"/>
          <p:nvPr/>
        </p:nvSpPr>
        <p:spPr>
          <a:xfrm>
            <a:off x="6890692" y="8089037"/>
            <a:ext cx="5670142" cy="584775"/>
          </a:xfrm>
          <a:prstGeom prst="rect">
            <a:avLst/>
          </a:prstGeom>
          <a:noFill/>
        </p:spPr>
        <p:txBody>
          <a:bodyPr wrap="none" rtlCol="0">
            <a:spAutoFit/>
          </a:bodyPr>
          <a:lstStyle/>
          <a:p>
            <a:r>
              <a:rPr lang="fr-FR" sz="3200" dirty="0">
                <a:highlight>
                  <a:srgbClr val="D9E2F3"/>
                </a:highlight>
                <a:latin typeface="Open Sans 1" panose="020B0604020202020204" charset="0"/>
                <a:ea typeface="Open Sans 1" panose="020B0604020202020204" charset="0"/>
                <a:cs typeface="Open Sans 1" panose="020B0604020202020204" charset="0"/>
              </a:rPr>
              <a:t>Endométriose recto-vaginale</a:t>
            </a:r>
          </a:p>
        </p:txBody>
      </p:sp>
      <p:sp>
        <p:nvSpPr>
          <p:cNvPr id="49" name="ZoneTexte 48">
            <a:extLst>
              <a:ext uri="{FF2B5EF4-FFF2-40B4-BE49-F238E27FC236}">
                <a16:creationId xmlns:a16="http://schemas.microsoft.com/office/drawing/2014/main" id="{93C45154-CBE7-6F2C-6EFB-85C799DA9A58}"/>
              </a:ext>
            </a:extLst>
          </p:cNvPr>
          <p:cNvSpPr txBox="1"/>
          <p:nvPr/>
        </p:nvSpPr>
        <p:spPr>
          <a:xfrm>
            <a:off x="6890692" y="8648623"/>
            <a:ext cx="4447051" cy="584775"/>
          </a:xfrm>
          <a:prstGeom prst="rect">
            <a:avLst/>
          </a:prstGeom>
          <a:noFill/>
        </p:spPr>
        <p:txBody>
          <a:bodyPr wrap="none" rtlCol="0">
            <a:spAutoFit/>
          </a:bodyPr>
          <a:lstStyle/>
          <a:p>
            <a:r>
              <a:rPr lang="fr-FR" sz="3200" dirty="0">
                <a:highlight>
                  <a:srgbClr val="D9E2F3"/>
                </a:highlight>
                <a:latin typeface="Open Sans 1" panose="020B0604020202020204" charset="0"/>
                <a:ea typeface="Open Sans 1" panose="020B0604020202020204" charset="0"/>
                <a:cs typeface="Open Sans 1" panose="020B0604020202020204" charset="0"/>
              </a:rPr>
              <a:t>ATCD chirurgie rectale</a:t>
            </a:r>
          </a:p>
        </p:txBody>
      </p:sp>
      <p:sp>
        <p:nvSpPr>
          <p:cNvPr id="53" name="Interdiction 52">
            <a:extLst>
              <a:ext uri="{FF2B5EF4-FFF2-40B4-BE49-F238E27FC236}">
                <a16:creationId xmlns:a16="http://schemas.microsoft.com/office/drawing/2014/main" id="{7AC2BF8F-30F8-9A2C-124A-76F0DDE287DA}"/>
              </a:ext>
            </a:extLst>
          </p:cNvPr>
          <p:cNvSpPr/>
          <p:nvPr/>
        </p:nvSpPr>
        <p:spPr>
          <a:xfrm>
            <a:off x="15163800" y="7185956"/>
            <a:ext cx="2057400" cy="1752600"/>
          </a:xfrm>
          <a:prstGeom prst="noSmoking">
            <a:avLst>
              <a:gd name="adj" fmla="val 10501"/>
            </a:avLst>
          </a:prstGeom>
          <a:solidFill>
            <a:srgbClr val="EA69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2" name="TextBox 22">
            <a:extLst>
              <a:ext uri="{FF2B5EF4-FFF2-40B4-BE49-F238E27FC236}">
                <a16:creationId xmlns:a16="http://schemas.microsoft.com/office/drawing/2014/main" id="{95F8C342-8A5C-FC1F-FED5-6B620015D5F6}"/>
              </a:ext>
            </a:extLst>
          </p:cNvPr>
          <p:cNvSpPr txBox="1"/>
          <p:nvPr/>
        </p:nvSpPr>
        <p:spPr>
          <a:xfrm>
            <a:off x="14681408" y="7513617"/>
            <a:ext cx="2879389" cy="967444"/>
          </a:xfrm>
          <a:prstGeom prst="rect">
            <a:avLst/>
          </a:prstGeom>
        </p:spPr>
        <p:txBody>
          <a:bodyPr lIns="0" tIns="0" rIns="0" bIns="0" rtlCol="0" anchor="t">
            <a:spAutoFit/>
          </a:bodyPr>
          <a:lstStyle/>
          <a:p>
            <a:pPr algn="ctr">
              <a:lnSpc>
                <a:spcPts val="8206"/>
              </a:lnSpc>
            </a:pPr>
            <a:r>
              <a:rPr lang="en-US" sz="5400" b="1" dirty="0">
                <a:solidFill>
                  <a:srgbClr val="056C80"/>
                </a:solidFill>
                <a:latin typeface="Open Sans 1 Bold"/>
                <a:ea typeface="Open Sans 1 Bold"/>
                <a:cs typeface="Open Sans 1 Bold"/>
                <a:sym typeface="Open Sans 1 Bold"/>
              </a:rPr>
              <a:t>vNOTES</a:t>
            </a:r>
            <a:endParaRPr lang="en-US" sz="5861" b="1" dirty="0">
              <a:solidFill>
                <a:srgbClr val="056C80"/>
              </a:solidFill>
              <a:latin typeface="Open Sans 1 Bold"/>
              <a:ea typeface="Open Sans 1 Bold"/>
              <a:cs typeface="Open Sans 1 Bold"/>
              <a:sym typeface="Open Sans 1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wipe(left)">
                                      <p:cBhvr>
                                        <p:cTn id="13" dur="50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left)">
                                      <p:cBhvr>
                                        <p:cTn id="18" dur="75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wipe(left)">
                                      <p:cBhvr>
                                        <p:cTn id="23" dur="500"/>
                                        <p:tgtEl>
                                          <p:spTgt spid="49"/>
                                        </p:tgtEl>
                                      </p:cBhvr>
                                    </p:animEffect>
                                  </p:childTnLst>
                                </p:cTn>
                              </p:par>
                              <p:par>
                                <p:cTn id="24" presetID="22" presetClass="entr" presetSubtype="8" fill="hold" grpId="0" nodeType="withEffect">
                                  <p:stCondLst>
                                    <p:cond delay="2500"/>
                                  </p:stCondLst>
                                  <p:childTnLst>
                                    <p:set>
                                      <p:cBhvr>
                                        <p:cTn id="25" dur="1" fill="hold">
                                          <p:stCondLst>
                                            <p:cond delay="0"/>
                                          </p:stCondLst>
                                        </p:cTn>
                                        <p:tgtEl>
                                          <p:spTgt spid="42"/>
                                        </p:tgtEl>
                                        <p:attrNameLst>
                                          <p:attrName>style.visibility</p:attrName>
                                        </p:attrNameLst>
                                      </p:cBhvr>
                                      <p:to>
                                        <p:strVal val="visible"/>
                                      </p:to>
                                    </p:set>
                                    <p:animEffect transition="in" filter="wipe(left)">
                                      <p:cBhvr>
                                        <p:cTn id="26" dur="500"/>
                                        <p:tgtEl>
                                          <p:spTgt spid="42"/>
                                        </p:tgtEl>
                                      </p:cBhvr>
                                    </p:animEffect>
                                  </p:childTnLst>
                                </p:cTn>
                              </p:par>
                              <p:par>
                                <p:cTn id="27" presetID="45" presetClass="entr" presetSubtype="0" fill="hold" grpId="0" nodeType="withEffect">
                                  <p:stCondLst>
                                    <p:cond delay="250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3000"/>
                                        <p:tgtEl>
                                          <p:spTgt spid="52"/>
                                        </p:tgtEl>
                                      </p:cBhvr>
                                    </p:animEffect>
                                    <p:anim calcmode="lin" valueType="num">
                                      <p:cBhvr>
                                        <p:cTn id="30" dur="3000" fill="hold"/>
                                        <p:tgtEl>
                                          <p:spTgt spid="52"/>
                                        </p:tgtEl>
                                        <p:attrNameLst>
                                          <p:attrName>ppt_w</p:attrName>
                                        </p:attrNameLst>
                                      </p:cBhvr>
                                      <p:tavLst>
                                        <p:tav tm="0" fmla="#ppt_w*sin(2.5*pi*$)">
                                          <p:val>
                                            <p:fltVal val="0"/>
                                          </p:val>
                                        </p:tav>
                                        <p:tav tm="100000">
                                          <p:val>
                                            <p:fltVal val="1"/>
                                          </p:val>
                                        </p:tav>
                                      </p:tavLst>
                                    </p:anim>
                                    <p:anim calcmode="lin" valueType="num">
                                      <p:cBhvr>
                                        <p:cTn id="31" dur="3000" fill="hold"/>
                                        <p:tgtEl>
                                          <p:spTgt spid="52"/>
                                        </p:tgtEl>
                                        <p:attrNameLst>
                                          <p:attrName>ppt_h</p:attrName>
                                        </p:attrNameLst>
                                      </p:cBhvr>
                                      <p:tavLst>
                                        <p:tav tm="0">
                                          <p:val>
                                            <p:strVal val="#ppt_h"/>
                                          </p:val>
                                        </p:tav>
                                        <p:tav tm="100000">
                                          <p:val>
                                            <p:strVal val="#ppt_h"/>
                                          </p:val>
                                        </p:tav>
                                      </p:tavLst>
                                    </p:anim>
                                  </p:childTnLst>
                                </p:cTn>
                              </p:par>
                              <p:par>
                                <p:cTn id="32" presetID="45" presetClass="entr" presetSubtype="0" fill="hold" grpId="0" nodeType="withEffect">
                                  <p:stCondLst>
                                    <p:cond delay="2500"/>
                                  </p:stCondLst>
                                  <p:childTnLst>
                                    <p:set>
                                      <p:cBhvr>
                                        <p:cTn id="33" dur="1" fill="hold">
                                          <p:stCondLst>
                                            <p:cond delay="0"/>
                                          </p:stCondLst>
                                        </p:cTn>
                                        <p:tgtEl>
                                          <p:spTgt spid="53"/>
                                        </p:tgtEl>
                                        <p:attrNameLst>
                                          <p:attrName>style.visibility</p:attrName>
                                        </p:attrNameLst>
                                      </p:cBhvr>
                                      <p:to>
                                        <p:strVal val="visible"/>
                                      </p:to>
                                    </p:set>
                                    <p:animEffect transition="in" filter="fade">
                                      <p:cBhvr>
                                        <p:cTn id="34" dur="3000"/>
                                        <p:tgtEl>
                                          <p:spTgt spid="53"/>
                                        </p:tgtEl>
                                      </p:cBhvr>
                                    </p:animEffect>
                                    <p:anim calcmode="lin" valueType="num">
                                      <p:cBhvr>
                                        <p:cTn id="35" dur="3000" fill="hold"/>
                                        <p:tgtEl>
                                          <p:spTgt spid="53"/>
                                        </p:tgtEl>
                                        <p:attrNameLst>
                                          <p:attrName>ppt_w</p:attrName>
                                        </p:attrNameLst>
                                      </p:cBhvr>
                                      <p:tavLst>
                                        <p:tav tm="0" fmla="#ppt_w*sin(2.5*pi*$)">
                                          <p:val>
                                            <p:fltVal val="0"/>
                                          </p:val>
                                        </p:tav>
                                        <p:tav tm="100000">
                                          <p:val>
                                            <p:fltVal val="1"/>
                                          </p:val>
                                        </p:tav>
                                      </p:tavLst>
                                    </p:anim>
                                    <p:anim calcmode="lin" valueType="num">
                                      <p:cBhvr>
                                        <p:cTn id="36" dur="3000" fill="hold"/>
                                        <p:tgtEl>
                                          <p:spTgt spid="5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2" grpId="0" animBg="1"/>
      <p:bldP spid="47" grpId="0"/>
      <p:bldP spid="48" grpId="0"/>
      <p:bldP spid="49" grpId="0"/>
      <p:bldP spid="53" grpId="0" animBg="1"/>
      <p:bldP spid="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CD7DC0-9924-B46F-17AC-5C5A597CE5C8}"/>
              </a:ext>
            </a:extLst>
          </p:cNvPr>
          <p:cNvPicPr>
            <a:picLocks noChangeAspect="1"/>
          </p:cNvPicPr>
          <p:nvPr/>
        </p:nvPicPr>
        <p:blipFill>
          <a:blip r:embed="rId3">
            <a:extLst>
              <a:ext uri="{28A0092B-C50C-407E-A947-70E740481C1C}">
                <a14:useLocalDpi xmlns:a14="http://schemas.microsoft.com/office/drawing/2010/main" val="0"/>
              </a:ext>
            </a:extLst>
          </a:blip>
          <a:srcRect t="4334"/>
          <a:stretch/>
        </p:blipFill>
        <p:spPr>
          <a:xfrm>
            <a:off x="4952278" y="592194"/>
            <a:ext cx="13194504" cy="9694806"/>
          </a:xfrm>
          <a:prstGeom prst="rect">
            <a:avLst/>
          </a:prstGeom>
        </p:spPr>
      </p:pic>
      <p:pic>
        <p:nvPicPr>
          <p:cNvPr id="22" name="Image 21">
            <a:extLst>
              <a:ext uri="{FF2B5EF4-FFF2-40B4-BE49-F238E27FC236}">
                <a16:creationId xmlns:a16="http://schemas.microsoft.com/office/drawing/2014/main" id="{0A6F6083-FEF7-8358-F7F5-6108B80135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4038" y="5387486"/>
            <a:ext cx="889332" cy="828892"/>
          </a:xfrm>
          <a:prstGeom prst="rect">
            <a:avLst/>
          </a:prstGeom>
        </p:spPr>
      </p:pic>
      <p:sp>
        <p:nvSpPr>
          <p:cNvPr id="2" name="Freeform 2"/>
          <p:cNvSpPr/>
          <p:nvPr/>
        </p:nvSpPr>
        <p:spPr>
          <a:xfrm>
            <a:off x="516339" y="490465"/>
            <a:ext cx="1562934" cy="1076471"/>
          </a:xfrm>
          <a:custGeom>
            <a:avLst/>
            <a:gdLst/>
            <a:ahLst/>
            <a:cxnLst/>
            <a:rect l="l" t="t" r="r" b="b"/>
            <a:pathLst>
              <a:path w="1562934" h="1076471">
                <a:moveTo>
                  <a:pt x="0" y="0"/>
                </a:moveTo>
                <a:lnTo>
                  <a:pt x="1562934" y="0"/>
                </a:lnTo>
                <a:lnTo>
                  <a:pt x="1562934" y="1076470"/>
                </a:lnTo>
                <a:lnTo>
                  <a:pt x="0" y="1076470"/>
                </a:lnTo>
                <a:lnTo>
                  <a:pt x="0" y="0"/>
                </a:lnTo>
                <a:close/>
              </a:path>
            </a:pathLst>
          </a:custGeom>
          <a:blipFill>
            <a:blip>
              <a:extLst>
                <a:ext uri="{96DAC541-7B7A-43D3-8B79-37D633B846F1}">
                  <asvg:svgBlip xmlns:asvg="http://schemas.microsoft.com/office/drawing/2016/SVG/main" r:embed="rId5"/>
                </a:ext>
              </a:extLst>
            </a:blip>
            <a:stretch>
              <a:fillRect/>
            </a:stretch>
          </a:blipFill>
        </p:spPr>
      </p:sp>
      <p:grpSp>
        <p:nvGrpSpPr>
          <p:cNvPr id="13" name="Group 13"/>
          <p:cNvGrpSpPr/>
          <p:nvPr/>
        </p:nvGrpSpPr>
        <p:grpSpPr>
          <a:xfrm>
            <a:off x="2904243" y="716521"/>
            <a:ext cx="6652260" cy="1160157"/>
            <a:chOff x="0" y="0"/>
            <a:chExt cx="8869680" cy="1546876"/>
          </a:xfrm>
        </p:grpSpPr>
        <p:sp>
          <p:nvSpPr>
            <p:cNvPr id="14" name="TextBox 14"/>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1 Italics"/>
                  <a:ea typeface="Open Sans 1 Italics"/>
                  <a:cs typeface="Open Sans 1 Italics"/>
                  <a:sym typeface="Open Sans 1 Italics"/>
                </a:rPr>
                <a:t>Méthode</a:t>
              </a:r>
            </a:p>
          </p:txBody>
        </p:sp>
        <p:sp>
          <p:nvSpPr>
            <p:cNvPr id="15" name="TextBox 15"/>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20" name="Freeform 9">
            <a:extLst>
              <a:ext uri="{FF2B5EF4-FFF2-40B4-BE49-F238E27FC236}">
                <a16:creationId xmlns:a16="http://schemas.microsoft.com/office/drawing/2014/main" id="{229E1C4C-5876-6902-FAB9-57F5821B9FEC}"/>
              </a:ext>
            </a:extLst>
          </p:cNvPr>
          <p:cNvSpPr/>
          <p:nvPr/>
        </p:nvSpPr>
        <p:spPr>
          <a:xfrm>
            <a:off x="6494478" y="5243418"/>
            <a:ext cx="1985372" cy="1195481"/>
          </a:xfrm>
          <a:custGeom>
            <a:avLst/>
            <a:gdLst/>
            <a:ahLst/>
            <a:cxnLst/>
            <a:rect l="l" t="t" r="r" b="b"/>
            <a:pathLst>
              <a:path w="1465090" h="1449107">
                <a:moveTo>
                  <a:pt x="0" y="0"/>
                </a:moveTo>
                <a:lnTo>
                  <a:pt x="1465090" y="0"/>
                </a:lnTo>
                <a:lnTo>
                  <a:pt x="1465090" y="1449107"/>
                </a:lnTo>
                <a:lnTo>
                  <a:pt x="0" y="14491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fr-FR" dirty="0"/>
          </a:p>
        </p:txBody>
      </p:sp>
      <p:pic>
        <p:nvPicPr>
          <p:cNvPr id="26" name="Image 25">
            <a:extLst>
              <a:ext uri="{FF2B5EF4-FFF2-40B4-BE49-F238E27FC236}">
                <a16:creationId xmlns:a16="http://schemas.microsoft.com/office/drawing/2014/main" id="{7DC0BFA5-BDAB-424C-0C06-F351DFE197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97272" y="6028440"/>
            <a:ext cx="1892325" cy="628700"/>
          </a:xfrm>
          <a:prstGeom prst="rect">
            <a:avLst/>
          </a:prstGeom>
        </p:spPr>
      </p:pic>
      <p:pic>
        <p:nvPicPr>
          <p:cNvPr id="28" name="Image 27">
            <a:extLst>
              <a:ext uri="{FF2B5EF4-FFF2-40B4-BE49-F238E27FC236}">
                <a16:creationId xmlns:a16="http://schemas.microsoft.com/office/drawing/2014/main" id="{C5BA26BE-7523-1E42-5B87-AA93726B97E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809739" y="2430559"/>
            <a:ext cx="1432658" cy="1852063"/>
          </a:xfrm>
          <a:prstGeom prst="rect">
            <a:avLst/>
          </a:prstGeom>
        </p:spPr>
      </p:pic>
      <p:sp>
        <p:nvSpPr>
          <p:cNvPr id="29" name="ZoneTexte 28">
            <a:extLst>
              <a:ext uri="{FF2B5EF4-FFF2-40B4-BE49-F238E27FC236}">
                <a16:creationId xmlns:a16="http://schemas.microsoft.com/office/drawing/2014/main" id="{77051F6C-C7DC-5F32-6AB5-8DD53D7A9AA5}"/>
              </a:ext>
            </a:extLst>
          </p:cNvPr>
          <p:cNvSpPr txBox="1"/>
          <p:nvPr/>
        </p:nvSpPr>
        <p:spPr>
          <a:xfrm>
            <a:off x="14261202" y="5026442"/>
            <a:ext cx="2964979" cy="400110"/>
          </a:xfrm>
          <a:prstGeom prst="rect">
            <a:avLst/>
          </a:prstGeom>
          <a:noFill/>
        </p:spPr>
        <p:txBody>
          <a:bodyPr wrap="none" rtlCol="0">
            <a:spAutoFit/>
          </a:bodyPr>
          <a:lstStyle/>
          <a:p>
            <a:r>
              <a:rPr lang="fr-FR" sz="2000" dirty="0"/>
              <a:t>    </a:t>
            </a:r>
            <a:r>
              <a:rPr lang="fr-FR" sz="2000" b="1" dirty="0">
                <a:highlight>
                  <a:srgbClr val="FFFF00"/>
                </a:highlight>
              </a:rPr>
              <a:t>intra-hospitalier: H2, H6</a:t>
            </a:r>
          </a:p>
        </p:txBody>
      </p:sp>
      <p:sp>
        <p:nvSpPr>
          <p:cNvPr id="30" name="ZoneTexte 29">
            <a:extLst>
              <a:ext uri="{FF2B5EF4-FFF2-40B4-BE49-F238E27FC236}">
                <a16:creationId xmlns:a16="http://schemas.microsoft.com/office/drawing/2014/main" id="{AD374635-34C3-5A8B-A7A5-6F5386E615B2}"/>
              </a:ext>
            </a:extLst>
          </p:cNvPr>
          <p:cNvSpPr txBox="1"/>
          <p:nvPr/>
        </p:nvSpPr>
        <p:spPr>
          <a:xfrm>
            <a:off x="14558308" y="5336361"/>
            <a:ext cx="2606867" cy="400110"/>
          </a:xfrm>
          <a:prstGeom prst="rect">
            <a:avLst/>
          </a:prstGeom>
          <a:noFill/>
        </p:spPr>
        <p:txBody>
          <a:bodyPr wrap="none" rtlCol="0">
            <a:spAutoFit/>
          </a:bodyPr>
          <a:lstStyle/>
          <a:p>
            <a:r>
              <a:rPr lang="fr-FR" sz="2000" b="1" dirty="0">
                <a:highlight>
                  <a:srgbClr val="FFFF00"/>
                </a:highlight>
              </a:rPr>
              <a:t>appel téléphonique: J1</a:t>
            </a:r>
          </a:p>
        </p:txBody>
      </p:sp>
      <p:sp>
        <p:nvSpPr>
          <p:cNvPr id="31" name="ZoneTexte 30">
            <a:extLst>
              <a:ext uri="{FF2B5EF4-FFF2-40B4-BE49-F238E27FC236}">
                <a16:creationId xmlns:a16="http://schemas.microsoft.com/office/drawing/2014/main" id="{91808E67-596B-3FB3-149A-BDA163CAC5F3}"/>
              </a:ext>
            </a:extLst>
          </p:cNvPr>
          <p:cNvSpPr txBox="1"/>
          <p:nvPr/>
        </p:nvSpPr>
        <p:spPr>
          <a:xfrm>
            <a:off x="13448429" y="5643256"/>
            <a:ext cx="2025298" cy="400110"/>
          </a:xfrm>
          <a:prstGeom prst="rect">
            <a:avLst/>
          </a:prstGeom>
          <a:noFill/>
        </p:spPr>
        <p:txBody>
          <a:bodyPr wrap="none" rtlCol="0">
            <a:spAutoFit/>
          </a:bodyPr>
          <a:lstStyle/>
          <a:p>
            <a:r>
              <a:rPr lang="fr-FR" sz="2000" b="1" dirty="0">
                <a:highlight>
                  <a:srgbClr val="FFFF00"/>
                </a:highlight>
              </a:rPr>
              <a:t>Formulaire: J3, J7</a:t>
            </a:r>
          </a:p>
        </p:txBody>
      </p:sp>
      <p:pic>
        <p:nvPicPr>
          <p:cNvPr id="51" name="Image 50">
            <a:extLst>
              <a:ext uri="{FF2B5EF4-FFF2-40B4-BE49-F238E27FC236}">
                <a16:creationId xmlns:a16="http://schemas.microsoft.com/office/drawing/2014/main" id="{8442F070-DAD2-0E37-AF3E-2FDEB709AE6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17103" y="4900197"/>
            <a:ext cx="1078800" cy="1078800"/>
          </a:xfrm>
          <a:prstGeom prst="rect">
            <a:avLst/>
          </a:prstGeom>
        </p:spPr>
      </p:pic>
      <p:sp>
        <p:nvSpPr>
          <p:cNvPr id="53" name="ZoneTexte 52">
            <a:extLst>
              <a:ext uri="{FF2B5EF4-FFF2-40B4-BE49-F238E27FC236}">
                <a16:creationId xmlns:a16="http://schemas.microsoft.com/office/drawing/2014/main" id="{502695BC-4799-561F-C212-6BAD2CA3FEFB}"/>
              </a:ext>
            </a:extLst>
          </p:cNvPr>
          <p:cNvSpPr txBox="1"/>
          <p:nvPr/>
        </p:nvSpPr>
        <p:spPr>
          <a:xfrm>
            <a:off x="12990394" y="4790475"/>
            <a:ext cx="3842077" cy="400110"/>
          </a:xfrm>
          <a:prstGeom prst="rect">
            <a:avLst/>
          </a:prstGeom>
          <a:noFill/>
        </p:spPr>
        <p:txBody>
          <a:bodyPr wrap="none" rtlCol="0">
            <a:spAutoFit/>
          </a:bodyPr>
          <a:lstStyle/>
          <a:p>
            <a:r>
              <a:rPr lang="fr-FR" sz="2000" b="1" dirty="0">
                <a:highlight>
                  <a:srgbClr val="FFFF00"/>
                </a:highlight>
              </a:rPr>
              <a:t>ENA et consommation antalgiques</a:t>
            </a:r>
          </a:p>
        </p:txBody>
      </p:sp>
      <p:sp>
        <p:nvSpPr>
          <p:cNvPr id="55" name="ZoneTexte 54">
            <a:extLst>
              <a:ext uri="{FF2B5EF4-FFF2-40B4-BE49-F238E27FC236}">
                <a16:creationId xmlns:a16="http://schemas.microsoft.com/office/drawing/2014/main" id="{4EB6469D-936A-44EA-4017-045098A09BF0}"/>
              </a:ext>
            </a:extLst>
          </p:cNvPr>
          <p:cNvSpPr txBox="1"/>
          <p:nvPr/>
        </p:nvSpPr>
        <p:spPr>
          <a:xfrm>
            <a:off x="12983313" y="7785274"/>
            <a:ext cx="1807867" cy="400110"/>
          </a:xfrm>
          <a:prstGeom prst="rect">
            <a:avLst/>
          </a:prstGeom>
          <a:noFill/>
        </p:spPr>
        <p:txBody>
          <a:bodyPr wrap="none" rtlCol="0">
            <a:spAutoFit/>
          </a:bodyPr>
          <a:lstStyle/>
          <a:p>
            <a:r>
              <a:rPr lang="fr-FR" sz="2000" b="1" dirty="0">
                <a:highlight>
                  <a:srgbClr val="FFFF00"/>
                </a:highlight>
              </a:rPr>
              <a:t>Complications?</a:t>
            </a:r>
          </a:p>
        </p:txBody>
      </p:sp>
      <p:sp>
        <p:nvSpPr>
          <p:cNvPr id="56" name="ZoneTexte 55">
            <a:extLst>
              <a:ext uri="{FF2B5EF4-FFF2-40B4-BE49-F238E27FC236}">
                <a16:creationId xmlns:a16="http://schemas.microsoft.com/office/drawing/2014/main" id="{F52E66E2-0E63-1E46-634A-093F43484A31}"/>
              </a:ext>
            </a:extLst>
          </p:cNvPr>
          <p:cNvSpPr txBox="1"/>
          <p:nvPr/>
        </p:nvSpPr>
        <p:spPr>
          <a:xfrm>
            <a:off x="13011745" y="9388866"/>
            <a:ext cx="2256772" cy="400110"/>
          </a:xfrm>
          <a:prstGeom prst="rect">
            <a:avLst/>
          </a:prstGeom>
          <a:noFill/>
        </p:spPr>
        <p:txBody>
          <a:bodyPr wrap="none" rtlCol="0">
            <a:spAutoFit/>
          </a:bodyPr>
          <a:lstStyle/>
          <a:p>
            <a:r>
              <a:rPr lang="fr-FR" sz="2000" b="1" dirty="0">
                <a:highlight>
                  <a:srgbClr val="FFFF00"/>
                </a:highlight>
              </a:rPr>
              <a:t>Satisfaction globale</a:t>
            </a:r>
          </a:p>
        </p:txBody>
      </p:sp>
      <p:sp>
        <p:nvSpPr>
          <p:cNvPr id="57" name="ZoneTexte 56">
            <a:extLst>
              <a:ext uri="{FF2B5EF4-FFF2-40B4-BE49-F238E27FC236}">
                <a16:creationId xmlns:a16="http://schemas.microsoft.com/office/drawing/2014/main" id="{6A4F388D-0D4E-42B6-C7BC-F5B5F385BF7D}"/>
              </a:ext>
            </a:extLst>
          </p:cNvPr>
          <p:cNvSpPr txBox="1"/>
          <p:nvPr/>
        </p:nvSpPr>
        <p:spPr>
          <a:xfrm>
            <a:off x="8046506" y="4318692"/>
            <a:ext cx="3019994" cy="369332"/>
          </a:xfrm>
          <a:prstGeom prst="rect">
            <a:avLst/>
          </a:prstGeom>
          <a:noFill/>
        </p:spPr>
        <p:txBody>
          <a:bodyPr wrap="none" rtlCol="0">
            <a:spAutoFit/>
          </a:bodyPr>
          <a:lstStyle/>
          <a:p>
            <a:r>
              <a:rPr lang="fr-FR" b="1" dirty="0">
                <a:highlight>
                  <a:srgbClr val="FFFF00"/>
                </a:highlight>
              </a:rPr>
              <a:t>CHIRURGIE EN AMBULATOIRE</a:t>
            </a:r>
          </a:p>
        </p:txBody>
      </p:sp>
      <p:sp>
        <p:nvSpPr>
          <p:cNvPr id="6" name="ZoneTexte 5">
            <a:extLst>
              <a:ext uri="{FF2B5EF4-FFF2-40B4-BE49-F238E27FC236}">
                <a16:creationId xmlns:a16="http://schemas.microsoft.com/office/drawing/2014/main" id="{BB26788E-DF33-0C6A-59B2-DA733C7A29C1}"/>
              </a:ext>
            </a:extLst>
          </p:cNvPr>
          <p:cNvSpPr txBox="1"/>
          <p:nvPr/>
        </p:nvSpPr>
        <p:spPr>
          <a:xfrm>
            <a:off x="13071495" y="1868867"/>
            <a:ext cx="3936462" cy="400110"/>
          </a:xfrm>
          <a:prstGeom prst="rect">
            <a:avLst/>
          </a:prstGeom>
          <a:noFill/>
        </p:spPr>
        <p:txBody>
          <a:bodyPr wrap="none" rtlCol="0">
            <a:spAutoFit/>
          </a:bodyPr>
          <a:lstStyle/>
          <a:p>
            <a:r>
              <a:rPr lang="fr-FR" sz="2000" b="1" dirty="0">
                <a:highlight>
                  <a:srgbClr val="FFFF00"/>
                </a:highlight>
              </a:rPr>
              <a:t>Questionnaires FSFI-19 et EQ-5D-5L</a:t>
            </a:r>
          </a:p>
        </p:txBody>
      </p:sp>
      <p:sp>
        <p:nvSpPr>
          <p:cNvPr id="7" name="ZoneTexte 6">
            <a:extLst>
              <a:ext uri="{FF2B5EF4-FFF2-40B4-BE49-F238E27FC236}">
                <a16:creationId xmlns:a16="http://schemas.microsoft.com/office/drawing/2014/main" id="{C6EFF1E5-4B46-AB48-47A6-09E914ABDA45}"/>
              </a:ext>
            </a:extLst>
          </p:cNvPr>
          <p:cNvSpPr txBox="1"/>
          <p:nvPr/>
        </p:nvSpPr>
        <p:spPr>
          <a:xfrm>
            <a:off x="13069619" y="1307175"/>
            <a:ext cx="2027350" cy="400110"/>
          </a:xfrm>
          <a:prstGeom prst="rect">
            <a:avLst/>
          </a:prstGeom>
          <a:noFill/>
        </p:spPr>
        <p:txBody>
          <a:bodyPr wrap="none" rtlCol="0">
            <a:spAutoFit/>
          </a:bodyPr>
          <a:lstStyle/>
          <a:p>
            <a:r>
              <a:rPr lang="fr-FR" sz="2000" b="1" dirty="0">
                <a:highlight>
                  <a:srgbClr val="FFFF00"/>
                </a:highlight>
              </a:rPr>
              <a:t>Explication étude</a:t>
            </a:r>
          </a:p>
        </p:txBody>
      </p:sp>
      <p:sp>
        <p:nvSpPr>
          <p:cNvPr id="8" name="ZoneTexte 7">
            <a:extLst>
              <a:ext uri="{FF2B5EF4-FFF2-40B4-BE49-F238E27FC236}">
                <a16:creationId xmlns:a16="http://schemas.microsoft.com/office/drawing/2014/main" id="{55179D22-7472-CD05-7CE8-ADAF8E3F5E09}"/>
              </a:ext>
            </a:extLst>
          </p:cNvPr>
          <p:cNvSpPr txBox="1"/>
          <p:nvPr/>
        </p:nvSpPr>
        <p:spPr>
          <a:xfrm>
            <a:off x="13012124" y="2624469"/>
            <a:ext cx="3690497" cy="384721"/>
          </a:xfrm>
          <a:prstGeom prst="rect">
            <a:avLst/>
          </a:prstGeom>
          <a:noFill/>
        </p:spPr>
        <p:txBody>
          <a:bodyPr wrap="none" rtlCol="0">
            <a:spAutoFit/>
          </a:bodyPr>
          <a:lstStyle/>
          <a:p>
            <a:r>
              <a:rPr lang="fr-FR" sz="1900" b="1" dirty="0">
                <a:highlight>
                  <a:srgbClr val="FFFF00"/>
                </a:highlight>
              </a:rPr>
              <a:t>Formulaire de consentement signé</a:t>
            </a:r>
          </a:p>
        </p:txBody>
      </p:sp>
      <p:sp>
        <p:nvSpPr>
          <p:cNvPr id="9" name="ZoneTexte 8">
            <a:extLst>
              <a:ext uri="{FF2B5EF4-FFF2-40B4-BE49-F238E27FC236}">
                <a16:creationId xmlns:a16="http://schemas.microsoft.com/office/drawing/2014/main" id="{3576D8F6-240A-A176-FAB4-1BF9D5DA203D}"/>
              </a:ext>
            </a:extLst>
          </p:cNvPr>
          <p:cNvSpPr txBox="1"/>
          <p:nvPr/>
        </p:nvSpPr>
        <p:spPr>
          <a:xfrm>
            <a:off x="12979428" y="8826347"/>
            <a:ext cx="3936462" cy="400110"/>
          </a:xfrm>
          <a:prstGeom prst="rect">
            <a:avLst/>
          </a:prstGeom>
          <a:noFill/>
        </p:spPr>
        <p:txBody>
          <a:bodyPr wrap="none" rtlCol="0">
            <a:spAutoFit/>
          </a:bodyPr>
          <a:lstStyle/>
          <a:p>
            <a:r>
              <a:rPr lang="fr-FR" sz="2000" b="1" dirty="0">
                <a:highlight>
                  <a:srgbClr val="FFFF00"/>
                </a:highlight>
              </a:rPr>
              <a:t>Questionnaires FSFI-19 et EQ-5D-5L</a:t>
            </a:r>
          </a:p>
        </p:txBody>
      </p:sp>
      <p:sp>
        <p:nvSpPr>
          <p:cNvPr id="17" name="ZoneTexte 16">
            <a:extLst>
              <a:ext uri="{FF2B5EF4-FFF2-40B4-BE49-F238E27FC236}">
                <a16:creationId xmlns:a16="http://schemas.microsoft.com/office/drawing/2014/main" id="{A23FBDAC-A247-729C-2665-D11AF324F4F8}"/>
              </a:ext>
            </a:extLst>
          </p:cNvPr>
          <p:cNvSpPr txBox="1"/>
          <p:nvPr/>
        </p:nvSpPr>
        <p:spPr>
          <a:xfrm>
            <a:off x="12979428" y="7491923"/>
            <a:ext cx="3864007" cy="400110"/>
          </a:xfrm>
          <a:prstGeom prst="rect">
            <a:avLst/>
          </a:prstGeom>
          <a:noFill/>
        </p:spPr>
        <p:txBody>
          <a:bodyPr wrap="none" rtlCol="0">
            <a:spAutoFit/>
          </a:bodyPr>
          <a:lstStyle/>
          <a:p>
            <a:r>
              <a:rPr lang="fr-FR" sz="2000" b="1" dirty="0">
                <a:highlight>
                  <a:srgbClr val="FFFF00"/>
                </a:highlight>
              </a:rPr>
              <a:t>Validation reprise rapports sexuels</a:t>
            </a:r>
          </a:p>
        </p:txBody>
      </p:sp>
      <p:sp>
        <p:nvSpPr>
          <p:cNvPr id="3" name="ZoneTexte 2">
            <a:extLst>
              <a:ext uri="{FF2B5EF4-FFF2-40B4-BE49-F238E27FC236}">
                <a16:creationId xmlns:a16="http://schemas.microsoft.com/office/drawing/2014/main" id="{C1D4FAD6-4D90-8FB3-A601-485CE9BD416B}"/>
              </a:ext>
            </a:extLst>
          </p:cNvPr>
          <p:cNvSpPr txBox="1"/>
          <p:nvPr/>
        </p:nvSpPr>
        <p:spPr>
          <a:xfrm>
            <a:off x="12983313" y="7198572"/>
            <a:ext cx="2631811" cy="400110"/>
          </a:xfrm>
          <a:prstGeom prst="rect">
            <a:avLst/>
          </a:prstGeom>
          <a:noFill/>
        </p:spPr>
        <p:txBody>
          <a:bodyPr wrap="none" rtlCol="0">
            <a:spAutoFit/>
          </a:bodyPr>
          <a:lstStyle/>
          <a:p>
            <a:r>
              <a:rPr lang="fr-FR" sz="2000" b="1" dirty="0">
                <a:highlight>
                  <a:srgbClr val="FFFF00"/>
                </a:highlight>
              </a:rPr>
              <a:t>Clinique: cicatrice, ENA</a:t>
            </a:r>
          </a:p>
        </p:txBody>
      </p:sp>
      <p:sp>
        <p:nvSpPr>
          <p:cNvPr id="5" name="ZoneTexte 4">
            <a:extLst>
              <a:ext uri="{FF2B5EF4-FFF2-40B4-BE49-F238E27FC236}">
                <a16:creationId xmlns:a16="http://schemas.microsoft.com/office/drawing/2014/main" id="{50EA03C3-14EF-735D-1524-52D9018565BB}"/>
              </a:ext>
            </a:extLst>
          </p:cNvPr>
          <p:cNvSpPr txBox="1"/>
          <p:nvPr/>
        </p:nvSpPr>
        <p:spPr>
          <a:xfrm>
            <a:off x="12990394" y="9089529"/>
            <a:ext cx="633507" cy="400110"/>
          </a:xfrm>
          <a:prstGeom prst="rect">
            <a:avLst/>
          </a:prstGeom>
          <a:noFill/>
        </p:spPr>
        <p:txBody>
          <a:bodyPr wrap="none" rtlCol="0">
            <a:spAutoFit/>
          </a:bodyPr>
          <a:lstStyle/>
          <a:p>
            <a:r>
              <a:rPr lang="fr-FR" sz="2000" b="1" dirty="0">
                <a:highlight>
                  <a:srgbClr val="FFFF00"/>
                </a:highlight>
              </a:rPr>
              <a:t>ENA</a:t>
            </a:r>
          </a:p>
        </p:txBody>
      </p:sp>
      <p:grpSp>
        <p:nvGrpSpPr>
          <p:cNvPr id="10" name="Group 11">
            <a:extLst>
              <a:ext uri="{FF2B5EF4-FFF2-40B4-BE49-F238E27FC236}">
                <a16:creationId xmlns:a16="http://schemas.microsoft.com/office/drawing/2014/main" id="{D0DC2B2F-2913-804B-D5F7-7790CE6C0E52}"/>
              </a:ext>
            </a:extLst>
          </p:cNvPr>
          <p:cNvGrpSpPr/>
          <p:nvPr/>
        </p:nvGrpSpPr>
        <p:grpSpPr>
          <a:xfrm>
            <a:off x="1585379" y="1917476"/>
            <a:ext cx="2290676" cy="7532411"/>
            <a:chOff x="0" y="0"/>
            <a:chExt cx="2105148" cy="508395"/>
          </a:xfrm>
        </p:grpSpPr>
        <p:sp>
          <p:nvSpPr>
            <p:cNvPr id="11" name="Freeform 12">
              <a:extLst>
                <a:ext uri="{FF2B5EF4-FFF2-40B4-BE49-F238E27FC236}">
                  <a16:creationId xmlns:a16="http://schemas.microsoft.com/office/drawing/2014/main" id="{B7D6A1C8-C47B-BDE1-73B9-628234530EAA}"/>
                </a:ext>
              </a:extLst>
            </p:cNvPr>
            <p:cNvSpPr/>
            <p:nvPr/>
          </p:nvSpPr>
          <p:spPr>
            <a:xfrm>
              <a:off x="0" y="0"/>
              <a:ext cx="2105148" cy="508395"/>
            </a:xfrm>
            <a:custGeom>
              <a:avLst/>
              <a:gdLst/>
              <a:ahLst/>
              <a:cxnLst/>
              <a:rect l="l" t="t" r="r" b="b"/>
              <a:pathLst>
                <a:path w="2105148" h="508395">
                  <a:moveTo>
                    <a:pt x="0" y="0"/>
                  </a:moveTo>
                  <a:lnTo>
                    <a:pt x="2105148" y="0"/>
                  </a:lnTo>
                  <a:lnTo>
                    <a:pt x="2105148" y="508395"/>
                  </a:lnTo>
                  <a:lnTo>
                    <a:pt x="0" y="508395"/>
                  </a:lnTo>
                  <a:close/>
                </a:path>
              </a:pathLst>
            </a:custGeom>
            <a:solidFill>
              <a:srgbClr val="DDE8F5"/>
            </a:solidFill>
          </p:spPr>
        </p:sp>
        <p:sp>
          <p:nvSpPr>
            <p:cNvPr id="12" name="TextBox 13">
              <a:extLst>
                <a:ext uri="{FF2B5EF4-FFF2-40B4-BE49-F238E27FC236}">
                  <a16:creationId xmlns:a16="http://schemas.microsoft.com/office/drawing/2014/main" id="{4FB4F135-8F5E-4FF0-39D3-D6F094947FFD}"/>
                </a:ext>
              </a:extLst>
            </p:cNvPr>
            <p:cNvSpPr txBox="1"/>
            <p:nvPr/>
          </p:nvSpPr>
          <p:spPr>
            <a:xfrm>
              <a:off x="0" y="-85725"/>
              <a:ext cx="2105148" cy="594120"/>
            </a:xfrm>
            <a:prstGeom prst="rect">
              <a:avLst/>
            </a:prstGeom>
          </p:spPr>
          <p:txBody>
            <a:bodyPr lIns="50800" tIns="50800" rIns="50800" bIns="50800" rtlCol="0" anchor="ctr"/>
            <a:lstStyle/>
            <a:p>
              <a:pPr algn="ctr">
                <a:lnSpc>
                  <a:spcPts val="2799"/>
                </a:lnSpc>
              </a:pPr>
              <a:endParaRPr/>
            </a:p>
          </p:txBody>
        </p:sp>
      </p:grpSp>
      <p:sp>
        <p:nvSpPr>
          <p:cNvPr id="16" name="ZoneTexte 15">
            <a:extLst>
              <a:ext uri="{FF2B5EF4-FFF2-40B4-BE49-F238E27FC236}">
                <a16:creationId xmlns:a16="http://schemas.microsoft.com/office/drawing/2014/main" id="{7B64B383-ED9B-0AAF-04FB-FE58956FBD39}"/>
              </a:ext>
            </a:extLst>
          </p:cNvPr>
          <p:cNvSpPr txBox="1"/>
          <p:nvPr/>
        </p:nvSpPr>
        <p:spPr>
          <a:xfrm>
            <a:off x="2298731" y="3326367"/>
            <a:ext cx="800219" cy="5029582"/>
          </a:xfrm>
          <a:prstGeom prst="rect">
            <a:avLst/>
          </a:prstGeom>
          <a:noFill/>
        </p:spPr>
        <p:txBody>
          <a:bodyPr vert="vert270" wrap="none" rtlCol="0">
            <a:spAutoFit/>
          </a:bodyPr>
          <a:lstStyle/>
          <a:p>
            <a:r>
              <a:rPr lang="fr-FR" sz="4000" dirty="0">
                <a:latin typeface="Open Sans 1" panose="020B0604020202020204" charset="0"/>
                <a:ea typeface="Open Sans 1" panose="020B0604020202020204" charset="0"/>
                <a:cs typeface="Open Sans 1" panose="020B0604020202020204" charset="0"/>
              </a:rPr>
              <a:t>SCHEMA DE L’ETUDE</a:t>
            </a:r>
          </a:p>
        </p:txBody>
      </p:sp>
    </p:spTree>
    <p:extLst>
      <p:ext uri="{BB962C8B-B14F-4D97-AF65-F5344CB8AC3E}">
        <p14:creationId xmlns:p14="http://schemas.microsoft.com/office/powerpoint/2010/main" val="82621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750" fill="hold"/>
                                        <p:tgtEl>
                                          <p:spTgt spid="4"/>
                                        </p:tgtEl>
                                        <p:attrNameLst>
                                          <p:attrName>ppt_x</p:attrName>
                                        </p:attrNameLst>
                                      </p:cBhvr>
                                      <p:tavLst>
                                        <p:tav tm="0">
                                          <p:val>
                                            <p:strVal val="#ppt_x"/>
                                          </p:val>
                                        </p:tav>
                                        <p:tav tm="100000">
                                          <p:val>
                                            <p:strVal val="#ppt_x"/>
                                          </p:val>
                                        </p:tav>
                                      </p:tavLst>
                                    </p:anim>
                                    <p:anim calcmode="lin" valueType="num">
                                      <p:cBhvr additive="base">
                                        <p:cTn id="8" dur="175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1" presetClass="entr" presetSubtype="0"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wipe(left)">
                                      <p:cBhvr>
                                        <p:cTn id="34" dur="500"/>
                                        <p:tgtEl>
                                          <p:spTgt spid="5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10"/>
                                        <p:tgtEl>
                                          <p:spTgt spid="20"/>
                                        </p:tgtEl>
                                      </p:cBhvr>
                                    </p:animEffect>
                                  </p:childTnLst>
                                </p:cTn>
                              </p:par>
                              <p:par>
                                <p:cTn id="40" presetID="10" presetClass="entr" presetSubtype="0" fill="hold" nodeType="withEffect">
                                  <p:stCondLst>
                                    <p:cond delay="200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0"/>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2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animEffect transition="in" filter="wipe(left)">
                                      <p:cBhvr>
                                        <p:cTn id="53" dur="500"/>
                                        <p:tgtEl>
                                          <p:spTgt spid="53"/>
                                        </p:tgtEl>
                                      </p:cBhvr>
                                    </p:animEffect>
                                  </p:childTnLst>
                                </p:cTn>
                              </p:par>
                              <p:par>
                                <p:cTn id="54" presetID="22" presetClass="entr" presetSubtype="8" fill="hold" grpId="0" nodeType="withEffect">
                                  <p:stCondLst>
                                    <p:cond delay="2500"/>
                                  </p:stCondLst>
                                  <p:childTnLst>
                                    <p:set>
                                      <p:cBhvr>
                                        <p:cTn id="55" dur="1" fill="hold">
                                          <p:stCondLst>
                                            <p:cond delay="0"/>
                                          </p:stCondLst>
                                        </p:cTn>
                                        <p:tgtEl>
                                          <p:spTgt spid="29"/>
                                        </p:tgtEl>
                                        <p:attrNameLst>
                                          <p:attrName>style.visibility</p:attrName>
                                        </p:attrNameLst>
                                      </p:cBhvr>
                                      <p:to>
                                        <p:strVal val="visible"/>
                                      </p:to>
                                    </p:set>
                                    <p:animEffect transition="in" filter="wipe(left)">
                                      <p:cBhvr>
                                        <p:cTn id="56" dur="500"/>
                                        <p:tgtEl>
                                          <p:spTgt spid="29"/>
                                        </p:tgtEl>
                                      </p:cBhvr>
                                    </p:animEffect>
                                  </p:childTnLst>
                                </p:cTn>
                              </p:par>
                              <p:par>
                                <p:cTn id="57" presetID="22" presetClass="entr" presetSubtype="8" fill="hold" grpId="0" nodeType="withEffect">
                                  <p:stCondLst>
                                    <p:cond delay="7000"/>
                                  </p:stCondLst>
                                  <p:childTnLst>
                                    <p:set>
                                      <p:cBhvr>
                                        <p:cTn id="58" dur="1" fill="hold">
                                          <p:stCondLst>
                                            <p:cond delay="0"/>
                                          </p:stCondLst>
                                        </p:cTn>
                                        <p:tgtEl>
                                          <p:spTgt spid="30"/>
                                        </p:tgtEl>
                                        <p:attrNameLst>
                                          <p:attrName>style.visibility</p:attrName>
                                        </p:attrNameLst>
                                      </p:cBhvr>
                                      <p:to>
                                        <p:strVal val="visible"/>
                                      </p:to>
                                    </p:set>
                                    <p:animEffect transition="in" filter="wipe(left)">
                                      <p:cBhvr>
                                        <p:cTn id="59" dur="500"/>
                                        <p:tgtEl>
                                          <p:spTgt spid="30"/>
                                        </p:tgtEl>
                                      </p:cBhvr>
                                    </p:animEffect>
                                  </p:childTnLst>
                                </p:cTn>
                              </p:par>
                              <p:par>
                                <p:cTn id="60" presetID="22" presetClass="entr" presetSubtype="8" fill="hold" grpId="0" nodeType="withEffect">
                                  <p:stCondLst>
                                    <p:cond delay="10250"/>
                                  </p:stCondLst>
                                  <p:childTnLst>
                                    <p:set>
                                      <p:cBhvr>
                                        <p:cTn id="61" dur="1" fill="hold">
                                          <p:stCondLst>
                                            <p:cond delay="0"/>
                                          </p:stCondLst>
                                        </p:cTn>
                                        <p:tgtEl>
                                          <p:spTgt spid="31"/>
                                        </p:tgtEl>
                                        <p:attrNameLst>
                                          <p:attrName>style.visibility</p:attrName>
                                        </p:attrNameLst>
                                      </p:cBhvr>
                                      <p:to>
                                        <p:strVal val="visible"/>
                                      </p:to>
                                    </p:set>
                                    <p:animEffect transition="in" filter="wipe(left)">
                                      <p:cBhvr>
                                        <p:cTn id="62" dur="500"/>
                                        <p:tgtEl>
                                          <p:spTgt spid="31"/>
                                        </p:tgtEl>
                                      </p:cBhvr>
                                    </p:animEffect>
                                  </p:childTnLst>
                                </p:cTn>
                              </p:par>
                              <p:par>
                                <p:cTn id="63" presetID="1" presetClass="entr" presetSubtype="0" fill="hold" nodeType="with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3"/>
                                        </p:tgtEl>
                                        <p:attrNameLst>
                                          <p:attrName>style.visibility</p:attrName>
                                        </p:attrNameLst>
                                      </p:cBhvr>
                                      <p:to>
                                        <p:strVal val="visible"/>
                                      </p:to>
                                    </p:set>
                                    <p:animEffect transition="in" filter="wipe(left)">
                                      <p:cBhvr>
                                        <p:cTn id="69" dur="500"/>
                                        <p:tgtEl>
                                          <p:spTgt spid="3"/>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wipe(left)">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55"/>
                                        </p:tgtEl>
                                        <p:attrNameLst>
                                          <p:attrName>style.visibility</p:attrName>
                                        </p:attrNameLst>
                                      </p:cBhvr>
                                      <p:to>
                                        <p:strVal val="visible"/>
                                      </p:to>
                                    </p:set>
                                    <p:animEffect transition="in" filter="wipe(left)">
                                      <p:cBhvr>
                                        <p:cTn id="79" dur="500"/>
                                        <p:tgtEl>
                                          <p:spTgt spid="55"/>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9"/>
                                        </p:tgtEl>
                                        <p:attrNameLst>
                                          <p:attrName>style.visibility</p:attrName>
                                        </p:attrNameLst>
                                      </p:cBhvr>
                                      <p:to>
                                        <p:strVal val="visible"/>
                                      </p:to>
                                    </p:set>
                                    <p:animEffect transition="in" filter="wipe(left)">
                                      <p:cBhvr>
                                        <p:cTn id="84" dur="500"/>
                                        <p:tgtEl>
                                          <p:spTgt spid="9"/>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5"/>
                                        </p:tgtEl>
                                        <p:attrNameLst>
                                          <p:attrName>style.visibility</p:attrName>
                                        </p:attrNameLst>
                                      </p:cBhvr>
                                      <p:to>
                                        <p:strVal val="visible"/>
                                      </p:to>
                                    </p:set>
                                    <p:animEffect transition="in" filter="wipe(left)">
                                      <p:cBhvr>
                                        <p:cTn id="89" dur="500"/>
                                        <p:tgtEl>
                                          <p:spTgt spid="5"/>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56"/>
                                        </p:tgtEl>
                                        <p:attrNameLst>
                                          <p:attrName>style.visibility</p:attrName>
                                        </p:attrNameLst>
                                      </p:cBhvr>
                                      <p:to>
                                        <p:strVal val="visible"/>
                                      </p:to>
                                    </p:set>
                                    <p:animEffect transition="in" filter="wipe(left)">
                                      <p:cBhvr>
                                        <p:cTn id="9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9" grpId="0"/>
      <p:bldP spid="30" grpId="0"/>
      <p:bldP spid="31" grpId="0"/>
      <p:bldP spid="53" grpId="0"/>
      <p:bldP spid="55" grpId="0"/>
      <p:bldP spid="56" grpId="0"/>
      <p:bldP spid="57" grpId="0"/>
      <p:bldP spid="6" grpId="0"/>
      <p:bldP spid="7" grpId="0"/>
      <p:bldP spid="8" grpId="0"/>
      <p:bldP spid="9" grpId="0"/>
      <p:bldP spid="17" grpId="0"/>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91740" y="2603785"/>
            <a:ext cx="12787941" cy="7560870"/>
          </a:xfrm>
          <a:custGeom>
            <a:avLst/>
            <a:gdLst/>
            <a:ahLst/>
            <a:cxnLst/>
            <a:rect l="l" t="t" r="r" b="b"/>
            <a:pathLst>
              <a:path w="12787941" h="7560870">
                <a:moveTo>
                  <a:pt x="0" y="0"/>
                </a:moveTo>
                <a:lnTo>
                  <a:pt x="12787941" y="0"/>
                </a:lnTo>
                <a:lnTo>
                  <a:pt x="12787941" y="7560870"/>
                </a:lnTo>
                <a:lnTo>
                  <a:pt x="0" y="7560870"/>
                </a:lnTo>
                <a:lnTo>
                  <a:pt x="0" y="0"/>
                </a:lnTo>
                <a:close/>
              </a:path>
            </a:pathLst>
          </a:custGeom>
          <a:blipFill>
            <a:blip r:embed="rId3"/>
            <a:stretch>
              <a:fillRect/>
            </a:stretch>
          </a:blipFill>
        </p:spPr>
      </p:sp>
      <p:grpSp>
        <p:nvGrpSpPr>
          <p:cNvPr id="3" name="Group 3"/>
          <p:cNvGrpSpPr/>
          <p:nvPr/>
        </p:nvGrpSpPr>
        <p:grpSpPr>
          <a:xfrm>
            <a:off x="2491740" y="674431"/>
            <a:ext cx="6652260" cy="1160157"/>
            <a:chOff x="0" y="0"/>
            <a:chExt cx="8869680" cy="1546876"/>
          </a:xfrm>
        </p:grpSpPr>
        <p:sp>
          <p:nvSpPr>
            <p:cNvPr id="4" name="TextBox 4"/>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5" name="TextBox 5"/>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6" name="TextBox 6"/>
          <p:cNvSpPr txBox="1"/>
          <p:nvPr/>
        </p:nvSpPr>
        <p:spPr>
          <a:xfrm>
            <a:off x="5383280" y="537131"/>
            <a:ext cx="9660478" cy="1297457"/>
          </a:xfrm>
          <a:prstGeom prst="rect">
            <a:avLst/>
          </a:prstGeom>
        </p:spPr>
        <p:txBody>
          <a:bodyPr lIns="0" tIns="0" rIns="0" bIns="0" rtlCol="0" anchor="t">
            <a:spAutoFit/>
          </a:bodyPr>
          <a:lstStyle/>
          <a:p>
            <a:pPr algn="ctr">
              <a:lnSpc>
                <a:spcPts val="9220"/>
              </a:lnSpc>
            </a:pPr>
            <a:r>
              <a:rPr lang="en-US" sz="10721" dirty="0">
                <a:solidFill>
                  <a:srgbClr val="FF7828"/>
                </a:solidFill>
                <a:latin typeface="More Sugar"/>
                <a:ea typeface="More Sugar"/>
                <a:cs typeface="More Sugar"/>
                <a:sym typeface="More Sugar"/>
              </a:rPr>
              <a:t>Flowchart</a:t>
            </a:r>
          </a:p>
        </p:txBody>
      </p:sp>
      <p:sp>
        <p:nvSpPr>
          <p:cNvPr id="7" name="Freeform 8">
            <a:extLst>
              <a:ext uri="{FF2B5EF4-FFF2-40B4-BE49-F238E27FC236}">
                <a16:creationId xmlns:a16="http://schemas.microsoft.com/office/drawing/2014/main" id="{28560A0E-386C-538B-C4A3-C06413ED9915}"/>
              </a:ext>
            </a:extLst>
          </p:cNvPr>
          <p:cNvSpPr/>
          <p:nvPr/>
        </p:nvSpPr>
        <p:spPr>
          <a:xfrm>
            <a:off x="892187" y="323827"/>
            <a:ext cx="1237693" cy="1365565"/>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238653" y="674431"/>
            <a:ext cx="3372632" cy="2473489"/>
          </a:xfrm>
          <a:custGeom>
            <a:avLst/>
            <a:gdLst/>
            <a:ahLst/>
            <a:cxnLst/>
            <a:rect l="l" t="t" r="r" b="b"/>
            <a:pathLst>
              <a:path w="3372632" h="2473489">
                <a:moveTo>
                  <a:pt x="0" y="0"/>
                </a:moveTo>
                <a:lnTo>
                  <a:pt x="3372632" y="0"/>
                </a:lnTo>
                <a:lnTo>
                  <a:pt x="3372632" y="2473490"/>
                </a:lnTo>
                <a:lnTo>
                  <a:pt x="0" y="247349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3" name="Freeform 3"/>
          <p:cNvSpPr/>
          <p:nvPr/>
        </p:nvSpPr>
        <p:spPr>
          <a:xfrm>
            <a:off x="12201619" y="1215138"/>
            <a:ext cx="1735449" cy="1486176"/>
          </a:xfrm>
          <a:custGeom>
            <a:avLst/>
            <a:gdLst/>
            <a:ahLst/>
            <a:cxnLst/>
            <a:rect l="l" t="t" r="r" b="b"/>
            <a:pathLst>
              <a:path w="1735449" h="1486176">
                <a:moveTo>
                  <a:pt x="0" y="0"/>
                </a:moveTo>
                <a:lnTo>
                  <a:pt x="1735449" y="0"/>
                </a:lnTo>
                <a:lnTo>
                  <a:pt x="1735449" y="1486176"/>
                </a:lnTo>
                <a:lnTo>
                  <a:pt x="0" y="1486176"/>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2491740" y="674431"/>
            <a:ext cx="6652260" cy="1160157"/>
            <a:chOff x="0" y="0"/>
            <a:chExt cx="8869680" cy="1546876"/>
          </a:xfrm>
        </p:grpSpPr>
        <p:sp>
          <p:nvSpPr>
            <p:cNvPr id="7" name="TextBox 7"/>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8" name="TextBox 8"/>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pic>
        <p:nvPicPr>
          <p:cNvPr id="24" name="Image 23">
            <a:extLst>
              <a:ext uri="{FF2B5EF4-FFF2-40B4-BE49-F238E27FC236}">
                <a16:creationId xmlns:a16="http://schemas.microsoft.com/office/drawing/2014/main" id="{EE302AD5-A6AA-9343-486C-88C628A410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3200" y="3179924"/>
            <a:ext cx="6220693" cy="6058746"/>
          </a:xfrm>
          <a:prstGeom prst="rect">
            <a:avLst/>
          </a:prstGeom>
        </p:spPr>
      </p:pic>
      <p:grpSp>
        <p:nvGrpSpPr>
          <p:cNvPr id="9" name="Group 9"/>
          <p:cNvGrpSpPr/>
          <p:nvPr/>
        </p:nvGrpSpPr>
        <p:grpSpPr>
          <a:xfrm>
            <a:off x="10467747" y="8257159"/>
            <a:ext cx="6011598" cy="814703"/>
            <a:chOff x="0" y="0"/>
            <a:chExt cx="1624206" cy="220115"/>
          </a:xfrm>
        </p:grpSpPr>
        <p:sp>
          <p:nvSpPr>
            <p:cNvPr id="10" name="Freeform 10"/>
            <p:cNvSpPr/>
            <p:nvPr/>
          </p:nvSpPr>
          <p:spPr>
            <a:xfrm>
              <a:off x="0" y="0"/>
              <a:ext cx="1624206" cy="220115"/>
            </a:xfrm>
            <a:custGeom>
              <a:avLst/>
              <a:gdLst/>
              <a:ahLst/>
              <a:cxnLst/>
              <a:rect l="l" t="t" r="r" b="b"/>
              <a:pathLst>
                <a:path w="1624206" h="220115">
                  <a:moveTo>
                    <a:pt x="0" y="0"/>
                  </a:moveTo>
                  <a:lnTo>
                    <a:pt x="1624206" y="0"/>
                  </a:lnTo>
                  <a:lnTo>
                    <a:pt x="1624206" y="220115"/>
                  </a:lnTo>
                  <a:lnTo>
                    <a:pt x="0" y="220115"/>
                  </a:lnTo>
                  <a:close/>
                </a:path>
              </a:pathLst>
            </a:custGeom>
            <a:ln w="38100" cap="sq">
              <a:solidFill>
                <a:srgbClr val="CE336F"/>
              </a:solidFill>
              <a:prstDash val="solid"/>
              <a:miter/>
            </a:ln>
          </p:spPr>
        </p:sp>
        <p:sp>
          <p:nvSpPr>
            <p:cNvPr id="11" name="TextBox 11"/>
            <p:cNvSpPr txBox="1"/>
            <p:nvPr/>
          </p:nvSpPr>
          <p:spPr>
            <a:xfrm>
              <a:off x="0" y="-57150"/>
              <a:ext cx="1624206" cy="277265"/>
            </a:xfrm>
            <a:prstGeom prst="rect">
              <a:avLst/>
            </a:prstGeom>
          </p:spPr>
          <p:txBody>
            <a:bodyPr lIns="50800" tIns="50800" rIns="50800" bIns="50800" rtlCol="0" anchor="ctr"/>
            <a:lstStyle/>
            <a:p>
              <a:pPr algn="ctr">
                <a:lnSpc>
                  <a:spcPts val="2400"/>
                </a:lnSpc>
              </a:pPr>
              <a:endParaRPr/>
            </a:p>
          </p:txBody>
        </p:sp>
      </p:grpSp>
      <p:sp>
        <p:nvSpPr>
          <p:cNvPr id="13" name="Freeform 8">
            <a:extLst>
              <a:ext uri="{FF2B5EF4-FFF2-40B4-BE49-F238E27FC236}">
                <a16:creationId xmlns:a16="http://schemas.microsoft.com/office/drawing/2014/main" id="{D2ABAE19-4CF0-6AFC-CF45-261210DE1CA9}"/>
              </a:ext>
            </a:extLst>
          </p:cNvPr>
          <p:cNvSpPr/>
          <p:nvPr/>
        </p:nvSpPr>
        <p:spPr>
          <a:xfrm>
            <a:off x="1114654" y="243499"/>
            <a:ext cx="1237693" cy="1365565"/>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6"/>
                </a:ext>
              </a:extLst>
            </a:blip>
            <a:stretch>
              <a:fillRect/>
            </a:stretch>
          </a:blipFill>
        </p:spPr>
      </p:sp>
      <p:pic>
        <p:nvPicPr>
          <p:cNvPr id="22" name="Image 21">
            <a:extLst>
              <a:ext uri="{FF2B5EF4-FFF2-40B4-BE49-F238E27FC236}">
                <a16:creationId xmlns:a16="http://schemas.microsoft.com/office/drawing/2014/main" id="{35A7B77B-5596-EC8D-E119-E29B33C42D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5727" y="1699739"/>
            <a:ext cx="6011599" cy="8060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8208" y="1970752"/>
            <a:ext cx="8697454" cy="2100444"/>
            <a:chOff x="0" y="0"/>
            <a:chExt cx="2105148" cy="508395"/>
          </a:xfrm>
        </p:grpSpPr>
        <p:sp>
          <p:nvSpPr>
            <p:cNvPr id="3" name="Freeform 3"/>
            <p:cNvSpPr/>
            <p:nvPr/>
          </p:nvSpPr>
          <p:spPr>
            <a:xfrm>
              <a:off x="0" y="0"/>
              <a:ext cx="2105148" cy="508395"/>
            </a:xfrm>
            <a:custGeom>
              <a:avLst/>
              <a:gdLst/>
              <a:ahLst/>
              <a:cxnLst/>
              <a:rect l="l" t="t" r="r" b="b"/>
              <a:pathLst>
                <a:path w="2105148" h="508395">
                  <a:moveTo>
                    <a:pt x="0" y="0"/>
                  </a:moveTo>
                  <a:lnTo>
                    <a:pt x="2105148" y="0"/>
                  </a:lnTo>
                  <a:lnTo>
                    <a:pt x="2105148" y="508395"/>
                  </a:lnTo>
                  <a:lnTo>
                    <a:pt x="0" y="508395"/>
                  </a:lnTo>
                  <a:close/>
                </a:path>
              </a:pathLst>
            </a:custGeom>
            <a:solidFill>
              <a:srgbClr val="DDE8F5"/>
            </a:solidFill>
          </p:spPr>
        </p:sp>
        <p:sp>
          <p:nvSpPr>
            <p:cNvPr id="4" name="TextBox 4"/>
            <p:cNvSpPr txBox="1"/>
            <p:nvPr/>
          </p:nvSpPr>
          <p:spPr>
            <a:xfrm>
              <a:off x="0" y="-85725"/>
              <a:ext cx="2105148" cy="594120"/>
            </a:xfrm>
            <a:prstGeom prst="rect">
              <a:avLst/>
            </a:prstGeom>
          </p:spPr>
          <p:txBody>
            <a:bodyPr lIns="50800" tIns="50800" rIns="50800" bIns="50800" rtlCol="0" anchor="ctr"/>
            <a:lstStyle/>
            <a:p>
              <a:pPr algn="ctr">
                <a:lnSpc>
                  <a:spcPts val="2799"/>
                </a:lnSpc>
              </a:pPr>
              <a:endParaRPr/>
            </a:p>
          </p:txBody>
        </p:sp>
      </p:grpSp>
      <p:grpSp>
        <p:nvGrpSpPr>
          <p:cNvPr id="5" name="Group 5"/>
          <p:cNvGrpSpPr/>
          <p:nvPr/>
        </p:nvGrpSpPr>
        <p:grpSpPr>
          <a:xfrm>
            <a:off x="2563177" y="448907"/>
            <a:ext cx="6652260" cy="1160157"/>
            <a:chOff x="0" y="0"/>
            <a:chExt cx="8869680" cy="1546876"/>
          </a:xfrm>
        </p:grpSpPr>
        <p:sp>
          <p:nvSpPr>
            <p:cNvPr id="6" name="TextBox 6"/>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7" name="TextBox 7"/>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8" name="TextBox 8"/>
          <p:cNvSpPr txBox="1"/>
          <p:nvPr/>
        </p:nvSpPr>
        <p:spPr>
          <a:xfrm>
            <a:off x="925323" y="2480697"/>
            <a:ext cx="8263224" cy="899580"/>
          </a:xfrm>
          <a:prstGeom prst="rect">
            <a:avLst/>
          </a:prstGeom>
        </p:spPr>
        <p:txBody>
          <a:bodyPr lIns="0" tIns="0" rIns="0" bIns="0" rtlCol="0" anchor="t">
            <a:spAutoFit/>
          </a:bodyPr>
          <a:lstStyle/>
          <a:p>
            <a:pPr algn="l">
              <a:lnSpc>
                <a:spcPts val="6550"/>
              </a:lnSpc>
            </a:pPr>
            <a:r>
              <a:rPr lang="en-US" sz="4679" b="1">
                <a:solidFill>
                  <a:srgbClr val="EB6C4A"/>
                </a:solidFill>
                <a:latin typeface="Akzidenz-Grotesk Bold"/>
                <a:ea typeface="Akzidenz-Grotesk Bold"/>
                <a:cs typeface="Akzidenz-Grotesk Bold"/>
                <a:sym typeface="Akzidenz-Grotesk Bold"/>
              </a:rPr>
              <a:t>Critère d’évaluation principal</a:t>
            </a:r>
          </a:p>
        </p:txBody>
      </p:sp>
      <p:grpSp>
        <p:nvGrpSpPr>
          <p:cNvPr id="9" name="Group 9"/>
          <p:cNvGrpSpPr/>
          <p:nvPr/>
        </p:nvGrpSpPr>
        <p:grpSpPr>
          <a:xfrm>
            <a:off x="11004987" y="2935909"/>
            <a:ext cx="6858267" cy="1656278"/>
            <a:chOff x="0" y="0"/>
            <a:chExt cx="2105148" cy="508395"/>
          </a:xfrm>
        </p:grpSpPr>
        <p:sp>
          <p:nvSpPr>
            <p:cNvPr id="10" name="Freeform 10"/>
            <p:cNvSpPr/>
            <p:nvPr/>
          </p:nvSpPr>
          <p:spPr>
            <a:xfrm>
              <a:off x="0" y="0"/>
              <a:ext cx="2105148" cy="508395"/>
            </a:xfrm>
            <a:custGeom>
              <a:avLst/>
              <a:gdLst/>
              <a:ahLst/>
              <a:cxnLst/>
              <a:rect l="l" t="t" r="r" b="b"/>
              <a:pathLst>
                <a:path w="2105148" h="508395">
                  <a:moveTo>
                    <a:pt x="0" y="0"/>
                  </a:moveTo>
                  <a:lnTo>
                    <a:pt x="2105148" y="0"/>
                  </a:lnTo>
                  <a:lnTo>
                    <a:pt x="2105148" y="508395"/>
                  </a:lnTo>
                  <a:lnTo>
                    <a:pt x="0" y="508395"/>
                  </a:lnTo>
                  <a:close/>
                </a:path>
              </a:pathLst>
            </a:custGeom>
            <a:solidFill>
              <a:srgbClr val="DDE8F5"/>
            </a:solidFill>
          </p:spPr>
        </p:sp>
        <p:sp>
          <p:nvSpPr>
            <p:cNvPr id="11" name="TextBox 11"/>
            <p:cNvSpPr txBox="1"/>
            <p:nvPr/>
          </p:nvSpPr>
          <p:spPr>
            <a:xfrm>
              <a:off x="0" y="-85725"/>
              <a:ext cx="2105148" cy="594120"/>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12687855" y="3120183"/>
            <a:ext cx="3576161" cy="1691005"/>
          </a:xfrm>
          <a:prstGeom prst="rect">
            <a:avLst/>
          </a:prstGeom>
        </p:spPr>
        <p:txBody>
          <a:bodyPr lIns="0" tIns="0" rIns="0" bIns="0" rtlCol="0" anchor="t">
            <a:spAutoFit/>
          </a:bodyPr>
          <a:lstStyle/>
          <a:p>
            <a:pPr algn="ctr">
              <a:lnSpc>
                <a:spcPts val="6439"/>
              </a:lnSpc>
            </a:pPr>
            <a:r>
              <a:rPr lang="en-US" sz="4599" b="1">
                <a:solidFill>
                  <a:srgbClr val="EB6C4A"/>
                </a:solidFill>
                <a:latin typeface="Akzidenz-Grotesk Bold"/>
                <a:ea typeface="Akzidenz-Grotesk Bold"/>
                <a:cs typeface="Akzidenz-Grotesk Bold"/>
                <a:sym typeface="Akzidenz-Grotesk Bold"/>
              </a:rPr>
              <a:t>stratification</a:t>
            </a:r>
          </a:p>
          <a:p>
            <a:pPr algn="l">
              <a:lnSpc>
                <a:spcPts val="6439"/>
              </a:lnSpc>
            </a:pPr>
            <a:endParaRPr lang="en-US" sz="4599" b="1">
              <a:solidFill>
                <a:srgbClr val="EB6C4A"/>
              </a:solidFill>
              <a:latin typeface="Akzidenz-Grotesk Bold"/>
              <a:ea typeface="Akzidenz-Grotesk Bold"/>
              <a:cs typeface="Akzidenz-Grotesk Bold"/>
              <a:sym typeface="Akzidenz-Grotesk Bold"/>
            </a:endParaRPr>
          </a:p>
        </p:txBody>
      </p:sp>
      <p:sp>
        <p:nvSpPr>
          <p:cNvPr id="14" name="TextBox 14"/>
          <p:cNvSpPr txBox="1"/>
          <p:nvPr/>
        </p:nvSpPr>
        <p:spPr>
          <a:xfrm>
            <a:off x="708208" y="4459105"/>
            <a:ext cx="8568764" cy="5678478"/>
          </a:xfrm>
          <a:prstGeom prst="rect">
            <a:avLst/>
          </a:prstGeom>
        </p:spPr>
        <p:txBody>
          <a:bodyPr lIns="0" tIns="0" rIns="0" bIns="0" rtlCol="0" anchor="t">
            <a:spAutoFit/>
          </a:bodyPr>
          <a:lstStyle/>
          <a:p>
            <a:pPr algn="ctr">
              <a:spcBef>
                <a:spcPct val="0"/>
              </a:spcBef>
            </a:pPr>
            <a:endParaRPr lang="en-US" sz="2800" dirty="0">
              <a:solidFill>
                <a:srgbClr val="000000"/>
              </a:solidFill>
              <a:latin typeface="Akzidenz-Grotesk"/>
              <a:ea typeface="Akzidenz-Grotesk"/>
              <a:cs typeface="Akzidenz-Grotesk"/>
              <a:sym typeface="Akzidenz-Grotesk"/>
            </a:endParaRPr>
          </a:p>
          <a:p>
            <a:pPr algn="ctr">
              <a:spcBef>
                <a:spcPct val="0"/>
              </a:spcBef>
            </a:pPr>
            <a:r>
              <a:rPr lang="en-US" sz="3500" dirty="0">
                <a:solidFill>
                  <a:srgbClr val="000000"/>
                </a:solidFill>
                <a:latin typeface="Akzidenz-Grotesk"/>
                <a:ea typeface="Akzidenz-Grotesk"/>
                <a:cs typeface="Akzidenz-Grotesk"/>
                <a:sym typeface="Akzidenz-Grotesk"/>
              </a:rPr>
              <a:t>Score FSFI à 6 </a:t>
            </a:r>
            <a:r>
              <a:rPr lang="en-US" sz="3500" dirty="0" err="1">
                <a:solidFill>
                  <a:srgbClr val="000000"/>
                </a:solidFill>
                <a:latin typeface="Akzidenz-Grotesk"/>
                <a:ea typeface="Akzidenz-Grotesk"/>
                <a:cs typeface="Akzidenz-Grotesk"/>
                <a:sym typeface="Akzidenz-Grotesk"/>
              </a:rPr>
              <a:t>mois</a:t>
            </a:r>
            <a:r>
              <a:rPr lang="en-US" sz="3500" dirty="0">
                <a:solidFill>
                  <a:srgbClr val="000000"/>
                </a:solidFill>
                <a:latin typeface="Akzidenz-Grotesk"/>
                <a:ea typeface="Akzidenz-Grotesk"/>
                <a:cs typeface="Akzidenz-Grotesk"/>
                <a:sym typeface="Akzidenz-Grotesk"/>
              </a:rPr>
              <a:t>:</a:t>
            </a:r>
          </a:p>
          <a:p>
            <a:pPr algn="ctr">
              <a:spcBef>
                <a:spcPct val="0"/>
              </a:spcBef>
            </a:pPr>
            <a:r>
              <a:rPr lang="en-US" sz="3500" b="1" dirty="0">
                <a:solidFill>
                  <a:srgbClr val="000000"/>
                </a:solidFill>
                <a:latin typeface="Akzidenz-Grotesk"/>
                <a:ea typeface="Akzidenz-Grotesk"/>
                <a:cs typeface="Akzidenz-Grotesk"/>
                <a:sym typeface="Akzidenz-Grotesk"/>
              </a:rPr>
              <a:t>vNOTES 30.6 ± 4.0 vs CL  29.9 ± 5.8 </a:t>
            </a:r>
          </a:p>
          <a:p>
            <a:pPr algn="ctr">
              <a:spcBef>
                <a:spcPct val="0"/>
              </a:spcBef>
            </a:pPr>
            <a:endParaRPr lang="en-US" sz="3500" dirty="0">
              <a:solidFill>
                <a:srgbClr val="000000"/>
              </a:solidFill>
              <a:latin typeface="Akzidenz-Grotesk"/>
              <a:ea typeface="Akzidenz-Grotesk"/>
              <a:cs typeface="Akzidenz-Grotesk"/>
              <a:sym typeface="Akzidenz-Grotesk"/>
            </a:endParaRPr>
          </a:p>
          <a:p>
            <a:pPr algn="ctr">
              <a:spcBef>
                <a:spcPct val="0"/>
              </a:spcBef>
            </a:pPr>
            <a:r>
              <a:rPr lang="en-US" sz="3500" dirty="0" err="1">
                <a:solidFill>
                  <a:srgbClr val="000000"/>
                </a:solidFill>
                <a:latin typeface="Akzidenz-Grotesk"/>
                <a:ea typeface="Akzidenz-Grotesk"/>
                <a:cs typeface="Akzidenz-Grotesk"/>
                <a:sym typeface="Akzidenz-Grotesk"/>
              </a:rPr>
              <a:t>Différence</a:t>
            </a:r>
            <a:r>
              <a:rPr lang="en-US" sz="3500" dirty="0">
                <a:solidFill>
                  <a:srgbClr val="000000"/>
                </a:solidFill>
                <a:latin typeface="Akzidenz-Grotesk"/>
                <a:ea typeface="Akzidenz-Grotesk"/>
                <a:cs typeface="Akzidenz-Grotesk"/>
                <a:sym typeface="Akzidenz-Grotesk"/>
              </a:rPr>
              <a:t> de 0.7, 90% CI (–0.7 to 2.2)</a:t>
            </a:r>
          </a:p>
          <a:p>
            <a:pPr algn="ctr">
              <a:spcBef>
                <a:spcPct val="0"/>
              </a:spcBef>
            </a:pPr>
            <a:r>
              <a:rPr lang="en-US" sz="3500" dirty="0">
                <a:solidFill>
                  <a:srgbClr val="000000"/>
                </a:solidFill>
                <a:latin typeface="Akzidenz-Grotesk"/>
                <a:ea typeface="Akzidenz-Grotesk"/>
                <a:cs typeface="Akzidenz-Grotesk"/>
                <a:sym typeface="Akzidenz-Grotesk"/>
              </a:rPr>
              <a:t> </a:t>
            </a:r>
            <a:r>
              <a:rPr lang="en-US" sz="3500" dirty="0" err="1">
                <a:solidFill>
                  <a:srgbClr val="000000"/>
                </a:solidFill>
                <a:latin typeface="Akzidenz-Grotesk"/>
                <a:ea typeface="Akzidenz-Grotesk"/>
                <a:cs typeface="Akzidenz-Grotesk"/>
                <a:sym typeface="Akzidenz-Grotesk"/>
              </a:rPr>
              <a:t>Confirme</a:t>
            </a:r>
            <a:r>
              <a:rPr lang="en-US" sz="3500" dirty="0">
                <a:solidFill>
                  <a:srgbClr val="000000"/>
                </a:solidFill>
                <a:latin typeface="Akzidenz-Grotesk"/>
                <a:ea typeface="Akzidenz-Grotesk"/>
                <a:cs typeface="Akzidenz-Grotesk"/>
                <a:sym typeface="Akzidenz-Grotesk"/>
              </a:rPr>
              <a:t> la non </a:t>
            </a:r>
            <a:r>
              <a:rPr lang="en-US" sz="3500" dirty="0" err="1">
                <a:solidFill>
                  <a:srgbClr val="000000"/>
                </a:solidFill>
                <a:latin typeface="Akzidenz-Grotesk"/>
                <a:ea typeface="Akzidenz-Grotesk"/>
                <a:cs typeface="Akzidenz-Grotesk"/>
                <a:sym typeface="Akzidenz-Grotesk"/>
              </a:rPr>
              <a:t>infériorité</a:t>
            </a:r>
            <a:r>
              <a:rPr lang="en-US" sz="3500" dirty="0">
                <a:solidFill>
                  <a:srgbClr val="000000"/>
                </a:solidFill>
                <a:latin typeface="Akzidenz-Grotesk"/>
                <a:ea typeface="Akzidenz-Grotesk"/>
                <a:cs typeface="Akzidenz-Grotesk"/>
                <a:sym typeface="Akzidenz-Grotesk"/>
              </a:rPr>
              <a:t> </a:t>
            </a:r>
            <a:r>
              <a:rPr lang="en-US" sz="3500" dirty="0" err="1">
                <a:solidFill>
                  <a:srgbClr val="000000"/>
                </a:solidFill>
                <a:latin typeface="Akzidenz-Grotesk"/>
                <a:ea typeface="Akzidenz-Grotesk"/>
                <a:cs typeface="Akzidenz-Grotesk"/>
                <a:sym typeface="Akzidenz-Grotesk"/>
              </a:rPr>
              <a:t>d’une</a:t>
            </a:r>
            <a:r>
              <a:rPr lang="en-US" sz="3500" dirty="0">
                <a:solidFill>
                  <a:srgbClr val="000000"/>
                </a:solidFill>
                <a:latin typeface="Akzidenz-Grotesk"/>
                <a:ea typeface="Akzidenz-Grotesk"/>
                <a:cs typeface="Akzidenz-Grotesk"/>
                <a:sym typeface="Akzidenz-Grotesk"/>
              </a:rPr>
              <a:t> </a:t>
            </a:r>
            <a:r>
              <a:rPr lang="en-US" sz="3500" dirty="0" err="1">
                <a:solidFill>
                  <a:srgbClr val="000000"/>
                </a:solidFill>
                <a:latin typeface="Akzidenz-Grotesk"/>
                <a:ea typeface="Akzidenz-Grotesk"/>
                <a:cs typeface="Akzidenz-Grotesk"/>
                <a:sym typeface="Akzidenz-Grotesk"/>
              </a:rPr>
              <a:t>différence</a:t>
            </a:r>
            <a:r>
              <a:rPr lang="en-US" sz="3500" dirty="0">
                <a:solidFill>
                  <a:srgbClr val="000000"/>
                </a:solidFill>
                <a:latin typeface="Akzidenz-Grotesk"/>
                <a:ea typeface="Akzidenz-Grotesk"/>
                <a:cs typeface="Akzidenz-Grotesk"/>
                <a:sym typeface="Akzidenz-Grotesk"/>
              </a:rPr>
              <a:t> de </a:t>
            </a:r>
            <a:r>
              <a:rPr lang="en-US" sz="3500" dirty="0" err="1">
                <a:solidFill>
                  <a:srgbClr val="000000"/>
                </a:solidFill>
                <a:latin typeface="Akzidenz-Grotesk"/>
                <a:ea typeface="Akzidenz-Grotesk"/>
                <a:cs typeface="Akzidenz-Grotesk"/>
                <a:sym typeface="Akzidenz-Grotesk"/>
              </a:rPr>
              <a:t>moins</a:t>
            </a:r>
            <a:r>
              <a:rPr lang="en-US" sz="3500" dirty="0">
                <a:solidFill>
                  <a:srgbClr val="000000"/>
                </a:solidFill>
                <a:latin typeface="Akzidenz-Grotesk"/>
                <a:ea typeface="Akzidenz-Grotesk"/>
                <a:cs typeface="Akzidenz-Grotesk"/>
                <a:sym typeface="Akzidenz-Grotesk"/>
              </a:rPr>
              <a:t> de 4.5 points</a:t>
            </a:r>
          </a:p>
          <a:p>
            <a:pPr algn="ctr">
              <a:spcBef>
                <a:spcPct val="0"/>
              </a:spcBef>
            </a:pPr>
            <a:endParaRPr lang="en-US" sz="3500" dirty="0">
              <a:solidFill>
                <a:srgbClr val="000000"/>
              </a:solidFill>
              <a:latin typeface="Akzidenz-Grotesk"/>
              <a:sym typeface="Akzidenz-Grotesk"/>
            </a:endParaRPr>
          </a:p>
          <a:p>
            <a:pPr algn="ctr">
              <a:spcBef>
                <a:spcPct val="0"/>
              </a:spcBef>
            </a:pPr>
            <a:r>
              <a:rPr lang="fr-FR" sz="2800" i="1" dirty="0"/>
              <a:t>Score FSFI en pré opératoire: </a:t>
            </a:r>
          </a:p>
          <a:p>
            <a:pPr algn="ctr">
              <a:spcBef>
                <a:spcPct val="0"/>
              </a:spcBef>
            </a:pPr>
            <a:r>
              <a:rPr lang="fr-FR" sz="2800" i="1" dirty="0"/>
              <a:t>vNOTES 28,9 ± 5,7 et CL 28,0 ± 8,0</a:t>
            </a:r>
          </a:p>
          <a:p>
            <a:pPr algn="ctr">
              <a:spcBef>
                <a:spcPct val="0"/>
              </a:spcBef>
            </a:pPr>
            <a:endParaRPr lang="en-US" sz="4000" dirty="0">
              <a:solidFill>
                <a:srgbClr val="000000"/>
              </a:solidFill>
              <a:latin typeface="Akzidenz-Grotesk"/>
              <a:ea typeface="Akzidenz-Grotesk"/>
              <a:cs typeface="Akzidenz-Grotesk"/>
              <a:sym typeface="Akzidenz-Grotesk"/>
            </a:endParaRPr>
          </a:p>
        </p:txBody>
      </p:sp>
      <p:sp>
        <p:nvSpPr>
          <p:cNvPr id="15" name="TextBox 15"/>
          <p:cNvSpPr txBox="1"/>
          <p:nvPr/>
        </p:nvSpPr>
        <p:spPr>
          <a:xfrm>
            <a:off x="11004987" y="5534416"/>
            <a:ext cx="6858267" cy="3234934"/>
          </a:xfrm>
          <a:prstGeom prst="rect">
            <a:avLst/>
          </a:prstGeom>
        </p:spPr>
        <p:txBody>
          <a:bodyPr lIns="0" tIns="0" rIns="0" bIns="0" rtlCol="0" anchor="t">
            <a:spAutoFit/>
          </a:bodyPr>
          <a:lstStyle/>
          <a:p>
            <a:pPr algn="ctr">
              <a:lnSpc>
                <a:spcPts val="4204"/>
              </a:lnSpc>
            </a:pPr>
            <a:r>
              <a:rPr lang="en-US" sz="3003" b="1" dirty="0">
                <a:solidFill>
                  <a:srgbClr val="000000"/>
                </a:solidFill>
                <a:latin typeface="Akzidenz-Grotesk Bold"/>
                <a:ea typeface="Akzidenz-Grotesk Bold"/>
                <a:cs typeface="Akzidenz-Grotesk Bold"/>
                <a:sym typeface="Akzidenz-Grotesk Bold"/>
              </a:rPr>
              <a:t>Pas de difference sur :</a:t>
            </a:r>
          </a:p>
          <a:p>
            <a:pPr algn="ctr">
              <a:lnSpc>
                <a:spcPts val="4204"/>
              </a:lnSpc>
            </a:pPr>
            <a:endParaRPr lang="en-US" sz="3003" b="1" dirty="0">
              <a:solidFill>
                <a:srgbClr val="000000"/>
              </a:solidFill>
              <a:latin typeface="Akzidenz-Grotesk Bold"/>
              <a:ea typeface="Akzidenz-Grotesk Bold"/>
              <a:cs typeface="Akzidenz-Grotesk Bold"/>
              <a:sym typeface="Akzidenz-Grotesk Bold"/>
            </a:endParaRPr>
          </a:p>
          <a:p>
            <a:pPr algn="ctr">
              <a:lnSpc>
                <a:spcPts val="4204"/>
              </a:lnSpc>
              <a:spcBef>
                <a:spcPct val="0"/>
              </a:spcBef>
            </a:pPr>
            <a:r>
              <a:rPr lang="en-US" sz="3003" dirty="0">
                <a:solidFill>
                  <a:srgbClr val="000000"/>
                </a:solidFill>
                <a:latin typeface="Akzidenz-Grotesk"/>
                <a:ea typeface="Akzidenz-Grotesk"/>
                <a:cs typeface="Akzidenz-Grotesk"/>
                <a:sym typeface="Akzidenz-Grotesk"/>
              </a:rPr>
              <a:t> </a:t>
            </a:r>
            <a:r>
              <a:rPr lang="en-US" sz="3003" dirty="0" err="1">
                <a:solidFill>
                  <a:srgbClr val="000000"/>
                </a:solidFill>
                <a:latin typeface="Akzidenz-Grotesk"/>
                <a:ea typeface="Akzidenz-Grotesk"/>
                <a:cs typeface="Akzidenz-Grotesk"/>
                <a:sym typeface="Akzidenz-Grotesk"/>
              </a:rPr>
              <a:t>l’obésité</a:t>
            </a:r>
            <a:r>
              <a:rPr lang="en-US" sz="3003" dirty="0">
                <a:solidFill>
                  <a:srgbClr val="000000"/>
                </a:solidFill>
                <a:latin typeface="Akzidenz-Grotesk"/>
                <a:ea typeface="Akzidenz-Grotesk"/>
                <a:cs typeface="Akzidenz-Grotesk"/>
                <a:sym typeface="Akzidenz-Grotesk"/>
              </a:rPr>
              <a:t>: IMC&lt;30 vs ≥30 kg/m²</a:t>
            </a:r>
          </a:p>
          <a:p>
            <a:pPr algn="ctr">
              <a:lnSpc>
                <a:spcPts val="4204"/>
              </a:lnSpc>
              <a:spcBef>
                <a:spcPct val="0"/>
              </a:spcBef>
            </a:pPr>
            <a:endParaRPr lang="en-US" sz="3003" dirty="0">
              <a:solidFill>
                <a:srgbClr val="000000"/>
              </a:solidFill>
              <a:latin typeface="Akzidenz-Grotesk"/>
              <a:ea typeface="Akzidenz-Grotesk"/>
              <a:cs typeface="Akzidenz-Grotesk"/>
              <a:sym typeface="Akzidenz-Grotesk"/>
            </a:endParaRPr>
          </a:p>
          <a:p>
            <a:pPr algn="ctr">
              <a:lnSpc>
                <a:spcPts val="4204"/>
              </a:lnSpc>
              <a:spcBef>
                <a:spcPct val="0"/>
              </a:spcBef>
            </a:pPr>
            <a:r>
              <a:rPr lang="en-US" sz="3003" dirty="0" err="1">
                <a:solidFill>
                  <a:srgbClr val="000000"/>
                </a:solidFill>
                <a:latin typeface="Akzidenz-Grotesk"/>
                <a:ea typeface="Akzidenz-Grotesk"/>
                <a:cs typeface="Akzidenz-Grotesk"/>
                <a:sym typeface="Akzidenz-Grotesk"/>
              </a:rPr>
              <a:t>Utilisation</a:t>
            </a:r>
            <a:r>
              <a:rPr lang="en-US" sz="3003" dirty="0">
                <a:solidFill>
                  <a:srgbClr val="000000"/>
                </a:solidFill>
                <a:latin typeface="Akzidenz-Grotesk"/>
                <a:ea typeface="Akzidenz-Grotesk"/>
                <a:cs typeface="Akzidenz-Grotesk"/>
                <a:sym typeface="Akzidenz-Grotesk"/>
              </a:rPr>
              <a:t> de contraception </a:t>
            </a:r>
          </a:p>
          <a:p>
            <a:pPr algn="ctr">
              <a:lnSpc>
                <a:spcPts val="4204"/>
              </a:lnSpc>
              <a:spcBef>
                <a:spcPct val="0"/>
              </a:spcBef>
            </a:pPr>
            <a:r>
              <a:rPr lang="en-US" sz="3003" dirty="0" err="1">
                <a:solidFill>
                  <a:srgbClr val="000000"/>
                </a:solidFill>
                <a:latin typeface="Akzidenz-Grotesk"/>
                <a:ea typeface="Akzidenz-Grotesk"/>
                <a:cs typeface="Akzidenz-Grotesk"/>
                <a:sym typeface="Akzidenz-Grotesk"/>
              </a:rPr>
              <a:t>hormonale</a:t>
            </a:r>
            <a:r>
              <a:rPr lang="en-US" sz="3003" dirty="0">
                <a:solidFill>
                  <a:srgbClr val="000000"/>
                </a:solidFill>
                <a:latin typeface="Akzidenz-Grotesk"/>
                <a:ea typeface="Akzidenz-Grotesk"/>
                <a:cs typeface="Akzidenz-Grotesk"/>
                <a:sym typeface="Akzidenz-Grotesk"/>
              </a:rPr>
              <a:t> </a:t>
            </a:r>
            <a:r>
              <a:rPr lang="en-US" sz="3003" dirty="0" err="1">
                <a:solidFill>
                  <a:srgbClr val="000000"/>
                </a:solidFill>
                <a:latin typeface="Akzidenz-Grotesk"/>
                <a:ea typeface="Akzidenz-Grotesk"/>
                <a:cs typeface="Akzidenz-Grotesk"/>
                <a:sym typeface="Akzidenz-Grotesk"/>
              </a:rPr>
              <a:t>ou</a:t>
            </a:r>
            <a:r>
              <a:rPr lang="en-US" sz="3003" dirty="0">
                <a:solidFill>
                  <a:srgbClr val="000000"/>
                </a:solidFill>
                <a:latin typeface="Akzidenz-Grotesk"/>
                <a:ea typeface="Akzidenz-Grotesk"/>
                <a:cs typeface="Akzidenz-Grotesk"/>
                <a:sym typeface="Akzidenz-Grotesk"/>
              </a:rPr>
              <a:t> non avant la </a:t>
            </a:r>
            <a:r>
              <a:rPr lang="en-US" sz="3003" dirty="0" err="1">
                <a:solidFill>
                  <a:srgbClr val="000000"/>
                </a:solidFill>
                <a:latin typeface="Akzidenz-Grotesk"/>
                <a:ea typeface="Akzidenz-Grotesk"/>
                <a:cs typeface="Akzidenz-Grotesk"/>
                <a:sym typeface="Akzidenz-Grotesk"/>
              </a:rPr>
              <a:t>chirurgie</a:t>
            </a:r>
            <a:endParaRPr lang="en-US" sz="3003" dirty="0">
              <a:solidFill>
                <a:srgbClr val="000000"/>
              </a:solidFill>
              <a:latin typeface="Akzidenz-Grotesk"/>
              <a:ea typeface="Akzidenz-Grotesk"/>
              <a:cs typeface="Akzidenz-Grotesk"/>
              <a:sym typeface="Akzidenz-Grotesk"/>
            </a:endParaRPr>
          </a:p>
        </p:txBody>
      </p:sp>
      <p:sp>
        <p:nvSpPr>
          <p:cNvPr id="16" name="AutoShape 16"/>
          <p:cNvSpPr/>
          <p:nvPr/>
        </p:nvSpPr>
        <p:spPr>
          <a:xfrm flipH="1">
            <a:off x="10449881" y="445"/>
            <a:ext cx="104568" cy="16779717"/>
          </a:xfrm>
          <a:prstGeom prst="line">
            <a:avLst/>
          </a:prstGeom>
          <a:ln w="142875" cap="flat">
            <a:solidFill>
              <a:srgbClr val="EB6C4A"/>
            </a:solidFill>
            <a:prstDash val="solid"/>
            <a:headEnd type="none" w="sm" len="sm"/>
            <a:tailEnd type="none" w="sm" len="sm"/>
          </a:ln>
        </p:spPr>
      </p:sp>
      <p:sp>
        <p:nvSpPr>
          <p:cNvPr id="17" name="Freeform 8">
            <a:extLst>
              <a:ext uri="{FF2B5EF4-FFF2-40B4-BE49-F238E27FC236}">
                <a16:creationId xmlns:a16="http://schemas.microsoft.com/office/drawing/2014/main" id="{16F483FA-D24B-F18F-D277-DC6800EED58C}"/>
              </a:ext>
            </a:extLst>
          </p:cNvPr>
          <p:cNvSpPr/>
          <p:nvPr/>
        </p:nvSpPr>
        <p:spPr>
          <a:xfrm>
            <a:off x="1114654" y="243499"/>
            <a:ext cx="1237693" cy="1365565"/>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91740" y="674431"/>
            <a:ext cx="6652260" cy="1160157"/>
            <a:chOff x="0" y="0"/>
            <a:chExt cx="8869680" cy="1546876"/>
          </a:xfrm>
        </p:grpSpPr>
        <p:sp>
          <p:nvSpPr>
            <p:cNvPr id="3" name="TextBox 3"/>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4" name="TextBox 4"/>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grpSp>
        <p:nvGrpSpPr>
          <p:cNvPr id="5" name="Group 5"/>
          <p:cNvGrpSpPr/>
          <p:nvPr/>
        </p:nvGrpSpPr>
        <p:grpSpPr>
          <a:xfrm>
            <a:off x="8532148" y="0"/>
            <a:ext cx="9755852" cy="2347496"/>
            <a:chOff x="0" y="0"/>
            <a:chExt cx="2569443" cy="618270"/>
          </a:xfrm>
        </p:grpSpPr>
        <p:sp>
          <p:nvSpPr>
            <p:cNvPr id="6" name="Freeform 6"/>
            <p:cNvSpPr/>
            <p:nvPr/>
          </p:nvSpPr>
          <p:spPr>
            <a:xfrm>
              <a:off x="0" y="0"/>
              <a:ext cx="2569443" cy="618270"/>
            </a:xfrm>
            <a:custGeom>
              <a:avLst/>
              <a:gdLst/>
              <a:ahLst/>
              <a:cxnLst/>
              <a:rect l="l" t="t" r="r" b="b"/>
              <a:pathLst>
                <a:path w="2569443" h="618270">
                  <a:moveTo>
                    <a:pt x="0" y="0"/>
                  </a:moveTo>
                  <a:lnTo>
                    <a:pt x="2569443" y="0"/>
                  </a:lnTo>
                  <a:lnTo>
                    <a:pt x="2569443" y="618270"/>
                  </a:lnTo>
                  <a:lnTo>
                    <a:pt x="0" y="618270"/>
                  </a:lnTo>
                  <a:close/>
                </a:path>
              </a:pathLst>
            </a:custGeom>
            <a:solidFill>
              <a:srgbClr val="E2ECFF"/>
            </a:solidFill>
          </p:spPr>
        </p:sp>
        <p:sp>
          <p:nvSpPr>
            <p:cNvPr id="7" name="TextBox 7"/>
            <p:cNvSpPr txBox="1"/>
            <p:nvPr/>
          </p:nvSpPr>
          <p:spPr>
            <a:xfrm>
              <a:off x="0" y="-85725"/>
              <a:ext cx="2569443" cy="703995"/>
            </a:xfrm>
            <a:prstGeom prst="rect">
              <a:avLst/>
            </a:prstGeom>
          </p:spPr>
          <p:txBody>
            <a:bodyPr lIns="50800" tIns="50800" rIns="50800" bIns="50800" rtlCol="0" anchor="ctr"/>
            <a:lstStyle/>
            <a:p>
              <a:pPr algn="ctr">
                <a:lnSpc>
                  <a:spcPts val="2939"/>
                </a:lnSpc>
              </a:pPr>
              <a:endParaRPr/>
            </a:p>
          </p:txBody>
        </p:sp>
      </p:grpSp>
      <p:sp>
        <p:nvSpPr>
          <p:cNvPr id="8" name="TextBox 8"/>
          <p:cNvSpPr txBox="1"/>
          <p:nvPr/>
        </p:nvSpPr>
        <p:spPr>
          <a:xfrm>
            <a:off x="3627893" y="2998371"/>
            <a:ext cx="12069307" cy="5620193"/>
          </a:xfrm>
          <a:prstGeom prst="rect">
            <a:avLst/>
          </a:prstGeom>
        </p:spPr>
        <p:txBody>
          <a:bodyPr wrap="square" lIns="0" tIns="0" rIns="0" bIns="0" rtlCol="0" anchor="t">
            <a:spAutoFit/>
          </a:bodyPr>
          <a:lstStyle/>
          <a:p>
            <a:pPr algn="ctr">
              <a:lnSpc>
                <a:spcPts val="4900"/>
              </a:lnSpc>
              <a:spcBef>
                <a:spcPct val="0"/>
              </a:spcBef>
            </a:pPr>
            <a:endParaRPr dirty="0"/>
          </a:p>
          <a:p>
            <a:pPr algn="ctr">
              <a:lnSpc>
                <a:spcPts val="4900"/>
              </a:lnSpc>
              <a:spcBef>
                <a:spcPct val="0"/>
              </a:spcBef>
            </a:pPr>
            <a:r>
              <a:rPr lang="en-US" sz="3500" b="1" dirty="0" err="1">
                <a:solidFill>
                  <a:srgbClr val="000000"/>
                </a:solidFill>
                <a:latin typeface="Akzidenz-Grotesk Bold"/>
                <a:ea typeface="Akzidenz-Grotesk Bold"/>
                <a:cs typeface="Akzidenz-Grotesk Bold"/>
                <a:sym typeface="Akzidenz-Grotesk Bold"/>
              </a:rPr>
              <a:t>Douleurs</a:t>
            </a:r>
            <a:r>
              <a:rPr lang="en-US" sz="3500" b="1" dirty="0">
                <a:solidFill>
                  <a:srgbClr val="000000"/>
                </a:solidFill>
                <a:latin typeface="Akzidenz-Grotesk Bold"/>
                <a:ea typeface="Akzidenz-Grotesk Bold"/>
                <a:cs typeface="Akzidenz-Grotesk Bold"/>
                <a:sym typeface="Akzidenz-Grotesk Bold"/>
              </a:rPr>
              <a:t> </a:t>
            </a:r>
            <a:r>
              <a:rPr lang="en-US" sz="3500" b="1" dirty="0" err="1">
                <a:solidFill>
                  <a:srgbClr val="000000"/>
                </a:solidFill>
                <a:latin typeface="Akzidenz-Grotesk Bold"/>
                <a:ea typeface="Akzidenz-Grotesk Bold"/>
                <a:cs typeface="Akzidenz-Grotesk Bold"/>
                <a:sym typeface="Akzidenz-Grotesk Bold"/>
              </a:rPr>
              <a:t>sexuelles</a:t>
            </a:r>
            <a:r>
              <a:rPr lang="en-US" sz="3500" b="1" dirty="0">
                <a:solidFill>
                  <a:srgbClr val="000000"/>
                </a:solidFill>
                <a:latin typeface="Akzidenz-Grotesk Bold"/>
                <a:ea typeface="Akzidenz-Grotesk Bold"/>
                <a:cs typeface="Akzidenz-Grotesk Bold"/>
                <a:sym typeface="Akzidenz-Grotesk Bold"/>
              </a:rPr>
              <a:t> (FSFI items 17–19) : </a:t>
            </a:r>
          </a:p>
          <a:p>
            <a:pPr algn="ctr">
              <a:lnSpc>
                <a:spcPts val="4900"/>
              </a:lnSpc>
              <a:spcBef>
                <a:spcPct val="0"/>
              </a:spcBef>
            </a:pPr>
            <a:r>
              <a:rPr lang="en-US" sz="3500" dirty="0">
                <a:solidFill>
                  <a:srgbClr val="000000"/>
                </a:solidFill>
                <a:latin typeface="Akzidenz-Grotesk"/>
                <a:ea typeface="Akzidenz-Grotesk"/>
                <a:cs typeface="Akzidenz-Grotesk"/>
                <a:sym typeface="Akzidenz-Grotesk"/>
              </a:rPr>
              <a:t>(5.1 ± 1.4 vs 5.2 ± 1.2; –0.13; p = 0.56)</a:t>
            </a:r>
          </a:p>
          <a:p>
            <a:pPr algn="ctr">
              <a:lnSpc>
                <a:spcPts val="4900"/>
              </a:lnSpc>
              <a:spcBef>
                <a:spcPct val="0"/>
              </a:spcBef>
            </a:pPr>
            <a:endParaRPr lang="en-US" sz="3500" dirty="0">
              <a:solidFill>
                <a:srgbClr val="000000"/>
              </a:solidFill>
              <a:latin typeface="Akzidenz-Grotesk"/>
              <a:ea typeface="Akzidenz-Grotesk"/>
              <a:cs typeface="Akzidenz-Grotesk"/>
              <a:sym typeface="Akzidenz-Grotesk"/>
            </a:endParaRPr>
          </a:p>
          <a:p>
            <a:pPr algn="ctr">
              <a:lnSpc>
                <a:spcPts val="4900"/>
              </a:lnSpc>
              <a:spcBef>
                <a:spcPct val="0"/>
              </a:spcBef>
            </a:pPr>
            <a:r>
              <a:rPr lang="en-US" sz="3500" b="1" dirty="0" err="1">
                <a:solidFill>
                  <a:srgbClr val="000000"/>
                </a:solidFill>
                <a:latin typeface="Akzidenz-Grotesk Bold"/>
                <a:ea typeface="Akzidenz-Grotesk Bold"/>
                <a:cs typeface="Akzidenz-Grotesk Bold"/>
                <a:sym typeface="Akzidenz-Grotesk Bold"/>
              </a:rPr>
              <a:t>Dysfonction</a:t>
            </a:r>
            <a:r>
              <a:rPr lang="en-US" sz="3500" b="1" dirty="0">
                <a:solidFill>
                  <a:srgbClr val="000000"/>
                </a:solidFill>
                <a:latin typeface="Akzidenz-Grotesk Bold"/>
                <a:ea typeface="Akzidenz-Grotesk Bold"/>
                <a:cs typeface="Akzidenz-Grotesk Bold"/>
                <a:sym typeface="Akzidenz-Grotesk Bold"/>
              </a:rPr>
              <a:t> </a:t>
            </a:r>
            <a:r>
              <a:rPr lang="en-US" sz="3500" b="1" dirty="0" err="1">
                <a:solidFill>
                  <a:srgbClr val="000000"/>
                </a:solidFill>
                <a:latin typeface="Akzidenz-Grotesk Bold"/>
                <a:ea typeface="Akzidenz-Grotesk Bold"/>
                <a:cs typeface="Akzidenz-Grotesk Bold"/>
                <a:sym typeface="Akzidenz-Grotesk Bold"/>
              </a:rPr>
              <a:t>sexuelle</a:t>
            </a:r>
            <a:r>
              <a:rPr lang="en-US" sz="3500" b="1" dirty="0">
                <a:solidFill>
                  <a:srgbClr val="000000"/>
                </a:solidFill>
                <a:latin typeface="Akzidenz-Grotesk Bold"/>
                <a:ea typeface="Akzidenz-Grotesk Bold"/>
                <a:cs typeface="Akzidenz-Grotesk Bold"/>
                <a:sym typeface="Akzidenz-Grotesk Bold"/>
              </a:rPr>
              <a:t> </a:t>
            </a:r>
            <a:r>
              <a:rPr lang="en-US" sz="3500" b="1" dirty="0" err="1">
                <a:solidFill>
                  <a:srgbClr val="000000"/>
                </a:solidFill>
                <a:latin typeface="Akzidenz-Grotesk Bold"/>
                <a:ea typeface="Akzidenz-Grotesk Bold"/>
                <a:cs typeface="Akzidenz-Grotesk Bold"/>
                <a:sym typeface="Akzidenz-Grotesk Bold"/>
              </a:rPr>
              <a:t>féminine</a:t>
            </a:r>
            <a:r>
              <a:rPr lang="en-US" sz="3500" b="1" dirty="0">
                <a:solidFill>
                  <a:srgbClr val="000000"/>
                </a:solidFill>
                <a:latin typeface="Akzidenz-Grotesk Bold"/>
                <a:ea typeface="Akzidenz-Grotesk Bold"/>
                <a:cs typeface="Akzidenz-Grotesk Bold"/>
                <a:sym typeface="Akzidenz-Grotesk Bold"/>
              </a:rPr>
              <a:t> (FSFI ≤ 26,55) :</a:t>
            </a:r>
          </a:p>
          <a:p>
            <a:pPr algn="ctr">
              <a:lnSpc>
                <a:spcPts val="4900"/>
              </a:lnSpc>
              <a:spcBef>
                <a:spcPct val="0"/>
              </a:spcBef>
            </a:pPr>
            <a:r>
              <a:rPr lang="en-US" sz="2800" i="1" dirty="0" err="1">
                <a:solidFill>
                  <a:srgbClr val="000000"/>
                </a:solidFill>
                <a:latin typeface="Akzidenz-Grotesk"/>
                <a:ea typeface="Akzidenz-Grotesk"/>
                <a:cs typeface="Akzidenz-Grotesk"/>
                <a:sym typeface="Akzidenz-Grotesk"/>
              </a:rPr>
              <a:t>Préopératoire</a:t>
            </a:r>
            <a:r>
              <a:rPr lang="en-US" sz="2800" i="1" dirty="0">
                <a:solidFill>
                  <a:srgbClr val="000000"/>
                </a:solidFill>
                <a:latin typeface="Akzidenz-Grotesk"/>
                <a:ea typeface="Akzidenz-Grotesk"/>
                <a:cs typeface="Akzidenz-Grotesk"/>
                <a:sym typeface="Akzidenz-Grotesk"/>
              </a:rPr>
              <a:t> : 22,7 % (vNOTES) vs 25,0 % (CL)</a:t>
            </a:r>
          </a:p>
          <a:p>
            <a:pPr algn="ctr">
              <a:lnSpc>
                <a:spcPts val="4900"/>
              </a:lnSpc>
            </a:pPr>
            <a:r>
              <a:rPr lang="en-US" sz="3500" dirty="0">
                <a:solidFill>
                  <a:srgbClr val="000000"/>
                </a:solidFill>
                <a:latin typeface="Akzidenz-Grotesk"/>
                <a:ea typeface="Akzidenz-Grotesk"/>
                <a:cs typeface="Akzidenz-Grotesk"/>
                <a:sym typeface="Akzidenz-Grotesk"/>
              </a:rPr>
              <a:t>À 6 </a:t>
            </a:r>
            <a:r>
              <a:rPr lang="en-US" sz="3500" dirty="0" err="1">
                <a:solidFill>
                  <a:srgbClr val="000000"/>
                </a:solidFill>
                <a:latin typeface="Akzidenz-Grotesk"/>
                <a:ea typeface="Akzidenz-Grotesk"/>
                <a:cs typeface="Akzidenz-Grotesk"/>
                <a:sym typeface="Akzidenz-Grotesk"/>
              </a:rPr>
              <a:t>mois</a:t>
            </a:r>
            <a:r>
              <a:rPr lang="en-US" sz="3500" dirty="0">
                <a:solidFill>
                  <a:srgbClr val="000000"/>
                </a:solidFill>
                <a:latin typeface="Akzidenz-Grotesk"/>
                <a:ea typeface="Akzidenz-Grotesk"/>
                <a:cs typeface="Akzidenz-Grotesk"/>
                <a:sym typeface="Akzidenz-Grotesk"/>
              </a:rPr>
              <a:t> : 18,2 % (vNOTES) vs 17,7 % (CL)</a:t>
            </a:r>
          </a:p>
          <a:p>
            <a:pPr algn="ctr">
              <a:lnSpc>
                <a:spcPts val="4900"/>
              </a:lnSpc>
            </a:pPr>
            <a:r>
              <a:rPr lang="en-US" sz="3500" dirty="0" err="1">
                <a:solidFill>
                  <a:srgbClr val="000000"/>
                </a:solidFill>
                <a:latin typeface="Akzidenz-Grotesk"/>
                <a:ea typeface="Akzidenz-Grotesk"/>
                <a:cs typeface="Akzidenz-Grotesk"/>
                <a:sym typeface="Akzidenz-Grotesk"/>
              </a:rPr>
              <a:t>Aucune</a:t>
            </a:r>
            <a:r>
              <a:rPr lang="en-US" sz="3500" dirty="0">
                <a:solidFill>
                  <a:srgbClr val="000000"/>
                </a:solidFill>
                <a:latin typeface="Akzidenz-Grotesk"/>
                <a:ea typeface="Akzidenz-Grotesk"/>
                <a:cs typeface="Akzidenz-Grotesk"/>
                <a:sym typeface="Akzidenz-Grotesk"/>
              </a:rPr>
              <a:t> </a:t>
            </a:r>
            <a:r>
              <a:rPr lang="en-US" sz="3500" dirty="0" err="1">
                <a:solidFill>
                  <a:srgbClr val="000000"/>
                </a:solidFill>
                <a:latin typeface="Akzidenz-Grotesk"/>
                <a:ea typeface="Akzidenz-Grotesk"/>
                <a:cs typeface="Akzidenz-Grotesk"/>
                <a:sym typeface="Akzidenz-Grotesk"/>
              </a:rPr>
              <a:t>différence</a:t>
            </a:r>
            <a:r>
              <a:rPr lang="en-US" sz="3500" dirty="0">
                <a:solidFill>
                  <a:srgbClr val="000000"/>
                </a:solidFill>
                <a:latin typeface="Akzidenz-Grotesk"/>
                <a:ea typeface="Akzidenz-Grotesk"/>
                <a:cs typeface="Akzidenz-Grotesk"/>
                <a:sym typeface="Akzidenz-Grotesk"/>
              </a:rPr>
              <a:t> significative entre les </a:t>
            </a:r>
            <a:r>
              <a:rPr lang="en-US" sz="3500" dirty="0" err="1">
                <a:solidFill>
                  <a:srgbClr val="000000"/>
                </a:solidFill>
                <a:latin typeface="Akzidenz-Grotesk"/>
                <a:ea typeface="Akzidenz-Grotesk"/>
                <a:cs typeface="Akzidenz-Grotesk"/>
                <a:sym typeface="Akzidenz-Grotesk"/>
              </a:rPr>
              <a:t>groupes</a:t>
            </a:r>
            <a:r>
              <a:rPr lang="en-US" sz="3500" dirty="0">
                <a:solidFill>
                  <a:srgbClr val="000000"/>
                </a:solidFill>
                <a:latin typeface="Akzidenz-Grotesk"/>
                <a:ea typeface="Akzidenz-Grotesk"/>
                <a:cs typeface="Akzidenz-Grotesk"/>
                <a:sym typeface="Akzidenz-Grotesk"/>
              </a:rPr>
              <a:t> (p = 0,948)</a:t>
            </a:r>
          </a:p>
          <a:p>
            <a:pPr algn="ctr">
              <a:lnSpc>
                <a:spcPts val="4900"/>
              </a:lnSpc>
            </a:pPr>
            <a:endParaRPr lang="en-US" sz="3500" dirty="0">
              <a:solidFill>
                <a:srgbClr val="000000"/>
              </a:solidFill>
              <a:latin typeface="Akzidenz-Grotesk"/>
              <a:ea typeface="Akzidenz-Grotesk"/>
              <a:cs typeface="Akzidenz-Grotesk"/>
              <a:sym typeface="Akzidenz-Grotesk"/>
            </a:endParaRPr>
          </a:p>
        </p:txBody>
      </p:sp>
      <p:sp>
        <p:nvSpPr>
          <p:cNvPr id="9" name="TextBox 9"/>
          <p:cNvSpPr txBox="1"/>
          <p:nvPr/>
        </p:nvSpPr>
        <p:spPr>
          <a:xfrm>
            <a:off x="9553575" y="714233"/>
            <a:ext cx="5789737" cy="899580"/>
          </a:xfrm>
          <a:prstGeom prst="rect">
            <a:avLst/>
          </a:prstGeom>
        </p:spPr>
        <p:txBody>
          <a:bodyPr lIns="0" tIns="0" rIns="0" bIns="0" rtlCol="0" anchor="t">
            <a:spAutoFit/>
          </a:bodyPr>
          <a:lstStyle/>
          <a:p>
            <a:pPr algn="l">
              <a:lnSpc>
                <a:spcPts val="6550"/>
              </a:lnSpc>
            </a:pPr>
            <a:r>
              <a:rPr lang="en-US" sz="4679" b="1">
                <a:solidFill>
                  <a:srgbClr val="EB6C4A"/>
                </a:solidFill>
                <a:latin typeface="Akzidenz-Grotesk Bold"/>
                <a:ea typeface="Akzidenz-Grotesk Bold"/>
                <a:cs typeface="Akzidenz-Grotesk Bold"/>
                <a:sym typeface="Akzidenz-Grotesk Bold"/>
              </a:rPr>
              <a:t>critères secondaires</a:t>
            </a:r>
          </a:p>
        </p:txBody>
      </p:sp>
      <p:sp>
        <p:nvSpPr>
          <p:cNvPr id="10" name="Freeform 8">
            <a:extLst>
              <a:ext uri="{FF2B5EF4-FFF2-40B4-BE49-F238E27FC236}">
                <a16:creationId xmlns:a16="http://schemas.microsoft.com/office/drawing/2014/main" id="{07D53776-BA59-D584-DE12-48D2A23A8B20}"/>
              </a:ext>
            </a:extLst>
          </p:cNvPr>
          <p:cNvSpPr/>
          <p:nvPr/>
        </p:nvSpPr>
        <p:spPr>
          <a:xfrm>
            <a:off x="1114654" y="243499"/>
            <a:ext cx="1237693" cy="1365565"/>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Freeform 23">
            <a:extLst>
              <a:ext uri="{FF2B5EF4-FFF2-40B4-BE49-F238E27FC236}">
                <a16:creationId xmlns:a16="http://schemas.microsoft.com/office/drawing/2014/main" id="{CA460098-FBBE-3B8A-19E7-A82A8FC82AAD}"/>
              </a:ext>
            </a:extLst>
          </p:cNvPr>
          <p:cNvSpPr/>
          <p:nvPr/>
        </p:nvSpPr>
        <p:spPr>
          <a:xfrm rot="19246482">
            <a:off x="1137929" y="2106212"/>
            <a:ext cx="4312715" cy="2744933"/>
          </a:xfrm>
          <a:custGeom>
            <a:avLst/>
            <a:gdLst/>
            <a:ahLst/>
            <a:cxnLst/>
            <a:rect l="l" t="t" r="r" b="b"/>
            <a:pathLst>
              <a:path w="1188295" h="770906">
                <a:moveTo>
                  <a:pt x="0" y="0"/>
                </a:moveTo>
                <a:lnTo>
                  <a:pt x="1188295" y="0"/>
                </a:lnTo>
                <a:lnTo>
                  <a:pt x="1188295" y="770907"/>
                </a:lnTo>
                <a:lnTo>
                  <a:pt x="0" y="770907"/>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animEffect transition="in" filter="fade">
                                      <p:cBhvr>
                                        <p:cTn id="11" dur="500"/>
                                        <p:tgtEl>
                                          <p:spTgt spid="8">
                                            <p:txEl>
                                              <p:pRg st="4" end="4"/>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8">
                                            <p:txEl>
                                              <p:pRg st="5" end="5"/>
                                            </p:txEl>
                                          </p:spTgt>
                                        </p:tgtEl>
                                        <p:attrNameLst>
                                          <p:attrName>style.visibility</p:attrName>
                                        </p:attrNameLst>
                                      </p:cBhvr>
                                      <p:to>
                                        <p:strVal val="visible"/>
                                      </p:to>
                                    </p:set>
                                    <p:animEffect transition="in" filter="fade">
                                      <p:cBhvr>
                                        <p:cTn id="14" dur="500"/>
                                        <p:tgtEl>
                                          <p:spTgt spid="8">
                                            <p:txEl>
                                              <p:pRg st="5" end="5"/>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animEffect transition="in" filter="fade">
                                      <p:cBhvr>
                                        <p:cTn id="17" dur="500"/>
                                        <p:tgtEl>
                                          <p:spTgt spid="8">
                                            <p:txEl>
                                              <p:pRg st="6" end="6"/>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
                                            <p:txEl>
                                              <p:pRg st="7" end="7"/>
                                            </p:txEl>
                                          </p:spTgt>
                                        </p:tgtEl>
                                        <p:attrNameLst>
                                          <p:attrName>style.visibility</p:attrName>
                                        </p:attrNameLst>
                                      </p:cBhvr>
                                      <p:to>
                                        <p:strVal val="visible"/>
                                      </p:to>
                                    </p:set>
                                    <p:animEffect transition="in" filter="fade">
                                      <p:cBhvr>
                                        <p:cTn id="20"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8157" y="-2705100"/>
            <a:ext cx="17431685" cy="12748601"/>
            <a:chOff x="0" y="-38100"/>
            <a:chExt cx="4591061" cy="1146277"/>
          </a:xfrm>
        </p:grpSpPr>
        <p:sp>
          <p:nvSpPr>
            <p:cNvPr id="3" name="Freeform 3"/>
            <p:cNvSpPr/>
            <p:nvPr/>
          </p:nvSpPr>
          <p:spPr>
            <a:xfrm>
              <a:off x="29525" y="622633"/>
              <a:ext cx="4561536" cy="485544"/>
            </a:xfrm>
            <a:custGeom>
              <a:avLst/>
              <a:gdLst/>
              <a:ahLst/>
              <a:cxnLst/>
              <a:rect l="l" t="t" r="r" b="b"/>
              <a:pathLst>
                <a:path w="4561536" h="485544">
                  <a:moveTo>
                    <a:pt x="0" y="0"/>
                  </a:moveTo>
                  <a:lnTo>
                    <a:pt x="4561536" y="0"/>
                  </a:lnTo>
                  <a:lnTo>
                    <a:pt x="4561536" y="485544"/>
                  </a:lnTo>
                  <a:lnTo>
                    <a:pt x="0" y="485544"/>
                  </a:lnTo>
                  <a:close/>
                </a:path>
              </a:pathLst>
            </a:custGeom>
            <a:solidFill>
              <a:srgbClr val="FEEBEA"/>
            </a:solidFill>
            <a:ln w="47625" cap="sq">
              <a:solidFill>
                <a:srgbClr val="FFFFFF"/>
              </a:solidFill>
              <a:prstDash val="solid"/>
              <a:miter/>
            </a:ln>
          </p:spPr>
          <p:txBody>
            <a:bodyPr/>
            <a:lstStyle/>
            <a:p>
              <a:endParaRPr lang="fr-FR" dirty="0"/>
            </a:p>
          </p:txBody>
        </p:sp>
        <p:sp>
          <p:nvSpPr>
            <p:cNvPr id="4" name="TextBox 4"/>
            <p:cNvSpPr txBox="1"/>
            <p:nvPr/>
          </p:nvSpPr>
          <p:spPr>
            <a:xfrm>
              <a:off x="0" y="-38100"/>
              <a:ext cx="4561536" cy="52364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598085" y="3306835"/>
            <a:ext cx="17319582" cy="1145258"/>
            <a:chOff x="0" y="0"/>
            <a:chExt cx="4561536" cy="301632"/>
          </a:xfrm>
        </p:grpSpPr>
        <p:sp>
          <p:nvSpPr>
            <p:cNvPr id="6" name="Freeform 6"/>
            <p:cNvSpPr/>
            <p:nvPr/>
          </p:nvSpPr>
          <p:spPr>
            <a:xfrm>
              <a:off x="0" y="0"/>
              <a:ext cx="4561536" cy="301632"/>
            </a:xfrm>
            <a:custGeom>
              <a:avLst/>
              <a:gdLst/>
              <a:ahLst/>
              <a:cxnLst/>
              <a:rect l="l" t="t" r="r" b="b"/>
              <a:pathLst>
                <a:path w="4561536" h="301632">
                  <a:moveTo>
                    <a:pt x="0" y="0"/>
                  </a:moveTo>
                  <a:lnTo>
                    <a:pt x="4561536" y="0"/>
                  </a:lnTo>
                  <a:lnTo>
                    <a:pt x="4561536" y="301632"/>
                  </a:lnTo>
                  <a:lnTo>
                    <a:pt x="0" y="301632"/>
                  </a:lnTo>
                  <a:close/>
                </a:path>
              </a:pathLst>
            </a:custGeom>
            <a:solidFill>
              <a:srgbClr val="FEEBEA"/>
            </a:solidFill>
            <a:ln w="47625" cap="sq">
              <a:solidFill>
                <a:srgbClr val="FFFFFF"/>
              </a:solidFill>
              <a:prstDash val="solid"/>
              <a:miter/>
            </a:ln>
          </p:spPr>
        </p:sp>
        <p:sp>
          <p:nvSpPr>
            <p:cNvPr id="7" name="TextBox 7"/>
            <p:cNvSpPr txBox="1"/>
            <p:nvPr/>
          </p:nvSpPr>
          <p:spPr>
            <a:xfrm>
              <a:off x="0" y="-38100"/>
              <a:ext cx="4561536" cy="339732"/>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2491740" y="5256906"/>
            <a:ext cx="15086072" cy="3559501"/>
          </a:xfrm>
          <a:prstGeom prst="rect">
            <a:avLst/>
          </a:prstGeom>
        </p:spPr>
        <p:txBody>
          <a:bodyPr lIns="0" tIns="0" rIns="0" bIns="0" rtlCol="0" anchor="t">
            <a:spAutoFit/>
          </a:bodyPr>
          <a:lstStyle/>
          <a:p>
            <a:r>
              <a:rPr lang="fr-FR" sz="3100" b="1" dirty="0"/>
              <a:t>Complications observées:</a:t>
            </a:r>
          </a:p>
          <a:p>
            <a:endParaRPr lang="fr-FR" sz="3100" dirty="0"/>
          </a:p>
          <a:p>
            <a:pPr marL="457200" indent="-457200">
              <a:buFont typeface="Arial" panose="020B0604020202020204" pitchFamily="34" charset="0"/>
              <a:buChar char="•"/>
            </a:pPr>
            <a:r>
              <a:rPr lang="fr-FR" sz="3100" dirty="0"/>
              <a:t>vNOTES : 1 infection urinaire (Clavien-Dindo II) </a:t>
            </a:r>
          </a:p>
          <a:p>
            <a:pPr marL="457200" indent="-457200">
              <a:buFont typeface="Arial" panose="020B0604020202020204" pitchFamily="34" charset="0"/>
              <a:buChar char="•"/>
            </a:pPr>
            <a:r>
              <a:rPr lang="fr-FR" sz="3100" dirty="0"/>
              <a:t>CL : 1 désunion de plaie (Clavien-Dindo I)</a:t>
            </a:r>
          </a:p>
          <a:p>
            <a:br>
              <a:rPr lang="fr-FR" sz="3600" dirty="0"/>
            </a:br>
            <a:endParaRPr lang="en-US" sz="3399" dirty="0">
              <a:solidFill>
                <a:srgbClr val="000000"/>
              </a:solidFill>
              <a:latin typeface="Open Sans"/>
              <a:ea typeface="Open Sans"/>
              <a:cs typeface="Open Sans"/>
              <a:sym typeface="Open Sans"/>
            </a:endParaRPr>
          </a:p>
          <a:p>
            <a:pPr algn="l">
              <a:lnSpc>
                <a:spcPts val="4759"/>
              </a:lnSpc>
            </a:pPr>
            <a:endParaRPr lang="en-US" sz="3399" dirty="0">
              <a:solidFill>
                <a:srgbClr val="000000"/>
              </a:solidFill>
              <a:latin typeface="Open Sans"/>
              <a:ea typeface="Open Sans"/>
              <a:cs typeface="Open Sans"/>
              <a:sym typeface="Open Sans"/>
            </a:endParaRPr>
          </a:p>
        </p:txBody>
      </p:sp>
      <p:grpSp>
        <p:nvGrpSpPr>
          <p:cNvPr id="9" name="Group 9"/>
          <p:cNvGrpSpPr/>
          <p:nvPr/>
        </p:nvGrpSpPr>
        <p:grpSpPr>
          <a:xfrm>
            <a:off x="2491740" y="674431"/>
            <a:ext cx="6652260" cy="1160157"/>
            <a:chOff x="0" y="0"/>
            <a:chExt cx="8869680" cy="1546876"/>
          </a:xfrm>
        </p:grpSpPr>
        <p:sp>
          <p:nvSpPr>
            <p:cNvPr id="10" name="TextBox 10"/>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11" name="TextBox 11"/>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2" name="TextBox 12"/>
          <p:cNvSpPr txBox="1"/>
          <p:nvPr/>
        </p:nvSpPr>
        <p:spPr>
          <a:xfrm>
            <a:off x="2332636" y="3628321"/>
            <a:ext cx="17319582" cy="1108076"/>
          </a:xfrm>
          <a:prstGeom prst="rect">
            <a:avLst/>
          </a:prstGeom>
        </p:spPr>
        <p:txBody>
          <a:bodyPr lIns="0" tIns="0" rIns="0" bIns="0" rtlCol="0" anchor="t">
            <a:spAutoFit/>
          </a:bodyPr>
          <a:lstStyle/>
          <a:p>
            <a:pPr>
              <a:lnSpc>
                <a:spcPts val="4339"/>
              </a:lnSpc>
              <a:spcBef>
                <a:spcPct val="0"/>
              </a:spcBef>
            </a:pPr>
            <a:r>
              <a:rPr lang="en-US" sz="3099" b="1" dirty="0">
                <a:solidFill>
                  <a:srgbClr val="E67319"/>
                </a:solidFill>
                <a:latin typeface="Open Sans Bold"/>
                <a:ea typeface="Open Sans Bold"/>
                <a:cs typeface="Open Sans Bold"/>
                <a:sym typeface="Open Sans Bold"/>
              </a:rPr>
              <a:t>Durée </a:t>
            </a:r>
            <a:r>
              <a:rPr lang="en-US" sz="3099" b="1" dirty="0" err="1">
                <a:solidFill>
                  <a:srgbClr val="E67319"/>
                </a:solidFill>
                <a:latin typeface="Open Sans Bold"/>
                <a:ea typeface="Open Sans Bold"/>
                <a:cs typeface="Open Sans Bold"/>
                <a:sym typeface="Open Sans Bold"/>
              </a:rPr>
              <a:t>opératoire</a:t>
            </a:r>
            <a:r>
              <a:rPr lang="en-US" sz="3099" dirty="0">
                <a:solidFill>
                  <a:srgbClr val="000000"/>
                </a:solidFill>
                <a:latin typeface="Open Sans"/>
                <a:ea typeface="Open Sans"/>
                <a:cs typeface="Open Sans"/>
                <a:sym typeface="Open Sans"/>
              </a:rPr>
              <a:t>  vNOTES 30mn [25-40]; </a:t>
            </a:r>
            <a:r>
              <a:rPr lang="en-US" sz="3099" dirty="0" err="1">
                <a:solidFill>
                  <a:srgbClr val="000000"/>
                </a:solidFill>
                <a:latin typeface="Open Sans"/>
                <a:ea typeface="Open Sans"/>
                <a:cs typeface="Open Sans"/>
                <a:sym typeface="Open Sans"/>
              </a:rPr>
              <a:t>Coelioscopie</a:t>
            </a:r>
            <a:r>
              <a:rPr lang="en-US" sz="3099" dirty="0">
                <a:solidFill>
                  <a:srgbClr val="000000"/>
                </a:solidFill>
                <a:latin typeface="Open Sans"/>
                <a:ea typeface="Open Sans"/>
                <a:cs typeface="Open Sans"/>
                <a:sym typeface="Open Sans"/>
              </a:rPr>
              <a:t> 25mn [20–33] p = 0.0113    </a:t>
            </a:r>
          </a:p>
          <a:p>
            <a:pPr algn="l">
              <a:lnSpc>
                <a:spcPts val="4759"/>
              </a:lnSpc>
              <a:spcBef>
                <a:spcPct val="0"/>
              </a:spcBef>
            </a:pPr>
            <a:endParaRPr lang="en-US" sz="3099" dirty="0">
              <a:solidFill>
                <a:srgbClr val="000000"/>
              </a:solidFill>
              <a:latin typeface="Open Sans"/>
              <a:ea typeface="Open Sans"/>
              <a:cs typeface="Open Sans"/>
              <a:sym typeface="Open Sans"/>
            </a:endParaRPr>
          </a:p>
        </p:txBody>
      </p:sp>
      <p:sp>
        <p:nvSpPr>
          <p:cNvPr id="13" name="Freeform 8">
            <a:extLst>
              <a:ext uri="{FF2B5EF4-FFF2-40B4-BE49-F238E27FC236}">
                <a16:creationId xmlns:a16="http://schemas.microsoft.com/office/drawing/2014/main" id="{62A455ED-F627-3EDE-242F-808B4EED5DB5}"/>
              </a:ext>
            </a:extLst>
          </p:cNvPr>
          <p:cNvSpPr/>
          <p:nvPr/>
        </p:nvSpPr>
        <p:spPr>
          <a:xfrm>
            <a:off x="1114654" y="243499"/>
            <a:ext cx="1237693" cy="1365565"/>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5" name="Freeform 24">
            <a:extLst>
              <a:ext uri="{FF2B5EF4-FFF2-40B4-BE49-F238E27FC236}">
                <a16:creationId xmlns:a16="http://schemas.microsoft.com/office/drawing/2014/main" id="{E440B0AF-4493-47C4-96FC-3ADF242FA088}"/>
              </a:ext>
            </a:extLst>
          </p:cNvPr>
          <p:cNvSpPr/>
          <p:nvPr/>
        </p:nvSpPr>
        <p:spPr>
          <a:xfrm>
            <a:off x="1054821" y="3336603"/>
            <a:ext cx="980184" cy="1026371"/>
          </a:xfrm>
          <a:custGeom>
            <a:avLst/>
            <a:gdLst/>
            <a:ahLst/>
            <a:cxnLst/>
            <a:rect l="l" t="t" r="r" b="b"/>
            <a:pathLst>
              <a:path w="980184" h="1026371">
                <a:moveTo>
                  <a:pt x="0" y="0"/>
                </a:moveTo>
                <a:lnTo>
                  <a:pt x="980184" y="0"/>
                </a:lnTo>
                <a:lnTo>
                  <a:pt x="980184" y="1026371"/>
                </a:lnTo>
                <a:lnTo>
                  <a:pt x="0" y="1026371"/>
                </a:lnTo>
                <a:lnTo>
                  <a:pt x="0" y="0"/>
                </a:lnTo>
                <a:close/>
              </a:path>
            </a:pathLst>
          </a:custGeom>
          <a:blipFill>
            <a:blip>
              <a:extLst>
                <a:ext uri="{96DAC541-7B7A-43D3-8B79-37D633B846F1}">
                  <asvg:svgBlip xmlns:asvg="http://schemas.microsoft.com/office/drawing/2016/SVG/main" r:embed="rId4"/>
                </a:ext>
              </a:extLst>
            </a:blip>
            <a:stretch>
              <a:fillRect/>
            </a:stretch>
          </a:blipFill>
        </p:spPr>
      </p:sp>
      <p:pic>
        <p:nvPicPr>
          <p:cNvPr id="1026" name="Picture 2">
            <a:extLst>
              <a:ext uri="{FF2B5EF4-FFF2-40B4-BE49-F238E27FC236}">
                <a16:creationId xmlns:a16="http://schemas.microsoft.com/office/drawing/2014/main" id="{C45A5BD3-F1A3-D275-0B0F-AF8B26F3BF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0" y="4796439"/>
            <a:ext cx="4772025" cy="5095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5400" y="4348015"/>
            <a:ext cx="7175586" cy="4300685"/>
          </a:xfrm>
          <a:custGeom>
            <a:avLst/>
            <a:gdLst/>
            <a:ahLst/>
            <a:cxnLst/>
            <a:rect l="l" t="t" r="r" b="b"/>
            <a:pathLst>
              <a:path w="7631558" h="4588474">
                <a:moveTo>
                  <a:pt x="0" y="0"/>
                </a:moveTo>
                <a:lnTo>
                  <a:pt x="7631558" y="0"/>
                </a:lnTo>
                <a:lnTo>
                  <a:pt x="7631558" y="4588474"/>
                </a:lnTo>
                <a:lnTo>
                  <a:pt x="0" y="4588474"/>
                </a:lnTo>
                <a:lnTo>
                  <a:pt x="0" y="0"/>
                </a:lnTo>
                <a:close/>
              </a:path>
            </a:pathLst>
          </a:custGeom>
          <a:blipFill>
            <a:blip r:embed="rId3"/>
            <a:stretch>
              <a:fillRect/>
            </a:stretch>
          </a:blipFill>
        </p:spPr>
      </p:sp>
      <p:grpSp>
        <p:nvGrpSpPr>
          <p:cNvPr id="3" name="Group 3"/>
          <p:cNvGrpSpPr/>
          <p:nvPr/>
        </p:nvGrpSpPr>
        <p:grpSpPr>
          <a:xfrm>
            <a:off x="516339" y="2711400"/>
            <a:ext cx="17319582" cy="1145258"/>
            <a:chOff x="0" y="0"/>
            <a:chExt cx="4561536" cy="301632"/>
          </a:xfrm>
        </p:grpSpPr>
        <p:sp>
          <p:nvSpPr>
            <p:cNvPr id="4" name="Freeform 4"/>
            <p:cNvSpPr/>
            <p:nvPr/>
          </p:nvSpPr>
          <p:spPr>
            <a:xfrm>
              <a:off x="0" y="0"/>
              <a:ext cx="4561536" cy="301632"/>
            </a:xfrm>
            <a:custGeom>
              <a:avLst/>
              <a:gdLst/>
              <a:ahLst/>
              <a:cxnLst/>
              <a:rect l="l" t="t" r="r" b="b"/>
              <a:pathLst>
                <a:path w="4561536" h="301632">
                  <a:moveTo>
                    <a:pt x="0" y="0"/>
                  </a:moveTo>
                  <a:lnTo>
                    <a:pt x="4561536" y="0"/>
                  </a:lnTo>
                  <a:lnTo>
                    <a:pt x="4561536" y="301632"/>
                  </a:lnTo>
                  <a:lnTo>
                    <a:pt x="0" y="301632"/>
                  </a:lnTo>
                  <a:close/>
                </a:path>
              </a:pathLst>
            </a:custGeom>
            <a:solidFill>
              <a:srgbClr val="FEEBEA"/>
            </a:solidFill>
            <a:ln w="47625" cap="sq">
              <a:solidFill>
                <a:srgbClr val="FFFFFF"/>
              </a:solidFill>
              <a:prstDash val="solid"/>
              <a:miter/>
            </a:ln>
          </p:spPr>
        </p:sp>
        <p:sp>
          <p:nvSpPr>
            <p:cNvPr id="5" name="TextBox 5"/>
            <p:cNvSpPr txBox="1"/>
            <p:nvPr/>
          </p:nvSpPr>
          <p:spPr>
            <a:xfrm>
              <a:off x="0" y="-38100"/>
              <a:ext cx="4561536" cy="339732"/>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0" y="4344551"/>
            <a:ext cx="7397620" cy="3999349"/>
          </a:xfrm>
          <a:custGeom>
            <a:avLst/>
            <a:gdLst/>
            <a:ahLst/>
            <a:cxnLst/>
            <a:rect l="l" t="t" r="r" b="b"/>
            <a:pathLst>
              <a:path w="7860677" h="4510064">
                <a:moveTo>
                  <a:pt x="0" y="0"/>
                </a:moveTo>
                <a:lnTo>
                  <a:pt x="7860677" y="0"/>
                </a:lnTo>
                <a:lnTo>
                  <a:pt x="7860677" y="4510064"/>
                </a:lnTo>
                <a:lnTo>
                  <a:pt x="0" y="4510064"/>
                </a:lnTo>
                <a:lnTo>
                  <a:pt x="0" y="0"/>
                </a:lnTo>
                <a:close/>
              </a:path>
            </a:pathLst>
          </a:custGeom>
          <a:blipFill>
            <a:blip r:embed="rId4"/>
            <a:stretch>
              <a:fillRect/>
            </a:stretch>
          </a:blipFill>
        </p:spPr>
      </p:sp>
      <p:grpSp>
        <p:nvGrpSpPr>
          <p:cNvPr id="7" name="Group 7"/>
          <p:cNvGrpSpPr/>
          <p:nvPr/>
        </p:nvGrpSpPr>
        <p:grpSpPr>
          <a:xfrm>
            <a:off x="2491740" y="674431"/>
            <a:ext cx="6652260" cy="1160157"/>
            <a:chOff x="0" y="0"/>
            <a:chExt cx="8869680" cy="1546876"/>
          </a:xfrm>
        </p:grpSpPr>
        <p:sp>
          <p:nvSpPr>
            <p:cNvPr id="8" name="TextBox 8"/>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9" name="TextBox 9"/>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0" name="TextBox 10"/>
          <p:cNvSpPr txBox="1"/>
          <p:nvPr/>
        </p:nvSpPr>
        <p:spPr>
          <a:xfrm>
            <a:off x="516339" y="2851912"/>
            <a:ext cx="17319582" cy="778510"/>
          </a:xfrm>
          <a:prstGeom prst="rect">
            <a:avLst/>
          </a:prstGeom>
        </p:spPr>
        <p:txBody>
          <a:bodyPr lIns="0" tIns="0" rIns="0" bIns="0" rtlCol="0" anchor="t">
            <a:spAutoFit/>
          </a:bodyPr>
          <a:lstStyle/>
          <a:p>
            <a:pPr algn="ctr">
              <a:lnSpc>
                <a:spcPts val="6440"/>
              </a:lnSpc>
            </a:pPr>
            <a:r>
              <a:rPr lang="en-US" sz="4600" b="1">
                <a:solidFill>
                  <a:srgbClr val="000000"/>
                </a:solidFill>
                <a:latin typeface="Open Sans Bold"/>
                <a:ea typeface="Open Sans Bold"/>
                <a:cs typeface="Open Sans Bold"/>
                <a:sym typeface="Open Sans Bold"/>
              </a:rPr>
              <a:t>Score de douleur post opératoire au cours du temps</a:t>
            </a:r>
          </a:p>
        </p:txBody>
      </p:sp>
      <p:sp>
        <p:nvSpPr>
          <p:cNvPr id="11" name="Freeform 8">
            <a:extLst>
              <a:ext uri="{FF2B5EF4-FFF2-40B4-BE49-F238E27FC236}">
                <a16:creationId xmlns:a16="http://schemas.microsoft.com/office/drawing/2014/main" id="{306E6782-6535-6E4E-E0EC-2949CC58CFEC}"/>
              </a:ext>
            </a:extLst>
          </p:cNvPr>
          <p:cNvSpPr/>
          <p:nvPr/>
        </p:nvSpPr>
        <p:spPr>
          <a:xfrm>
            <a:off x="1114654" y="243499"/>
            <a:ext cx="1237693" cy="1365565"/>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2" name="Freeform 26">
            <a:extLst>
              <a:ext uri="{FF2B5EF4-FFF2-40B4-BE49-F238E27FC236}">
                <a16:creationId xmlns:a16="http://schemas.microsoft.com/office/drawing/2014/main" id="{39186578-3CE0-6D3D-3875-5A60416534EA}"/>
              </a:ext>
            </a:extLst>
          </p:cNvPr>
          <p:cNvSpPr/>
          <p:nvPr/>
        </p:nvSpPr>
        <p:spPr>
          <a:xfrm>
            <a:off x="10107799" y="1142746"/>
            <a:ext cx="3639554" cy="932636"/>
          </a:xfrm>
          <a:custGeom>
            <a:avLst/>
            <a:gdLst/>
            <a:ahLst/>
            <a:cxnLst/>
            <a:rect l="l" t="t" r="r" b="b"/>
            <a:pathLst>
              <a:path w="3639554" h="932636">
                <a:moveTo>
                  <a:pt x="0" y="0"/>
                </a:moveTo>
                <a:lnTo>
                  <a:pt x="3639553" y="0"/>
                </a:lnTo>
                <a:lnTo>
                  <a:pt x="3639553" y="932636"/>
                </a:lnTo>
                <a:lnTo>
                  <a:pt x="0" y="93263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4" name="ZoneTexte 13">
            <a:extLst>
              <a:ext uri="{FF2B5EF4-FFF2-40B4-BE49-F238E27FC236}">
                <a16:creationId xmlns:a16="http://schemas.microsoft.com/office/drawing/2014/main" id="{6C7BB5B8-C906-F0AD-92D5-F8DE99E4391C}"/>
              </a:ext>
            </a:extLst>
          </p:cNvPr>
          <p:cNvSpPr txBox="1"/>
          <p:nvPr/>
        </p:nvSpPr>
        <p:spPr>
          <a:xfrm>
            <a:off x="1600200" y="9091769"/>
            <a:ext cx="15925800" cy="954107"/>
          </a:xfrm>
          <a:prstGeom prst="rect">
            <a:avLst/>
          </a:prstGeom>
          <a:noFill/>
        </p:spPr>
        <p:txBody>
          <a:bodyPr wrap="square">
            <a:spAutoFit/>
          </a:bodyPr>
          <a:lstStyle/>
          <a:p>
            <a:pPr algn="ctr"/>
            <a:r>
              <a:rPr lang="fr-FR" sz="2800" b="1" dirty="0"/>
              <a:t>Consommation globale d’antalgiques comparable entre les groupes, sauf à J3 postopératoire : davantage de patientes du groupe CL ont nécessité des antalgiques de niveau I (44 % vs 22 % ; p = 0,013).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91740" y="674431"/>
            <a:ext cx="6652260" cy="1160157"/>
            <a:chOff x="0" y="0"/>
            <a:chExt cx="8869680" cy="1546876"/>
          </a:xfrm>
        </p:grpSpPr>
        <p:sp>
          <p:nvSpPr>
            <p:cNvPr id="3" name="TextBox 3"/>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4" name="TextBox 4"/>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grpSp>
        <p:nvGrpSpPr>
          <p:cNvPr id="5" name="Group 5"/>
          <p:cNvGrpSpPr/>
          <p:nvPr/>
        </p:nvGrpSpPr>
        <p:grpSpPr>
          <a:xfrm>
            <a:off x="8532148" y="0"/>
            <a:ext cx="9755852" cy="2347496"/>
            <a:chOff x="0" y="0"/>
            <a:chExt cx="2569443" cy="618270"/>
          </a:xfrm>
        </p:grpSpPr>
        <p:sp>
          <p:nvSpPr>
            <p:cNvPr id="6" name="Freeform 6"/>
            <p:cNvSpPr/>
            <p:nvPr/>
          </p:nvSpPr>
          <p:spPr>
            <a:xfrm>
              <a:off x="0" y="0"/>
              <a:ext cx="2569443" cy="618270"/>
            </a:xfrm>
            <a:custGeom>
              <a:avLst/>
              <a:gdLst/>
              <a:ahLst/>
              <a:cxnLst/>
              <a:rect l="l" t="t" r="r" b="b"/>
              <a:pathLst>
                <a:path w="2569443" h="618270">
                  <a:moveTo>
                    <a:pt x="0" y="0"/>
                  </a:moveTo>
                  <a:lnTo>
                    <a:pt x="2569443" y="0"/>
                  </a:lnTo>
                  <a:lnTo>
                    <a:pt x="2569443" y="618270"/>
                  </a:lnTo>
                  <a:lnTo>
                    <a:pt x="0" y="618270"/>
                  </a:lnTo>
                  <a:close/>
                </a:path>
              </a:pathLst>
            </a:custGeom>
            <a:solidFill>
              <a:srgbClr val="E2ECFF"/>
            </a:solidFill>
          </p:spPr>
        </p:sp>
        <p:sp>
          <p:nvSpPr>
            <p:cNvPr id="7" name="TextBox 7"/>
            <p:cNvSpPr txBox="1"/>
            <p:nvPr/>
          </p:nvSpPr>
          <p:spPr>
            <a:xfrm>
              <a:off x="0" y="-85725"/>
              <a:ext cx="2569443" cy="703995"/>
            </a:xfrm>
            <a:prstGeom prst="rect">
              <a:avLst/>
            </a:prstGeom>
          </p:spPr>
          <p:txBody>
            <a:bodyPr lIns="50800" tIns="50800" rIns="50800" bIns="50800" rtlCol="0" anchor="ctr"/>
            <a:lstStyle/>
            <a:p>
              <a:pPr algn="ctr">
                <a:lnSpc>
                  <a:spcPts val="2939"/>
                </a:lnSpc>
              </a:pPr>
              <a:endParaRPr/>
            </a:p>
          </p:txBody>
        </p:sp>
      </p:grpSp>
      <p:sp>
        <p:nvSpPr>
          <p:cNvPr id="8" name="Freeform 8"/>
          <p:cNvSpPr/>
          <p:nvPr/>
        </p:nvSpPr>
        <p:spPr>
          <a:xfrm>
            <a:off x="2888750" y="2381978"/>
            <a:ext cx="3937250" cy="4167604"/>
          </a:xfrm>
          <a:custGeom>
            <a:avLst/>
            <a:gdLst/>
            <a:ahLst/>
            <a:cxnLst/>
            <a:rect l="l" t="t" r="r" b="b"/>
            <a:pathLst>
              <a:path w="4944911" h="4944911">
                <a:moveTo>
                  <a:pt x="0" y="0"/>
                </a:moveTo>
                <a:lnTo>
                  <a:pt x="4944911" y="0"/>
                </a:lnTo>
                <a:lnTo>
                  <a:pt x="4944911" y="4944911"/>
                </a:lnTo>
                <a:lnTo>
                  <a:pt x="0" y="4944911"/>
                </a:lnTo>
                <a:lnTo>
                  <a:pt x="0" y="0"/>
                </a:lnTo>
                <a:close/>
              </a:path>
            </a:pathLst>
          </a:custGeom>
          <a:blipFill>
            <a:blip r:embed="rId3"/>
            <a:stretch>
              <a:fillRect/>
            </a:stretch>
          </a:blipFill>
        </p:spPr>
      </p:sp>
      <p:sp>
        <p:nvSpPr>
          <p:cNvPr id="9" name="TextBox 9"/>
          <p:cNvSpPr txBox="1"/>
          <p:nvPr/>
        </p:nvSpPr>
        <p:spPr>
          <a:xfrm>
            <a:off x="9553575" y="714233"/>
            <a:ext cx="5789737" cy="899580"/>
          </a:xfrm>
          <a:prstGeom prst="rect">
            <a:avLst/>
          </a:prstGeom>
        </p:spPr>
        <p:txBody>
          <a:bodyPr lIns="0" tIns="0" rIns="0" bIns="0" rtlCol="0" anchor="t">
            <a:spAutoFit/>
          </a:bodyPr>
          <a:lstStyle/>
          <a:p>
            <a:pPr algn="l">
              <a:lnSpc>
                <a:spcPts val="6550"/>
              </a:lnSpc>
            </a:pPr>
            <a:r>
              <a:rPr lang="en-US" sz="4679" b="1">
                <a:solidFill>
                  <a:srgbClr val="EB6C4A"/>
                </a:solidFill>
                <a:latin typeface="Akzidenz-Grotesk Bold"/>
                <a:ea typeface="Akzidenz-Grotesk Bold"/>
                <a:cs typeface="Akzidenz-Grotesk Bold"/>
                <a:sym typeface="Akzidenz-Grotesk Bold"/>
              </a:rPr>
              <a:t>critères secondaires</a:t>
            </a:r>
          </a:p>
        </p:txBody>
      </p:sp>
      <p:sp>
        <p:nvSpPr>
          <p:cNvPr id="10" name="TextBox 10"/>
          <p:cNvSpPr txBox="1"/>
          <p:nvPr/>
        </p:nvSpPr>
        <p:spPr>
          <a:xfrm>
            <a:off x="7467600" y="2824465"/>
            <a:ext cx="8440983" cy="3512500"/>
          </a:xfrm>
          <a:prstGeom prst="rect">
            <a:avLst/>
          </a:prstGeom>
        </p:spPr>
        <p:txBody>
          <a:bodyPr wrap="square" lIns="0" tIns="0" rIns="0" bIns="0" rtlCol="0" anchor="t">
            <a:spAutoFit/>
          </a:bodyPr>
          <a:lstStyle/>
          <a:p>
            <a:pPr algn="ctr">
              <a:lnSpc>
                <a:spcPts val="5179"/>
              </a:lnSpc>
              <a:spcBef>
                <a:spcPct val="0"/>
              </a:spcBef>
            </a:pPr>
            <a:r>
              <a:rPr lang="en-US" sz="3000" b="1" u="sng" dirty="0" err="1">
                <a:solidFill>
                  <a:srgbClr val="000000"/>
                </a:solidFill>
                <a:latin typeface="Akzidenz-Grotesk Bold"/>
                <a:ea typeface="Akzidenz-Grotesk Bold"/>
                <a:cs typeface="Akzidenz-Grotesk Bold"/>
                <a:sym typeface="Akzidenz-Grotesk Bold"/>
              </a:rPr>
              <a:t>Cicatrisation</a:t>
            </a:r>
            <a:r>
              <a:rPr lang="en-US" sz="3000" b="1" u="sng" dirty="0">
                <a:solidFill>
                  <a:srgbClr val="000000"/>
                </a:solidFill>
                <a:latin typeface="Akzidenz-Grotesk Bold"/>
                <a:ea typeface="Akzidenz-Grotesk Bold"/>
                <a:cs typeface="Akzidenz-Grotesk Bold"/>
                <a:sym typeface="Akzidenz-Grotesk Bold"/>
              </a:rPr>
              <a:t> </a:t>
            </a:r>
            <a:r>
              <a:rPr lang="en-US" sz="3000" b="1" u="sng" dirty="0" err="1">
                <a:solidFill>
                  <a:srgbClr val="000000"/>
                </a:solidFill>
                <a:latin typeface="Akzidenz-Grotesk Bold"/>
                <a:ea typeface="Akzidenz-Grotesk Bold"/>
                <a:cs typeface="Akzidenz-Grotesk Bold"/>
                <a:sym typeface="Akzidenz-Grotesk Bold"/>
              </a:rPr>
              <a:t>vaginale</a:t>
            </a:r>
            <a:r>
              <a:rPr lang="en-US" sz="3000" b="1" u="sng" dirty="0">
                <a:solidFill>
                  <a:srgbClr val="000000"/>
                </a:solidFill>
                <a:latin typeface="Akzidenz-Grotesk Bold"/>
                <a:ea typeface="Akzidenz-Grotesk Bold"/>
                <a:cs typeface="Akzidenz-Grotesk Bold"/>
                <a:sym typeface="Akzidenz-Grotesk Bold"/>
              </a:rPr>
              <a:t> (</a:t>
            </a:r>
            <a:r>
              <a:rPr lang="en-US" sz="3000" b="1" u="sng" dirty="0" err="1">
                <a:solidFill>
                  <a:srgbClr val="000000"/>
                </a:solidFill>
                <a:latin typeface="Akzidenz-Grotesk Bold"/>
                <a:ea typeface="Akzidenz-Grotesk Bold"/>
                <a:cs typeface="Akzidenz-Grotesk Bold"/>
                <a:sym typeface="Akzidenz-Grotesk Bold"/>
              </a:rPr>
              <a:t>groupe</a:t>
            </a:r>
            <a:r>
              <a:rPr lang="en-US" sz="3000" b="1" u="sng" dirty="0">
                <a:solidFill>
                  <a:srgbClr val="000000"/>
                </a:solidFill>
                <a:latin typeface="Akzidenz-Grotesk Bold"/>
                <a:ea typeface="Akzidenz-Grotesk Bold"/>
                <a:cs typeface="Akzidenz-Grotesk Bold"/>
                <a:sym typeface="Akzidenz-Grotesk Bold"/>
              </a:rPr>
              <a:t> vNOTES)</a:t>
            </a:r>
          </a:p>
          <a:p>
            <a:pPr algn="ctr">
              <a:lnSpc>
                <a:spcPts val="4480"/>
              </a:lnSpc>
              <a:spcBef>
                <a:spcPct val="0"/>
              </a:spcBef>
            </a:pPr>
            <a:endParaRPr lang="en-US" sz="3000" b="1" u="sng" dirty="0">
              <a:solidFill>
                <a:srgbClr val="000000"/>
              </a:solidFill>
              <a:latin typeface="Akzidenz-Grotesk Bold"/>
              <a:ea typeface="Akzidenz-Grotesk Bold"/>
              <a:cs typeface="Akzidenz-Grotesk Bold"/>
              <a:sym typeface="Akzidenz-Grotesk Bold"/>
            </a:endParaRPr>
          </a:p>
          <a:p>
            <a:pPr algn="ctr">
              <a:lnSpc>
                <a:spcPts val="4480"/>
              </a:lnSpc>
              <a:spcBef>
                <a:spcPct val="0"/>
              </a:spcBef>
            </a:pPr>
            <a:r>
              <a:rPr lang="en-US" sz="3000" dirty="0" err="1">
                <a:solidFill>
                  <a:srgbClr val="000000"/>
                </a:solidFill>
                <a:latin typeface="Akzidenz-Grotesk"/>
                <a:ea typeface="Akzidenz-Grotesk"/>
                <a:cs typeface="Akzidenz-Grotesk"/>
                <a:sym typeface="Akzidenz-Grotesk"/>
              </a:rPr>
              <a:t>Douleur</a:t>
            </a:r>
            <a:r>
              <a:rPr lang="en-US" sz="3000" dirty="0">
                <a:solidFill>
                  <a:srgbClr val="000000"/>
                </a:solidFill>
                <a:latin typeface="Akzidenz-Grotesk"/>
                <a:ea typeface="Akzidenz-Grotesk"/>
                <a:cs typeface="Akzidenz-Grotesk"/>
                <a:sym typeface="Akzidenz-Grotesk"/>
              </a:rPr>
              <a:t> à la palpation : 1 </a:t>
            </a:r>
            <a:r>
              <a:rPr lang="en-US" sz="3000" dirty="0" err="1">
                <a:solidFill>
                  <a:srgbClr val="000000"/>
                </a:solidFill>
                <a:latin typeface="Akzidenz-Grotesk"/>
                <a:ea typeface="Akzidenz-Grotesk"/>
                <a:cs typeface="Akzidenz-Grotesk"/>
                <a:sym typeface="Akzidenz-Grotesk"/>
              </a:rPr>
              <a:t>patiente</a:t>
            </a:r>
            <a:r>
              <a:rPr lang="en-US" sz="3000" dirty="0">
                <a:solidFill>
                  <a:srgbClr val="000000"/>
                </a:solidFill>
                <a:latin typeface="Akzidenz-Grotesk"/>
                <a:ea typeface="Akzidenz-Grotesk"/>
                <a:cs typeface="Akzidenz-Grotesk"/>
                <a:sym typeface="Akzidenz-Grotesk"/>
              </a:rPr>
              <a:t> (1,5 %)</a:t>
            </a:r>
          </a:p>
          <a:p>
            <a:pPr algn="ctr">
              <a:lnSpc>
                <a:spcPts val="4480"/>
              </a:lnSpc>
              <a:spcBef>
                <a:spcPct val="0"/>
              </a:spcBef>
            </a:pPr>
            <a:r>
              <a:rPr lang="en-US" sz="3000" dirty="0">
                <a:solidFill>
                  <a:srgbClr val="000000"/>
                </a:solidFill>
                <a:latin typeface="Akzidenz-Grotesk"/>
                <a:ea typeface="Akzidenz-Grotesk"/>
                <a:cs typeface="Akzidenz-Grotesk"/>
                <a:sym typeface="Akzidenz-Grotesk"/>
              </a:rPr>
              <a:t>Cicatrice visible : 17 </a:t>
            </a:r>
            <a:r>
              <a:rPr lang="en-US" sz="3000" dirty="0" err="1">
                <a:solidFill>
                  <a:srgbClr val="000000"/>
                </a:solidFill>
                <a:latin typeface="Akzidenz-Grotesk"/>
                <a:ea typeface="Akzidenz-Grotesk"/>
                <a:cs typeface="Akzidenz-Grotesk"/>
                <a:sym typeface="Akzidenz-Grotesk"/>
              </a:rPr>
              <a:t>patientes</a:t>
            </a:r>
            <a:r>
              <a:rPr lang="en-US" sz="3000" dirty="0">
                <a:solidFill>
                  <a:srgbClr val="000000"/>
                </a:solidFill>
                <a:latin typeface="Akzidenz-Grotesk"/>
                <a:ea typeface="Akzidenz-Grotesk"/>
                <a:cs typeface="Akzidenz-Grotesk"/>
                <a:sym typeface="Akzidenz-Grotesk"/>
              </a:rPr>
              <a:t> (25,8 %)</a:t>
            </a:r>
          </a:p>
          <a:p>
            <a:pPr algn="ctr">
              <a:lnSpc>
                <a:spcPts val="4480"/>
              </a:lnSpc>
              <a:spcBef>
                <a:spcPct val="0"/>
              </a:spcBef>
            </a:pPr>
            <a:r>
              <a:rPr lang="en-US" sz="3000" dirty="0">
                <a:solidFill>
                  <a:srgbClr val="000000"/>
                </a:solidFill>
                <a:latin typeface="Akzidenz-Grotesk"/>
                <a:ea typeface="Akzidenz-Grotesk"/>
                <a:cs typeface="Akzidenz-Grotesk"/>
                <a:sym typeface="Akzidenz-Grotesk"/>
              </a:rPr>
              <a:t>Fils </a:t>
            </a:r>
            <a:r>
              <a:rPr lang="en-US" sz="3000" dirty="0" err="1">
                <a:solidFill>
                  <a:srgbClr val="000000"/>
                </a:solidFill>
                <a:latin typeface="Akzidenz-Grotesk"/>
                <a:ea typeface="Akzidenz-Grotesk"/>
                <a:cs typeface="Akzidenz-Grotesk"/>
                <a:sym typeface="Akzidenz-Grotesk"/>
              </a:rPr>
              <a:t>palpables</a:t>
            </a:r>
            <a:r>
              <a:rPr lang="en-US" sz="3000" dirty="0">
                <a:solidFill>
                  <a:srgbClr val="000000"/>
                </a:solidFill>
                <a:latin typeface="Akzidenz-Grotesk"/>
                <a:ea typeface="Akzidenz-Grotesk"/>
                <a:cs typeface="Akzidenz-Grotesk"/>
                <a:sym typeface="Akzidenz-Grotesk"/>
              </a:rPr>
              <a:t> : 3 </a:t>
            </a:r>
            <a:r>
              <a:rPr lang="en-US" sz="3000" dirty="0" err="1">
                <a:solidFill>
                  <a:srgbClr val="000000"/>
                </a:solidFill>
                <a:latin typeface="Akzidenz-Grotesk"/>
                <a:ea typeface="Akzidenz-Grotesk"/>
                <a:cs typeface="Akzidenz-Grotesk"/>
                <a:sym typeface="Akzidenz-Grotesk"/>
              </a:rPr>
              <a:t>patientes</a:t>
            </a:r>
            <a:r>
              <a:rPr lang="en-US" sz="3000" dirty="0">
                <a:solidFill>
                  <a:srgbClr val="000000"/>
                </a:solidFill>
                <a:latin typeface="Akzidenz-Grotesk"/>
                <a:ea typeface="Akzidenz-Grotesk"/>
                <a:cs typeface="Akzidenz-Grotesk"/>
                <a:sym typeface="Akzidenz-Grotesk"/>
              </a:rPr>
              <a:t> (4,5 %)</a:t>
            </a:r>
          </a:p>
          <a:p>
            <a:pPr algn="ctr">
              <a:lnSpc>
                <a:spcPts val="4480"/>
              </a:lnSpc>
              <a:spcBef>
                <a:spcPct val="0"/>
              </a:spcBef>
            </a:pPr>
            <a:r>
              <a:rPr lang="en-US" sz="3000" dirty="0" err="1">
                <a:solidFill>
                  <a:srgbClr val="000000"/>
                </a:solidFill>
                <a:latin typeface="Akzidenz-Grotesk"/>
                <a:ea typeface="Akzidenz-Grotesk"/>
                <a:cs typeface="Akzidenz-Grotesk"/>
                <a:sym typeface="Akzidenz-Grotesk"/>
              </a:rPr>
              <a:t>Aucune</a:t>
            </a:r>
            <a:r>
              <a:rPr lang="en-US" sz="3000" dirty="0">
                <a:solidFill>
                  <a:srgbClr val="000000"/>
                </a:solidFill>
                <a:latin typeface="Akzidenz-Grotesk"/>
                <a:ea typeface="Akzidenz-Grotesk"/>
                <a:cs typeface="Akzidenz-Grotesk"/>
                <a:sym typeface="Akzidenz-Grotesk"/>
              </a:rPr>
              <a:t> </a:t>
            </a:r>
            <a:r>
              <a:rPr lang="en-US" sz="3000" dirty="0" err="1">
                <a:solidFill>
                  <a:srgbClr val="000000"/>
                </a:solidFill>
                <a:latin typeface="Akzidenz-Grotesk"/>
                <a:ea typeface="Akzidenz-Grotesk"/>
                <a:cs typeface="Akzidenz-Grotesk"/>
                <a:sym typeface="Akzidenz-Grotesk"/>
              </a:rPr>
              <a:t>autre</a:t>
            </a:r>
            <a:r>
              <a:rPr lang="en-US" sz="3000" dirty="0">
                <a:solidFill>
                  <a:srgbClr val="000000"/>
                </a:solidFill>
                <a:latin typeface="Akzidenz-Grotesk"/>
                <a:ea typeface="Akzidenz-Grotesk"/>
                <a:cs typeface="Akzidenz-Grotesk"/>
                <a:sym typeface="Akzidenz-Grotesk"/>
              </a:rPr>
              <a:t> complication locale </a:t>
            </a:r>
            <a:r>
              <a:rPr lang="en-US" sz="3000" dirty="0" err="1">
                <a:solidFill>
                  <a:srgbClr val="000000"/>
                </a:solidFill>
                <a:latin typeface="Akzidenz-Grotesk"/>
                <a:ea typeface="Akzidenz-Grotesk"/>
                <a:cs typeface="Akzidenz-Grotesk"/>
                <a:sym typeface="Akzidenz-Grotesk"/>
              </a:rPr>
              <a:t>observée</a:t>
            </a:r>
            <a:endParaRPr lang="en-US" sz="3000" dirty="0">
              <a:solidFill>
                <a:srgbClr val="000000"/>
              </a:solidFill>
              <a:latin typeface="Akzidenz-Grotesk"/>
              <a:ea typeface="Akzidenz-Grotesk"/>
              <a:cs typeface="Akzidenz-Grotesk"/>
              <a:sym typeface="Akzidenz-Grotesk"/>
            </a:endParaRPr>
          </a:p>
        </p:txBody>
      </p:sp>
      <p:grpSp>
        <p:nvGrpSpPr>
          <p:cNvPr id="11" name="Group 11"/>
          <p:cNvGrpSpPr/>
          <p:nvPr/>
        </p:nvGrpSpPr>
        <p:grpSpPr>
          <a:xfrm>
            <a:off x="-4156" y="6763901"/>
            <a:ext cx="18691104" cy="3515189"/>
            <a:chOff x="0" y="0"/>
            <a:chExt cx="4922760" cy="626876"/>
          </a:xfrm>
        </p:grpSpPr>
        <p:sp>
          <p:nvSpPr>
            <p:cNvPr id="12" name="Freeform 12"/>
            <p:cNvSpPr/>
            <p:nvPr/>
          </p:nvSpPr>
          <p:spPr>
            <a:xfrm>
              <a:off x="0" y="0"/>
              <a:ext cx="4922760" cy="626876"/>
            </a:xfrm>
            <a:custGeom>
              <a:avLst/>
              <a:gdLst/>
              <a:ahLst/>
              <a:cxnLst/>
              <a:rect l="l" t="t" r="r" b="b"/>
              <a:pathLst>
                <a:path w="4922760" h="626876">
                  <a:moveTo>
                    <a:pt x="0" y="0"/>
                  </a:moveTo>
                  <a:lnTo>
                    <a:pt x="4922760" y="0"/>
                  </a:lnTo>
                  <a:lnTo>
                    <a:pt x="4922760" y="626876"/>
                  </a:lnTo>
                  <a:lnTo>
                    <a:pt x="0" y="626876"/>
                  </a:lnTo>
                  <a:close/>
                </a:path>
              </a:pathLst>
            </a:custGeom>
            <a:solidFill>
              <a:srgbClr val="FEEBEA"/>
            </a:solidFill>
            <a:ln w="47625" cap="sq">
              <a:solidFill>
                <a:srgbClr val="FFFFFF"/>
              </a:solidFill>
              <a:prstDash val="solid"/>
              <a:miter/>
            </a:ln>
          </p:spPr>
        </p:sp>
        <p:sp>
          <p:nvSpPr>
            <p:cNvPr id="13" name="TextBox 13"/>
            <p:cNvSpPr txBox="1"/>
            <p:nvPr/>
          </p:nvSpPr>
          <p:spPr>
            <a:xfrm>
              <a:off x="0" y="-38100"/>
              <a:ext cx="4922760" cy="664976"/>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2723992" y="6806314"/>
            <a:ext cx="13714334" cy="3396956"/>
          </a:xfrm>
          <a:prstGeom prst="rect">
            <a:avLst/>
          </a:prstGeom>
        </p:spPr>
        <p:txBody>
          <a:bodyPr lIns="0" tIns="0" rIns="0" bIns="0" rtlCol="0" anchor="t">
            <a:spAutoFit/>
          </a:bodyPr>
          <a:lstStyle/>
          <a:p>
            <a:pPr>
              <a:lnSpc>
                <a:spcPts val="4480"/>
              </a:lnSpc>
              <a:spcBef>
                <a:spcPct val="0"/>
              </a:spcBef>
            </a:pPr>
            <a:r>
              <a:rPr lang="en-US" sz="2300" b="1" dirty="0" err="1">
                <a:solidFill>
                  <a:srgbClr val="000000"/>
                </a:solidFill>
                <a:latin typeface="Akzidenz-Grotesk"/>
                <a:ea typeface="Akzidenz-Grotesk"/>
                <a:cs typeface="Akzidenz-Grotesk"/>
                <a:sym typeface="Akzidenz-Grotesk"/>
              </a:rPr>
              <a:t>Aucune</a:t>
            </a:r>
            <a:r>
              <a:rPr lang="en-US" sz="2300" b="1" dirty="0">
                <a:solidFill>
                  <a:srgbClr val="000000"/>
                </a:solidFill>
                <a:latin typeface="Akzidenz-Grotesk"/>
                <a:ea typeface="Akzidenz-Grotesk"/>
                <a:cs typeface="Akzidenz-Grotesk"/>
                <a:sym typeface="Akzidenz-Grotesk"/>
              </a:rPr>
              <a:t> </a:t>
            </a:r>
            <a:r>
              <a:rPr lang="en-US" sz="2300" b="1" dirty="0" err="1">
                <a:solidFill>
                  <a:srgbClr val="000000"/>
                </a:solidFill>
                <a:latin typeface="Akzidenz-Grotesk"/>
                <a:ea typeface="Akzidenz-Grotesk"/>
                <a:cs typeface="Akzidenz-Grotesk"/>
                <a:sym typeface="Akzidenz-Grotesk"/>
              </a:rPr>
              <a:t>différence</a:t>
            </a:r>
            <a:r>
              <a:rPr lang="en-US" sz="2300" b="1" dirty="0">
                <a:solidFill>
                  <a:srgbClr val="000000"/>
                </a:solidFill>
                <a:latin typeface="Akzidenz-Grotesk"/>
                <a:ea typeface="Akzidenz-Grotesk"/>
                <a:cs typeface="Akzidenz-Grotesk"/>
                <a:sym typeface="Akzidenz-Grotesk"/>
              </a:rPr>
              <a:t> </a:t>
            </a:r>
          </a:p>
          <a:p>
            <a:pPr marL="457200" indent="-457200">
              <a:lnSpc>
                <a:spcPts val="4480"/>
              </a:lnSpc>
              <a:spcBef>
                <a:spcPct val="0"/>
              </a:spcBef>
              <a:buFont typeface="Arial" panose="020B0604020202020204" pitchFamily="34" charset="0"/>
              <a:buChar char="•"/>
            </a:pPr>
            <a:r>
              <a:rPr lang="en-US" sz="2300" dirty="0">
                <a:solidFill>
                  <a:srgbClr val="000000"/>
                </a:solidFill>
                <a:latin typeface="Akzidenz-Grotesk"/>
                <a:ea typeface="Akzidenz-Grotesk"/>
                <a:cs typeface="Akzidenz-Grotesk"/>
                <a:sym typeface="Akzidenz-Grotesk"/>
              </a:rPr>
              <a:t>De satisfaction </a:t>
            </a:r>
            <a:r>
              <a:rPr lang="en-US" sz="2300" dirty="0" err="1">
                <a:solidFill>
                  <a:srgbClr val="000000"/>
                </a:solidFill>
                <a:latin typeface="Akzidenz-Grotesk"/>
                <a:ea typeface="Akzidenz-Grotesk"/>
                <a:cs typeface="Akzidenz-Grotesk"/>
                <a:sym typeface="Akzidenz-Grotesk"/>
              </a:rPr>
              <a:t>globale</a:t>
            </a:r>
            <a:r>
              <a:rPr lang="en-US" sz="2300" dirty="0">
                <a:solidFill>
                  <a:srgbClr val="000000"/>
                </a:solidFill>
                <a:latin typeface="Akzidenz-Grotesk"/>
                <a:ea typeface="Akzidenz-Grotesk"/>
                <a:cs typeface="Akzidenz-Grotesk"/>
                <a:sym typeface="Akzidenz-Grotesk"/>
              </a:rPr>
              <a:t> : satisfaction &gt;95% dans les 2 </a:t>
            </a:r>
            <a:r>
              <a:rPr lang="en-US" sz="2300" dirty="0" err="1">
                <a:solidFill>
                  <a:srgbClr val="000000"/>
                </a:solidFill>
                <a:latin typeface="Akzidenz-Grotesk"/>
                <a:ea typeface="Akzidenz-Grotesk"/>
                <a:cs typeface="Akzidenz-Grotesk"/>
                <a:sym typeface="Akzidenz-Grotesk"/>
              </a:rPr>
              <a:t>groupes</a:t>
            </a:r>
            <a:endParaRPr lang="en-US" sz="2300" dirty="0">
              <a:solidFill>
                <a:srgbClr val="000000"/>
              </a:solidFill>
              <a:latin typeface="Akzidenz-Grotesk"/>
              <a:ea typeface="Akzidenz-Grotesk"/>
              <a:cs typeface="Akzidenz-Grotesk"/>
              <a:sym typeface="Akzidenz-Grotesk"/>
            </a:endParaRPr>
          </a:p>
          <a:p>
            <a:pPr marL="457200" indent="-457200">
              <a:lnSpc>
                <a:spcPts val="4480"/>
              </a:lnSpc>
              <a:spcBef>
                <a:spcPct val="0"/>
              </a:spcBef>
              <a:buFont typeface="Arial" panose="020B0604020202020204" pitchFamily="34" charset="0"/>
              <a:buChar char="•"/>
            </a:pPr>
            <a:r>
              <a:rPr lang="en-US" sz="2300" dirty="0">
                <a:solidFill>
                  <a:srgbClr val="000000"/>
                </a:solidFill>
                <a:latin typeface="Akzidenz-Grotesk"/>
                <a:ea typeface="Akzidenz-Grotesk"/>
                <a:cs typeface="Akzidenz-Grotesk"/>
                <a:sym typeface="Akzidenz-Grotesk"/>
              </a:rPr>
              <a:t>De la </a:t>
            </a:r>
            <a:r>
              <a:rPr lang="en-US" sz="2300" dirty="0" err="1">
                <a:solidFill>
                  <a:srgbClr val="000000"/>
                </a:solidFill>
                <a:latin typeface="Akzidenz-Grotesk"/>
                <a:ea typeface="Akzidenz-Grotesk"/>
                <a:cs typeface="Akzidenz-Grotesk"/>
                <a:sym typeface="Akzidenz-Grotesk"/>
              </a:rPr>
              <a:t>qualité</a:t>
            </a:r>
            <a:r>
              <a:rPr lang="en-US" sz="2300" dirty="0">
                <a:solidFill>
                  <a:srgbClr val="000000"/>
                </a:solidFill>
                <a:latin typeface="Akzidenz-Grotesk"/>
                <a:ea typeface="Akzidenz-Grotesk"/>
                <a:cs typeface="Akzidenz-Grotesk"/>
                <a:sym typeface="Akzidenz-Grotesk"/>
              </a:rPr>
              <a:t> de vie </a:t>
            </a:r>
            <a:r>
              <a:rPr lang="en-US" sz="2300" i="1" dirty="0">
                <a:solidFill>
                  <a:srgbClr val="000000"/>
                </a:solidFill>
                <a:latin typeface="Akzidenz-Grotesk"/>
                <a:ea typeface="Akzidenz-Grotesk"/>
                <a:cs typeface="Akzidenz-Grotesk"/>
                <a:sym typeface="Akzidenz-Grotesk"/>
              </a:rPr>
              <a:t>(score EQ-5D-5L) </a:t>
            </a:r>
            <a:r>
              <a:rPr lang="en-US" sz="2300" dirty="0">
                <a:solidFill>
                  <a:srgbClr val="000000"/>
                </a:solidFill>
                <a:latin typeface="Akzidenz-Grotesk"/>
                <a:ea typeface="Akzidenz-Grotesk"/>
                <a:cs typeface="Akzidenz-Grotesk"/>
                <a:sym typeface="Akzidenz-Grotesk"/>
              </a:rPr>
              <a:t>à 6 </a:t>
            </a:r>
            <a:r>
              <a:rPr lang="en-US" sz="2300" dirty="0" err="1">
                <a:solidFill>
                  <a:srgbClr val="000000"/>
                </a:solidFill>
                <a:latin typeface="Akzidenz-Grotesk"/>
                <a:ea typeface="Akzidenz-Grotesk"/>
                <a:cs typeface="Akzidenz-Grotesk"/>
                <a:sym typeface="Akzidenz-Grotesk"/>
              </a:rPr>
              <a:t>mois</a:t>
            </a:r>
            <a:r>
              <a:rPr lang="en-US" sz="2300" dirty="0">
                <a:solidFill>
                  <a:srgbClr val="000000"/>
                </a:solidFill>
                <a:latin typeface="Akzidenz-Grotesk"/>
                <a:ea typeface="Akzidenz-Grotesk"/>
                <a:cs typeface="Akzidenz-Grotesk"/>
                <a:sym typeface="Akzidenz-Grotesk"/>
              </a:rPr>
              <a:t>:</a:t>
            </a:r>
          </a:p>
          <a:p>
            <a:pPr lvl="1">
              <a:lnSpc>
                <a:spcPts val="4480"/>
              </a:lnSpc>
              <a:spcBef>
                <a:spcPct val="0"/>
              </a:spcBef>
            </a:pPr>
            <a:r>
              <a:rPr lang="en-US" sz="2300" i="1" dirty="0">
                <a:solidFill>
                  <a:srgbClr val="000000"/>
                </a:solidFill>
                <a:latin typeface="Akzidenz-Grotesk Italics"/>
                <a:ea typeface="Akzidenz-Grotesk Italics"/>
                <a:cs typeface="Akzidenz-Grotesk Italics"/>
                <a:sym typeface="Akzidenz-Grotesk Italics"/>
              </a:rPr>
              <a:t>Median, 89.5 [80–96] in the vNOTES vs 90 [80–100] in the CL</a:t>
            </a:r>
            <a:endParaRPr lang="en-US" sz="2300" dirty="0">
              <a:solidFill>
                <a:srgbClr val="000000"/>
              </a:solidFill>
              <a:latin typeface="Akzidenz-Grotesk"/>
              <a:ea typeface="Akzidenz-Grotesk"/>
              <a:cs typeface="Akzidenz-Grotesk"/>
              <a:sym typeface="Akzidenz-Grotesk"/>
            </a:endParaRPr>
          </a:p>
          <a:p>
            <a:pPr marL="457200" indent="-457200">
              <a:lnSpc>
                <a:spcPts val="4480"/>
              </a:lnSpc>
              <a:spcBef>
                <a:spcPct val="0"/>
              </a:spcBef>
              <a:buFont typeface="Arial" panose="020B0604020202020204" pitchFamily="34" charset="0"/>
              <a:buChar char="•"/>
            </a:pPr>
            <a:endParaRPr lang="en-US" sz="2300" dirty="0">
              <a:solidFill>
                <a:srgbClr val="000000"/>
              </a:solidFill>
              <a:latin typeface="Akzidenz-Grotesk"/>
              <a:ea typeface="Akzidenz-Grotesk"/>
              <a:cs typeface="Akzidenz-Grotesk"/>
              <a:sym typeface="Akzidenz-Grotesk"/>
            </a:endParaRPr>
          </a:p>
          <a:p>
            <a:pPr>
              <a:lnSpc>
                <a:spcPts val="4480"/>
              </a:lnSpc>
              <a:spcBef>
                <a:spcPct val="0"/>
              </a:spcBef>
            </a:pPr>
            <a:r>
              <a:rPr lang="en-US" sz="2300" dirty="0">
                <a:solidFill>
                  <a:srgbClr val="000000"/>
                </a:solidFill>
                <a:latin typeface="Akzidenz-Grotesk"/>
                <a:ea typeface="Akzidenz-Grotesk"/>
                <a:cs typeface="Akzidenz-Grotesk"/>
                <a:sym typeface="Akzidenz-Grotesk"/>
              </a:rPr>
              <a:t> </a:t>
            </a:r>
            <a:endParaRPr lang="en-US" sz="2300" i="1" dirty="0">
              <a:solidFill>
                <a:srgbClr val="000000"/>
              </a:solidFill>
              <a:latin typeface="Akzidenz-Grotesk Italics"/>
              <a:ea typeface="Akzidenz-Grotesk Italics"/>
              <a:cs typeface="Akzidenz-Grotesk Italics"/>
              <a:sym typeface="Akzidenz-Grotesk Italics"/>
            </a:endParaRPr>
          </a:p>
        </p:txBody>
      </p:sp>
      <p:sp>
        <p:nvSpPr>
          <p:cNvPr id="15" name="Freeform 8">
            <a:extLst>
              <a:ext uri="{FF2B5EF4-FFF2-40B4-BE49-F238E27FC236}">
                <a16:creationId xmlns:a16="http://schemas.microsoft.com/office/drawing/2014/main" id="{B83836DA-B226-C379-0D8D-F735E6929C9A}"/>
              </a:ext>
            </a:extLst>
          </p:cNvPr>
          <p:cNvSpPr/>
          <p:nvPr/>
        </p:nvSpPr>
        <p:spPr>
          <a:xfrm>
            <a:off x="1114654" y="243499"/>
            <a:ext cx="1237693" cy="1365565"/>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6" name="Freeform 22">
            <a:extLst>
              <a:ext uri="{FF2B5EF4-FFF2-40B4-BE49-F238E27FC236}">
                <a16:creationId xmlns:a16="http://schemas.microsoft.com/office/drawing/2014/main" id="{24291EAA-65B2-B2D9-FE1E-85F67560D965}"/>
              </a:ext>
            </a:extLst>
          </p:cNvPr>
          <p:cNvSpPr/>
          <p:nvPr/>
        </p:nvSpPr>
        <p:spPr>
          <a:xfrm>
            <a:off x="755821" y="7860547"/>
            <a:ext cx="1212350" cy="1337716"/>
          </a:xfrm>
          <a:custGeom>
            <a:avLst/>
            <a:gdLst/>
            <a:ahLst/>
            <a:cxnLst/>
            <a:rect l="l" t="t" r="r" b="b"/>
            <a:pathLst>
              <a:path w="803176" h="802172">
                <a:moveTo>
                  <a:pt x="0" y="0"/>
                </a:moveTo>
                <a:lnTo>
                  <a:pt x="803176" y="0"/>
                </a:lnTo>
                <a:lnTo>
                  <a:pt x="803176" y="802172"/>
                </a:lnTo>
                <a:lnTo>
                  <a:pt x="0" y="802172"/>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Rectangle 3">
            <a:extLst>
              <a:ext uri="{FF2B5EF4-FFF2-40B4-BE49-F238E27FC236}">
                <a16:creationId xmlns:a16="http://schemas.microsoft.com/office/drawing/2014/main" id="{C728B5B3-157D-8478-E8BD-4A0AF7FA77CE}"/>
              </a:ext>
            </a:extLst>
          </p:cNvPr>
          <p:cNvSpPr>
            <a:spLocks noChangeArrowheads="1"/>
          </p:cNvSpPr>
          <p:nvPr/>
        </p:nvSpPr>
        <p:spPr bwMode="auto">
          <a:xfrm>
            <a:off x="3200400" y="9341935"/>
            <a:ext cx="14782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sz="2300" i="1" dirty="0">
                <a:latin typeface="Akzidenz-Grotesk" panose="020B0604020202020204" charset="0"/>
              </a:rPr>
              <a:t>Score avant chirurgie: </a:t>
            </a:r>
            <a:r>
              <a:rPr lang="fr-FR" sz="2400" i="1" dirty="0"/>
              <a:t>86 vNOTES vs 89 coelioscopie</a:t>
            </a:r>
            <a:endParaRPr lang="fr-FR" altLang="fr-FR" sz="2300" i="1" dirty="0">
              <a:latin typeface="Akzidenz-Grotesk" panose="020B060402020202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H="1">
            <a:off x="1038225" y="9258318"/>
            <a:ext cx="19050" cy="10252698"/>
          </a:xfrm>
          <a:prstGeom prst="line">
            <a:avLst/>
          </a:prstGeom>
          <a:ln w="19050" cap="flat">
            <a:solidFill>
              <a:srgbClr val="FFFFFF"/>
            </a:solidFill>
            <a:prstDash val="solid"/>
            <a:headEnd type="none" w="sm" len="sm"/>
            <a:tailEnd type="none" w="sm" len="sm"/>
          </a:ln>
        </p:spPr>
      </p:sp>
      <p:grpSp>
        <p:nvGrpSpPr>
          <p:cNvPr id="3" name="Group 3"/>
          <p:cNvGrpSpPr/>
          <p:nvPr/>
        </p:nvGrpSpPr>
        <p:grpSpPr>
          <a:xfrm>
            <a:off x="0" y="2078121"/>
            <a:ext cx="18691104" cy="2380171"/>
            <a:chOff x="0" y="0"/>
            <a:chExt cx="4922760" cy="626876"/>
          </a:xfrm>
        </p:grpSpPr>
        <p:sp>
          <p:nvSpPr>
            <p:cNvPr id="4" name="Freeform 4"/>
            <p:cNvSpPr/>
            <p:nvPr/>
          </p:nvSpPr>
          <p:spPr>
            <a:xfrm>
              <a:off x="0" y="0"/>
              <a:ext cx="4922760" cy="626876"/>
            </a:xfrm>
            <a:custGeom>
              <a:avLst/>
              <a:gdLst/>
              <a:ahLst/>
              <a:cxnLst/>
              <a:rect l="l" t="t" r="r" b="b"/>
              <a:pathLst>
                <a:path w="4922760" h="626876">
                  <a:moveTo>
                    <a:pt x="0" y="0"/>
                  </a:moveTo>
                  <a:lnTo>
                    <a:pt x="4922760" y="0"/>
                  </a:lnTo>
                  <a:lnTo>
                    <a:pt x="4922760" y="626876"/>
                  </a:lnTo>
                  <a:lnTo>
                    <a:pt x="0" y="626876"/>
                  </a:lnTo>
                  <a:close/>
                </a:path>
              </a:pathLst>
            </a:custGeom>
            <a:solidFill>
              <a:srgbClr val="FEEBEA"/>
            </a:solidFill>
            <a:ln w="47625" cap="sq">
              <a:solidFill>
                <a:srgbClr val="FFFFFF"/>
              </a:solidFill>
              <a:prstDash val="solid"/>
              <a:miter/>
            </a:ln>
          </p:spPr>
        </p:sp>
        <p:sp>
          <p:nvSpPr>
            <p:cNvPr id="5" name="TextBox 5"/>
            <p:cNvSpPr txBox="1"/>
            <p:nvPr/>
          </p:nvSpPr>
          <p:spPr>
            <a:xfrm>
              <a:off x="0" y="-38100"/>
              <a:ext cx="4922760" cy="664976"/>
            </a:xfrm>
            <a:prstGeom prst="rect">
              <a:avLst/>
            </a:prstGeom>
          </p:spPr>
          <p:txBody>
            <a:bodyPr lIns="50800" tIns="50800" rIns="50800" bIns="50800" rtlCol="0" anchor="ctr"/>
            <a:lstStyle/>
            <a:p>
              <a:pPr algn="ctr">
                <a:lnSpc>
                  <a:spcPts val="2659"/>
                </a:lnSpc>
              </a:pPr>
              <a:endParaRPr/>
            </a:p>
          </p:txBody>
        </p:sp>
      </p:grpSp>
      <p:sp>
        <p:nvSpPr>
          <p:cNvPr id="6" name="AutoShape 6"/>
          <p:cNvSpPr/>
          <p:nvPr/>
        </p:nvSpPr>
        <p:spPr>
          <a:xfrm flipH="1">
            <a:off x="7204149" y="-5570238"/>
            <a:ext cx="19050" cy="10252698"/>
          </a:xfrm>
          <a:prstGeom prst="line">
            <a:avLst/>
          </a:prstGeom>
          <a:ln w="19050" cap="flat">
            <a:solidFill>
              <a:srgbClr val="FFFFFF"/>
            </a:solidFill>
            <a:prstDash val="solid"/>
            <a:headEnd type="none" w="sm" len="sm"/>
            <a:tailEnd type="none" w="sm" len="sm"/>
          </a:ln>
        </p:spPr>
      </p:sp>
      <p:grpSp>
        <p:nvGrpSpPr>
          <p:cNvPr id="7" name="Group 7"/>
          <p:cNvGrpSpPr/>
          <p:nvPr/>
        </p:nvGrpSpPr>
        <p:grpSpPr>
          <a:xfrm>
            <a:off x="2491740" y="917964"/>
            <a:ext cx="6652260" cy="1160157"/>
            <a:chOff x="0" y="0"/>
            <a:chExt cx="8869680" cy="1546876"/>
          </a:xfrm>
        </p:grpSpPr>
        <p:sp>
          <p:nvSpPr>
            <p:cNvPr id="8" name="TextBox 8"/>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Discussion</a:t>
              </a:r>
            </a:p>
          </p:txBody>
        </p:sp>
        <p:sp>
          <p:nvSpPr>
            <p:cNvPr id="9" name="TextBox 9"/>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0" name="TextBox 10"/>
          <p:cNvSpPr txBox="1"/>
          <p:nvPr/>
        </p:nvSpPr>
        <p:spPr>
          <a:xfrm>
            <a:off x="884623" y="2417559"/>
            <a:ext cx="16188285" cy="5504969"/>
          </a:xfrm>
          <a:prstGeom prst="rect">
            <a:avLst/>
          </a:prstGeom>
        </p:spPr>
        <p:txBody>
          <a:bodyPr lIns="0" tIns="0" rIns="0" bIns="0" rtlCol="0" anchor="t">
            <a:spAutoFit/>
          </a:bodyPr>
          <a:lstStyle/>
          <a:p>
            <a:pPr algn="ctr">
              <a:lnSpc>
                <a:spcPts val="4778"/>
              </a:lnSpc>
              <a:spcBef>
                <a:spcPct val="0"/>
              </a:spcBef>
            </a:pPr>
            <a:r>
              <a:rPr lang="en-US" sz="3413" b="1" dirty="0">
                <a:solidFill>
                  <a:srgbClr val="000000"/>
                </a:solidFill>
                <a:latin typeface="Akzidenz-Grotesk Bold"/>
                <a:ea typeface="Akzidenz-Grotesk Bold"/>
                <a:cs typeface="Akzidenz-Grotesk Bold"/>
                <a:sym typeface="Akzidenz-Grotesk Bold"/>
              </a:rPr>
              <a:t>Première étude </a:t>
            </a:r>
            <a:r>
              <a:rPr lang="en-US" sz="3413" b="1" dirty="0" err="1">
                <a:solidFill>
                  <a:srgbClr val="000000"/>
                </a:solidFill>
                <a:latin typeface="Akzidenz-Grotesk Bold"/>
                <a:ea typeface="Akzidenz-Grotesk Bold"/>
                <a:cs typeface="Akzidenz-Grotesk Bold"/>
                <a:sym typeface="Akzidenz-Grotesk Bold"/>
              </a:rPr>
              <a:t>randomisé</a:t>
            </a:r>
            <a:r>
              <a:rPr lang="en-US" sz="3413" b="1" dirty="0">
                <a:solidFill>
                  <a:srgbClr val="000000"/>
                </a:solidFill>
                <a:latin typeface="Akzidenz-Grotesk Bold"/>
                <a:ea typeface="Akzidenz-Grotesk Bold"/>
                <a:cs typeface="Akzidenz-Grotesk Bold"/>
                <a:sym typeface="Akzidenz-Grotesk Bold"/>
              </a:rPr>
              <a:t> </a:t>
            </a:r>
            <a:r>
              <a:rPr lang="en-US" sz="3413" b="1" dirty="0" err="1">
                <a:solidFill>
                  <a:srgbClr val="000000"/>
                </a:solidFill>
                <a:latin typeface="Akzidenz-Grotesk Bold"/>
                <a:ea typeface="Akzidenz-Grotesk Bold"/>
                <a:cs typeface="Akzidenz-Grotesk Bold"/>
                <a:sym typeface="Akzidenz-Grotesk Bold"/>
              </a:rPr>
              <a:t>multicentrique</a:t>
            </a:r>
            <a:r>
              <a:rPr lang="en-US" sz="3413" b="1" dirty="0">
                <a:solidFill>
                  <a:srgbClr val="000000"/>
                </a:solidFill>
                <a:latin typeface="Akzidenz-Grotesk Bold"/>
                <a:ea typeface="Akzidenz-Grotesk Bold"/>
                <a:cs typeface="Akzidenz-Grotesk Bold"/>
                <a:sym typeface="Akzidenz-Grotesk Bold"/>
              </a:rPr>
              <a:t> (n = 140) sur  la </a:t>
            </a:r>
            <a:r>
              <a:rPr lang="en-US" sz="3413" b="1" dirty="0" err="1">
                <a:solidFill>
                  <a:srgbClr val="000000"/>
                </a:solidFill>
                <a:latin typeface="Akzidenz-Grotesk Bold"/>
                <a:ea typeface="Akzidenz-Grotesk Bold"/>
                <a:cs typeface="Akzidenz-Grotesk Bold"/>
                <a:sym typeface="Akzidenz-Grotesk Bold"/>
              </a:rPr>
              <a:t>sexualité</a:t>
            </a:r>
            <a:r>
              <a:rPr lang="en-US" sz="3413" b="1" dirty="0">
                <a:solidFill>
                  <a:srgbClr val="000000"/>
                </a:solidFill>
                <a:latin typeface="Akzidenz-Grotesk Bold"/>
                <a:ea typeface="Akzidenz-Grotesk Bold"/>
                <a:cs typeface="Akzidenz-Grotesk Bold"/>
                <a:sym typeface="Akzidenz-Grotesk Bold"/>
              </a:rPr>
              <a:t> après </a:t>
            </a:r>
            <a:r>
              <a:rPr lang="en-US" sz="3413" b="1" dirty="0" err="1">
                <a:solidFill>
                  <a:srgbClr val="000000"/>
                </a:solidFill>
                <a:latin typeface="Akzidenz-Grotesk Bold"/>
                <a:ea typeface="Akzidenz-Grotesk Bold"/>
                <a:cs typeface="Akzidenz-Grotesk Bold"/>
                <a:sym typeface="Akzidenz-Grotesk Bold"/>
              </a:rPr>
              <a:t>stérilisation</a:t>
            </a:r>
            <a:r>
              <a:rPr lang="en-US" sz="3413" b="1" dirty="0">
                <a:solidFill>
                  <a:srgbClr val="000000"/>
                </a:solidFill>
                <a:latin typeface="Akzidenz-Grotesk Bold"/>
                <a:ea typeface="Akzidenz-Grotesk Bold"/>
                <a:cs typeface="Akzidenz-Grotesk Bold"/>
                <a:sym typeface="Akzidenz-Grotesk Bold"/>
              </a:rPr>
              <a:t> </a:t>
            </a:r>
            <a:r>
              <a:rPr lang="en-US" sz="3413" b="1" dirty="0" err="1">
                <a:solidFill>
                  <a:srgbClr val="000000"/>
                </a:solidFill>
                <a:latin typeface="Akzidenz-Grotesk Bold"/>
                <a:ea typeface="Akzidenz-Grotesk Bold"/>
                <a:cs typeface="Akzidenz-Grotesk Bold"/>
                <a:sym typeface="Akzidenz-Grotesk Bold"/>
              </a:rPr>
              <a:t>tubaire</a:t>
            </a:r>
            <a:endParaRPr lang="en-US" sz="3413" b="1" dirty="0">
              <a:solidFill>
                <a:srgbClr val="000000"/>
              </a:solidFill>
              <a:latin typeface="Akzidenz-Grotesk Bold"/>
              <a:ea typeface="Akzidenz-Grotesk Bold"/>
              <a:cs typeface="Akzidenz-Grotesk Bold"/>
              <a:sym typeface="Akzidenz-Grotesk Bold"/>
            </a:endParaRPr>
          </a:p>
          <a:p>
            <a:pPr algn="l">
              <a:lnSpc>
                <a:spcPts val="4778"/>
              </a:lnSpc>
              <a:spcBef>
                <a:spcPct val="0"/>
              </a:spcBef>
            </a:pPr>
            <a:endParaRPr lang="en-US" sz="3413" b="1" dirty="0">
              <a:solidFill>
                <a:srgbClr val="000000"/>
              </a:solidFill>
              <a:latin typeface="Akzidenz-Grotesk Bold"/>
              <a:ea typeface="Akzidenz-Grotesk Bold"/>
              <a:cs typeface="Akzidenz-Grotesk Bold"/>
              <a:sym typeface="Akzidenz-Grotesk Bold"/>
            </a:endParaRPr>
          </a:p>
          <a:p>
            <a:pPr algn="l">
              <a:lnSpc>
                <a:spcPts val="4778"/>
              </a:lnSpc>
              <a:spcBef>
                <a:spcPct val="0"/>
              </a:spcBef>
            </a:pPr>
            <a:endParaRPr lang="en-US" sz="3413" b="1" dirty="0">
              <a:solidFill>
                <a:srgbClr val="000000"/>
              </a:solidFill>
              <a:latin typeface="Akzidenz-Grotesk Bold"/>
              <a:ea typeface="Akzidenz-Grotesk Bold"/>
              <a:cs typeface="Akzidenz-Grotesk Bold"/>
              <a:sym typeface="Akzidenz-Grotesk Bold"/>
            </a:endParaRPr>
          </a:p>
          <a:p>
            <a:pPr algn="l">
              <a:lnSpc>
                <a:spcPts val="4778"/>
              </a:lnSpc>
              <a:spcBef>
                <a:spcPct val="0"/>
              </a:spcBef>
            </a:pPr>
            <a:r>
              <a:rPr lang="en-US" sz="3413" dirty="0">
                <a:solidFill>
                  <a:srgbClr val="000000"/>
                </a:solidFill>
                <a:latin typeface="Akzidenz-Grotesk"/>
                <a:ea typeface="Akzidenz-Grotesk"/>
                <a:cs typeface="Akzidenz-Grotesk"/>
                <a:sym typeface="Akzidenz-Grotesk"/>
              </a:rPr>
              <a:t>vNOTES non </a:t>
            </a:r>
            <a:r>
              <a:rPr lang="en-US" sz="3413" dirty="0" err="1">
                <a:solidFill>
                  <a:srgbClr val="000000"/>
                </a:solidFill>
                <a:latin typeface="Akzidenz-Grotesk"/>
                <a:ea typeface="Akzidenz-Grotesk"/>
                <a:cs typeface="Akzidenz-Grotesk"/>
                <a:sym typeface="Akzidenz-Grotesk"/>
              </a:rPr>
              <a:t>inférieur</a:t>
            </a:r>
            <a:r>
              <a:rPr lang="en-US" sz="3413" dirty="0">
                <a:solidFill>
                  <a:srgbClr val="000000"/>
                </a:solidFill>
                <a:latin typeface="Akzidenz-Grotesk"/>
                <a:ea typeface="Akzidenz-Grotesk"/>
                <a:cs typeface="Akzidenz-Grotesk"/>
                <a:sym typeface="Akzidenz-Grotesk"/>
              </a:rPr>
              <a:t> à la </a:t>
            </a:r>
            <a:r>
              <a:rPr lang="en-US" sz="3413" dirty="0" err="1">
                <a:solidFill>
                  <a:srgbClr val="000000"/>
                </a:solidFill>
                <a:latin typeface="Akzidenz-Grotesk"/>
                <a:ea typeface="Akzidenz-Grotesk"/>
                <a:cs typeface="Akzidenz-Grotesk"/>
                <a:sym typeface="Akzidenz-Grotesk"/>
              </a:rPr>
              <a:t>cœlioscopie</a:t>
            </a:r>
            <a:r>
              <a:rPr lang="en-US" sz="3413" dirty="0">
                <a:solidFill>
                  <a:srgbClr val="000000"/>
                </a:solidFill>
                <a:latin typeface="Akzidenz-Grotesk"/>
                <a:ea typeface="Akzidenz-Grotesk"/>
                <a:cs typeface="Akzidenz-Grotesk"/>
                <a:sym typeface="Akzidenz-Grotesk"/>
              </a:rPr>
              <a:t> </a:t>
            </a:r>
            <a:r>
              <a:rPr lang="en-US" sz="3413" dirty="0" err="1">
                <a:solidFill>
                  <a:srgbClr val="000000"/>
                </a:solidFill>
                <a:latin typeface="Akzidenz-Grotesk"/>
                <a:ea typeface="Akzidenz-Grotesk"/>
                <a:cs typeface="Akzidenz-Grotesk"/>
                <a:sym typeface="Akzidenz-Grotesk"/>
              </a:rPr>
              <a:t>conventionnelle</a:t>
            </a:r>
            <a:r>
              <a:rPr lang="en-US" sz="3413" dirty="0">
                <a:solidFill>
                  <a:srgbClr val="000000"/>
                </a:solidFill>
                <a:latin typeface="Akzidenz-Grotesk"/>
                <a:ea typeface="Akzidenz-Grotesk"/>
                <a:cs typeface="Akzidenz-Grotesk"/>
                <a:sym typeface="Akzidenz-Grotesk"/>
              </a:rPr>
              <a:t> pour la </a:t>
            </a:r>
            <a:r>
              <a:rPr lang="en-US" sz="3413" dirty="0" err="1">
                <a:solidFill>
                  <a:srgbClr val="000000"/>
                </a:solidFill>
                <a:latin typeface="Akzidenz-Grotesk"/>
                <a:ea typeface="Akzidenz-Grotesk"/>
                <a:cs typeface="Akzidenz-Grotesk"/>
                <a:sym typeface="Akzidenz-Grotesk"/>
              </a:rPr>
              <a:t>fonction</a:t>
            </a:r>
            <a:r>
              <a:rPr lang="en-US" sz="3413" dirty="0">
                <a:solidFill>
                  <a:srgbClr val="000000"/>
                </a:solidFill>
                <a:latin typeface="Akzidenz-Grotesk"/>
                <a:ea typeface="Akzidenz-Grotesk"/>
                <a:cs typeface="Akzidenz-Grotesk"/>
                <a:sym typeface="Akzidenz-Grotesk"/>
              </a:rPr>
              <a:t> </a:t>
            </a:r>
            <a:r>
              <a:rPr lang="en-US" sz="3413" dirty="0" err="1">
                <a:solidFill>
                  <a:srgbClr val="000000"/>
                </a:solidFill>
                <a:latin typeface="Akzidenz-Grotesk"/>
                <a:ea typeface="Akzidenz-Grotesk"/>
                <a:cs typeface="Akzidenz-Grotesk"/>
                <a:sym typeface="Akzidenz-Grotesk"/>
              </a:rPr>
              <a:t>sexuelle</a:t>
            </a:r>
            <a:r>
              <a:rPr lang="en-US" sz="3413" dirty="0">
                <a:solidFill>
                  <a:srgbClr val="000000"/>
                </a:solidFill>
                <a:latin typeface="Akzidenz-Grotesk"/>
                <a:ea typeface="Akzidenz-Grotesk"/>
                <a:cs typeface="Akzidenz-Grotesk"/>
                <a:sym typeface="Akzidenz-Grotesk"/>
              </a:rPr>
              <a:t> à 6 </a:t>
            </a:r>
            <a:r>
              <a:rPr lang="en-US" sz="3413" dirty="0" err="1">
                <a:solidFill>
                  <a:srgbClr val="000000"/>
                </a:solidFill>
                <a:latin typeface="Akzidenz-Grotesk"/>
                <a:ea typeface="Akzidenz-Grotesk"/>
                <a:cs typeface="Akzidenz-Grotesk"/>
                <a:sym typeface="Akzidenz-Grotesk"/>
              </a:rPr>
              <a:t>mois</a:t>
            </a:r>
            <a:endParaRPr lang="en-US" sz="3413" dirty="0">
              <a:solidFill>
                <a:srgbClr val="000000"/>
              </a:solidFill>
              <a:latin typeface="Akzidenz-Grotesk"/>
              <a:ea typeface="Akzidenz-Grotesk"/>
              <a:cs typeface="Akzidenz-Grotesk"/>
              <a:sym typeface="Akzidenz-Grotesk"/>
            </a:endParaRPr>
          </a:p>
          <a:p>
            <a:pPr algn="l">
              <a:lnSpc>
                <a:spcPts val="4778"/>
              </a:lnSpc>
              <a:spcBef>
                <a:spcPct val="0"/>
              </a:spcBef>
            </a:pPr>
            <a:endParaRPr lang="en-US" sz="3413" dirty="0">
              <a:solidFill>
                <a:srgbClr val="000000"/>
              </a:solidFill>
              <a:latin typeface="Akzidenz-Grotesk"/>
              <a:ea typeface="Akzidenz-Grotesk"/>
              <a:cs typeface="Akzidenz-Grotesk"/>
              <a:sym typeface="Akzidenz-Grotesk"/>
            </a:endParaRPr>
          </a:p>
          <a:p>
            <a:pPr algn="l">
              <a:lnSpc>
                <a:spcPts val="4778"/>
              </a:lnSpc>
              <a:spcBef>
                <a:spcPct val="0"/>
              </a:spcBef>
            </a:pPr>
            <a:r>
              <a:rPr lang="en-US" sz="3413" dirty="0">
                <a:solidFill>
                  <a:srgbClr val="000000"/>
                </a:solidFill>
                <a:latin typeface="Akzidenz-Grotesk"/>
                <a:ea typeface="Akzidenz-Grotesk"/>
                <a:cs typeface="Akzidenz-Grotesk"/>
                <a:sym typeface="Akzidenz-Grotesk"/>
              </a:rPr>
              <a:t>Force: Questionnaire </a:t>
            </a:r>
            <a:r>
              <a:rPr lang="en-US" sz="3413" dirty="0" err="1">
                <a:solidFill>
                  <a:srgbClr val="000000"/>
                </a:solidFill>
                <a:latin typeface="Akzidenz-Grotesk"/>
                <a:ea typeface="Akzidenz-Grotesk"/>
                <a:cs typeface="Akzidenz-Grotesk"/>
                <a:sym typeface="Akzidenz-Grotesk"/>
              </a:rPr>
              <a:t>validé</a:t>
            </a:r>
            <a:r>
              <a:rPr lang="en-US" sz="3413" dirty="0">
                <a:solidFill>
                  <a:srgbClr val="000000"/>
                </a:solidFill>
                <a:latin typeface="Akzidenz-Grotesk"/>
                <a:ea typeface="Akzidenz-Grotesk"/>
                <a:cs typeface="Akzidenz-Grotesk"/>
                <a:sym typeface="Akzidenz-Grotesk"/>
              </a:rPr>
              <a:t> (FSFI)</a:t>
            </a:r>
          </a:p>
          <a:p>
            <a:pPr algn="l">
              <a:lnSpc>
                <a:spcPts val="4778"/>
              </a:lnSpc>
              <a:spcBef>
                <a:spcPct val="0"/>
              </a:spcBef>
            </a:pPr>
            <a:endParaRPr lang="en-US" sz="3413" dirty="0">
              <a:solidFill>
                <a:srgbClr val="000000"/>
              </a:solidFill>
              <a:latin typeface="Akzidenz-Grotesk"/>
              <a:ea typeface="Akzidenz-Grotesk"/>
              <a:cs typeface="Akzidenz-Grotesk"/>
              <a:sym typeface="Akzidenz-Grotesk"/>
            </a:endParaRPr>
          </a:p>
        </p:txBody>
      </p:sp>
      <p:sp>
        <p:nvSpPr>
          <p:cNvPr id="11" name="Freeform 6">
            <a:extLst>
              <a:ext uri="{FF2B5EF4-FFF2-40B4-BE49-F238E27FC236}">
                <a16:creationId xmlns:a16="http://schemas.microsoft.com/office/drawing/2014/main" id="{B830D750-73F4-12EE-4B32-83F69774271D}"/>
              </a:ext>
            </a:extLst>
          </p:cNvPr>
          <p:cNvSpPr/>
          <p:nvPr/>
        </p:nvSpPr>
        <p:spPr>
          <a:xfrm>
            <a:off x="840770" y="458837"/>
            <a:ext cx="1527274" cy="1250455"/>
          </a:xfrm>
          <a:custGeom>
            <a:avLst/>
            <a:gdLst/>
            <a:ahLst/>
            <a:cxnLst/>
            <a:rect l="l" t="t" r="r" b="b"/>
            <a:pathLst>
              <a:path w="1527274" h="1250455">
                <a:moveTo>
                  <a:pt x="0" y="0"/>
                </a:moveTo>
                <a:lnTo>
                  <a:pt x="1527274" y="0"/>
                </a:lnTo>
                <a:lnTo>
                  <a:pt x="1527274" y="1250455"/>
                </a:lnTo>
                <a:lnTo>
                  <a:pt x="0" y="1250455"/>
                </a:lnTo>
                <a:lnTo>
                  <a:pt x="0" y="0"/>
                </a:lnTo>
                <a:close/>
              </a:path>
            </a:pathLst>
          </a:custGeom>
          <a:blipFill>
            <a:blip>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H="1">
            <a:off x="2762888" y="9306974"/>
            <a:ext cx="19050" cy="10252698"/>
          </a:xfrm>
          <a:prstGeom prst="line">
            <a:avLst/>
          </a:prstGeom>
          <a:ln w="19050" cap="flat">
            <a:solidFill>
              <a:srgbClr val="FFFFFF"/>
            </a:solidFill>
            <a:prstDash val="solid"/>
            <a:headEnd type="none" w="sm" len="sm"/>
            <a:tailEnd type="none" w="sm" len="sm"/>
          </a:ln>
        </p:spPr>
      </p:sp>
      <p:sp>
        <p:nvSpPr>
          <p:cNvPr id="3" name="Freeform 3"/>
          <p:cNvSpPr/>
          <p:nvPr/>
        </p:nvSpPr>
        <p:spPr>
          <a:xfrm>
            <a:off x="3604340" y="792500"/>
            <a:ext cx="9843068" cy="1521201"/>
          </a:xfrm>
          <a:custGeom>
            <a:avLst/>
            <a:gdLst/>
            <a:ahLst/>
            <a:cxnLst/>
            <a:rect l="l" t="t" r="r" b="b"/>
            <a:pathLst>
              <a:path w="9843068" h="1521201">
                <a:moveTo>
                  <a:pt x="0" y="0"/>
                </a:moveTo>
                <a:lnTo>
                  <a:pt x="9843068" y="0"/>
                </a:lnTo>
                <a:lnTo>
                  <a:pt x="9843068" y="1521201"/>
                </a:lnTo>
                <a:lnTo>
                  <a:pt x="0" y="1521201"/>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TextBox 4"/>
          <p:cNvSpPr txBox="1"/>
          <p:nvPr/>
        </p:nvSpPr>
        <p:spPr>
          <a:xfrm>
            <a:off x="6408407" y="976838"/>
            <a:ext cx="7039000" cy="1152525"/>
          </a:xfrm>
          <a:prstGeom prst="rect">
            <a:avLst/>
          </a:prstGeom>
        </p:spPr>
        <p:txBody>
          <a:bodyPr lIns="0" tIns="0" rIns="0" bIns="0" rtlCol="0" anchor="t">
            <a:spAutoFit/>
          </a:bodyPr>
          <a:lstStyle/>
          <a:p>
            <a:pPr algn="l">
              <a:lnSpc>
                <a:spcPts val="9119"/>
              </a:lnSpc>
            </a:pPr>
            <a:r>
              <a:rPr lang="en-US" sz="7599" spc="-75">
                <a:solidFill>
                  <a:srgbClr val="056C80"/>
                </a:solidFill>
                <a:latin typeface="Open Sans"/>
                <a:ea typeface="Open Sans"/>
                <a:cs typeface="Open Sans"/>
                <a:sym typeface="Open Sans"/>
              </a:rPr>
              <a:t>Sommaire</a:t>
            </a:r>
          </a:p>
        </p:txBody>
      </p:sp>
      <p:grpSp>
        <p:nvGrpSpPr>
          <p:cNvPr id="5" name="Group 5"/>
          <p:cNvGrpSpPr/>
          <p:nvPr/>
        </p:nvGrpSpPr>
        <p:grpSpPr>
          <a:xfrm>
            <a:off x="3742377" y="3542747"/>
            <a:ext cx="6652260" cy="1160157"/>
            <a:chOff x="0" y="0"/>
            <a:chExt cx="8869680" cy="1546876"/>
          </a:xfrm>
        </p:grpSpPr>
        <p:sp>
          <p:nvSpPr>
            <p:cNvPr id="6" name="TextBox 6"/>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Introduction</a:t>
              </a:r>
            </a:p>
          </p:txBody>
        </p:sp>
        <p:sp>
          <p:nvSpPr>
            <p:cNvPr id="7" name="TextBox 7"/>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grpSp>
        <p:nvGrpSpPr>
          <p:cNvPr id="8" name="Group 8"/>
          <p:cNvGrpSpPr/>
          <p:nvPr/>
        </p:nvGrpSpPr>
        <p:grpSpPr>
          <a:xfrm>
            <a:off x="3742377" y="5873439"/>
            <a:ext cx="6652260" cy="1442097"/>
            <a:chOff x="0" y="0"/>
            <a:chExt cx="8869680" cy="1922795"/>
          </a:xfrm>
        </p:grpSpPr>
        <p:sp>
          <p:nvSpPr>
            <p:cNvPr id="9" name="TextBox 9"/>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Méthode</a:t>
              </a:r>
            </a:p>
          </p:txBody>
        </p:sp>
        <p:sp>
          <p:nvSpPr>
            <p:cNvPr id="10" name="TextBox 10"/>
            <p:cNvSpPr txBox="1"/>
            <p:nvPr/>
          </p:nvSpPr>
          <p:spPr>
            <a:xfrm>
              <a:off x="1240168" y="1046495"/>
              <a:ext cx="7629512" cy="434340"/>
            </a:xfrm>
            <a:prstGeom prst="rect">
              <a:avLst/>
            </a:prstGeom>
          </p:spPr>
          <p:txBody>
            <a:bodyPr lIns="0" tIns="0" rIns="0" bIns="0" rtlCol="0" anchor="t">
              <a:spAutoFit/>
            </a:bodyPr>
            <a:lstStyle/>
            <a:p>
              <a:pPr algn="l">
                <a:lnSpc>
                  <a:spcPts val="2520"/>
                </a:lnSpc>
              </a:pPr>
              <a:endParaRPr/>
            </a:p>
          </p:txBody>
        </p:sp>
        <p:sp>
          <p:nvSpPr>
            <p:cNvPr id="11" name="TextBox 11"/>
            <p:cNvSpPr txBox="1"/>
            <p:nvPr/>
          </p:nvSpPr>
          <p:spPr>
            <a:xfrm>
              <a:off x="0" y="1122695"/>
              <a:ext cx="1102379" cy="800100"/>
            </a:xfrm>
            <a:prstGeom prst="rect">
              <a:avLst/>
            </a:prstGeom>
          </p:spPr>
          <p:txBody>
            <a:bodyPr lIns="0" tIns="0" rIns="0" bIns="0" rtlCol="0" anchor="t">
              <a:spAutoFit/>
            </a:bodyPr>
            <a:lstStyle/>
            <a:p>
              <a:pPr algn="l">
                <a:lnSpc>
                  <a:spcPts val="4794"/>
                </a:lnSpc>
              </a:pPr>
              <a:endParaRPr/>
            </a:p>
          </p:txBody>
        </p:sp>
      </p:grpSp>
      <p:grpSp>
        <p:nvGrpSpPr>
          <p:cNvPr id="12" name="Group 12"/>
          <p:cNvGrpSpPr/>
          <p:nvPr/>
        </p:nvGrpSpPr>
        <p:grpSpPr>
          <a:xfrm>
            <a:off x="3742377" y="8362967"/>
            <a:ext cx="6652260" cy="1600847"/>
            <a:chOff x="0" y="0"/>
            <a:chExt cx="8869680" cy="2134462"/>
          </a:xfrm>
        </p:grpSpPr>
        <p:sp>
          <p:nvSpPr>
            <p:cNvPr id="13" name="TextBox 13"/>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Résultats</a:t>
              </a:r>
            </a:p>
          </p:txBody>
        </p:sp>
        <p:sp>
          <p:nvSpPr>
            <p:cNvPr id="14" name="TextBox 14"/>
            <p:cNvSpPr txBox="1"/>
            <p:nvPr/>
          </p:nvSpPr>
          <p:spPr>
            <a:xfrm>
              <a:off x="1240168" y="922670"/>
              <a:ext cx="7629512" cy="1211792"/>
            </a:xfrm>
            <a:prstGeom prst="rect">
              <a:avLst/>
            </a:prstGeom>
          </p:spPr>
          <p:txBody>
            <a:bodyPr lIns="0" tIns="0" rIns="0" bIns="0" rtlCol="0" anchor="t">
              <a:spAutoFit/>
            </a:bodyPr>
            <a:lstStyle/>
            <a:p>
              <a:pPr algn="l">
                <a:lnSpc>
                  <a:spcPts val="7000"/>
                </a:lnSpc>
              </a:pPr>
              <a:endParaRPr/>
            </a:p>
          </p:txBody>
        </p:sp>
      </p:grpSp>
      <p:sp>
        <p:nvSpPr>
          <p:cNvPr id="15" name="TextBox 15"/>
          <p:cNvSpPr txBox="1"/>
          <p:nvPr/>
        </p:nvSpPr>
        <p:spPr>
          <a:xfrm>
            <a:off x="12166558" y="4596225"/>
            <a:ext cx="6548918" cy="771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Discussion</a:t>
            </a:r>
          </a:p>
        </p:txBody>
      </p:sp>
      <p:sp>
        <p:nvSpPr>
          <p:cNvPr id="16" name="TextBox 16"/>
          <p:cNvSpPr txBox="1"/>
          <p:nvPr/>
        </p:nvSpPr>
        <p:spPr>
          <a:xfrm>
            <a:off x="12166558" y="7567704"/>
            <a:ext cx="6548918" cy="771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Conclusion</a:t>
            </a:r>
          </a:p>
        </p:txBody>
      </p:sp>
      <p:sp>
        <p:nvSpPr>
          <p:cNvPr id="17" name="Freeform 4">
            <a:extLst>
              <a:ext uri="{FF2B5EF4-FFF2-40B4-BE49-F238E27FC236}">
                <a16:creationId xmlns:a16="http://schemas.microsoft.com/office/drawing/2014/main" id="{C4B97973-3444-D99E-7B49-4EF424D3B8C1}"/>
              </a:ext>
            </a:extLst>
          </p:cNvPr>
          <p:cNvSpPr/>
          <p:nvPr/>
        </p:nvSpPr>
        <p:spPr>
          <a:xfrm>
            <a:off x="1858707" y="2958735"/>
            <a:ext cx="1195645" cy="1611777"/>
          </a:xfrm>
          <a:custGeom>
            <a:avLst/>
            <a:gdLst/>
            <a:ahLst/>
            <a:cxnLst/>
            <a:rect l="l" t="t" r="r" b="b"/>
            <a:pathLst>
              <a:path w="1195645" h="1611777">
                <a:moveTo>
                  <a:pt x="0" y="0"/>
                </a:moveTo>
                <a:lnTo>
                  <a:pt x="1195645" y="0"/>
                </a:lnTo>
                <a:lnTo>
                  <a:pt x="1195645" y="1611777"/>
                </a:lnTo>
                <a:lnTo>
                  <a:pt x="0" y="161177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5">
            <a:extLst>
              <a:ext uri="{FF2B5EF4-FFF2-40B4-BE49-F238E27FC236}">
                <a16:creationId xmlns:a16="http://schemas.microsoft.com/office/drawing/2014/main" id="{4904B42B-04FD-C517-6448-C6C7D92A5C53}"/>
              </a:ext>
            </a:extLst>
          </p:cNvPr>
          <p:cNvSpPr/>
          <p:nvPr/>
        </p:nvSpPr>
        <p:spPr>
          <a:xfrm>
            <a:off x="1675062" y="5862271"/>
            <a:ext cx="1562934" cy="1076471"/>
          </a:xfrm>
          <a:custGeom>
            <a:avLst/>
            <a:gdLst/>
            <a:ahLst/>
            <a:cxnLst/>
            <a:rect l="l" t="t" r="r" b="b"/>
            <a:pathLst>
              <a:path w="1562934" h="1076471">
                <a:moveTo>
                  <a:pt x="0" y="0"/>
                </a:moveTo>
                <a:lnTo>
                  <a:pt x="1562934" y="0"/>
                </a:lnTo>
                <a:lnTo>
                  <a:pt x="1562934" y="1076471"/>
                </a:lnTo>
                <a:lnTo>
                  <a:pt x="0" y="1076471"/>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9" name="Freeform 8">
            <a:extLst>
              <a:ext uri="{FF2B5EF4-FFF2-40B4-BE49-F238E27FC236}">
                <a16:creationId xmlns:a16="http://schemas.microsoft.com/office/drawing/2014/main" id="{B40684FD-DCD4-4B25-AA63-754FFCE6BF87}"/>
              </a:ext>
            </a:extLst>
          </p:cNvPr>
          <p:cNvSpPr/>
          <p:nvPr/>
        </p:nvSpPr>
        <p:spPr>
          <a:xfrm>
            <a:off x="1793364" y="7537462"/>
            <a:ext cx="1444633" cy="1651009"/>
          </a:xfrm>
          <a:custGeom>
            <a:avLst/>
            <a:gdLst/>
            <a:ahLst/>
            <a:cxnLst/>
            <a:rect l="l" t="t" r="r" b="b"/>
            <a:pathLst>
              <a:path w="1444633" h="1651009">
                <a:moveTo>
                  <a:pt x="0" y="0"/>
                </a:moveTo>
                <a:lnTo>
                  <a:pt x="1444633" y="0"/>
                </a:lnTo>
                <a:lnTo>
                  <a:pt x="1444633" y="1651010"/>
                </a:lnTo>
                <a:lnTo>
                  <a:pt x="0" y="1651010"/>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20" name="Freeform 7">
            <a:extLst>
              <a:ext uri="{FF2B5EF4-FFF2-40B4-BE49-F238E27FC236}">
                <a16:creationId xmlns:a16="http://schemas.microsoft.com/office/drawing/2014/main" id="{46093A48-C0C9-7267-BEB1-3AB63B7530C3}"/>
              </a:ext>
            </a:extLst>
          </p:cNvPr>
          <p:cNvSpPr/>
          <p:nvPr/>
        </p:nvSpPr>
        <p:spPr>
          <a:xfrm>
            <a:off x="10136332" y="7199189"/>
            <a:ext cx="1371824" cy="1371824"/>
          </a:xfrm>
          <a:custGeom>
            <a:avLst/>
            <a:gdLst/>
            <a:ahLst/>
            <a:cxnLst/>
            <a:rect l="l" t="t" r="r" b="b"/>
            <a:pathLst>
              <a:path w="1371824" h="1371824">
                <a:moveTo>
                  <a:pt x="0" y="0"/>
                </a:moveTo>
                <a:lnTo>
                  <a:pt x="1371824" y="0"/>
                </a:lnTo>
                <a:lnTo>
                  <a:pt x="1371824" y="1371824"/>
                </a:lnTo>
                <a:lnTo>
                  <a:pt x="0" y="1371824"/>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21" name="Freeform 6">
            <a:extLst>
              <a:ext uri="{FF2B5EF4-FFF2-40B4-BE49-F238E27FC236}">
                <a16:creationId xmlns:a16="http://schemas.microsoft.com/office/drawing/2014/main" id="{A441CAB9-66D2-CCCC-B8AC-FD1D35C3BF26}"/>
              </a:ext>
            </a:extLst>
          </p:cNvPr>
          <p:cNvSpPr/>
          <p:nvPr/>
        </p:nvSpPr>
        <p:spPr>
          <a:xfrm>
            <a:off x="10136332" y="4232890"/>
            <a:ext cx="1527274" cy="1250455"/>
          </a:xfrm>
          <a:custGeom>
            <a:avLst/>
            <a:gdLst/>
            <a:ahLst/>
            <a:cxnLst/>
            <a:rect l="l" t="t" r="r" b="b"/>
            <a:pathLst>
              <a:path w="1527274" h="1250455">
                <a:moveTo>
                  <a:pt x="0" y="0"/>
                </a:moveTo>
                <a:lnTo>
                  <a:pt x="1527274" y="0"/>
                </a:lnTo>
                <a:lnTo>
                  <a:pt x="1527274" y="1250455"/>
                </a:lnTo>
                <a:lnTo>
                  <a:pt x="0" y="1250455"/>
                </a:lnTo>
                <a:lnTo>
                  <a:pt x="0" y="0"/>
                </a:lnTo>
                <a:close/>
              </a:path>
            </a:pathLst>
          </a:custGeom>
          <a:blipFill>
            <a:blip>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6">
            <a:extLst>
              <a:ext uri="{FF2B5EF4-FFF2-40B4-BE49-F238E27FC236}">
                <a16:creationId xmlns:a16="http://schemas.microsoft.com/office/drawing/2014/main" id="{FC776E83-0AB4-7229-8B4A-629DD9C67E04}"/>
              </a:ext>
            </a:extLst>
          </p:cNvPr>
          <p:cNvGrpSpPr/>
          <p:nvPr/>
        </p:nvGrpSpPr>
        <p:grpSpPr>
          <a:xfrm>
            <a:off x="169783" y="2594925"/>
            <a:ext cx="17684848" cy="6526039"/>
            <a:chOff x="0" y="0"/>
            <a:chExt cx="1445916" cy="1657869"/>
          </a:xfrm>
        </p:grpSpPr>
        <p:sp>
          <p:nvSpPr>
            <p:cNvPr id="12" name="Freeform 7">
              <a:extLst>
                <a:ext uri="{FF2B5EF4-FFF2-40B4-BE49-F238E27FC236}">
                  <a16:creationId xmlns:a16="http://schemas.microsoft.com/office/drawing/2014/main" id="{C0E0D9EF-D702-C592-5758-9AD8263B0313}"/>
                </a:ext>
              </a:extLst>
            </p:cNvPr>
            <p:cNvSpPr/>
            <p:nvPr/>
          </p:nvSpPr>
          <p:spPr>
            <a:xfrm>
              <a:off x="0" y="0"/>
              <a:ext cx="1445916" cy="1657869"/>
            </a:xfrm>
            <a:custGeom>
              <a:avLst/>
              <a:gdLst/>
              <a:ahLst/>
              <a:cxnLst/>
              <a:rect l="l" t="t" r="r" b="b"/>
              <a:pathLst>
                <a:path w="1445916" h="1657869">
                  <a:moveTo>
                    <a:pt x="0" y="0"/>
                  </a:moveTo>
                  <a:lnTo>
                    <a:pt x="1445916" y="0"/>
                  </a:lnTo>
                  <a:lnTo>
                    <a:pt x="1445916" y="1657869"/>
                  </a:lnTo>
                  <a:lnTo>
                    <a:pt x="0" y="1657869"/>
                  </a:lnTo>
                  <a:close/>
                </a:path>
              </a:pathLst>
            </a:custGeom>
            <a:solidFill>
              <a:srgbClr val="EFF5FF"/>
            </a:solidFill>
            <a:ln w="28575" cap="sq">
              <a:solidFill>
                <a:srgbClr val="FFFFFF"/>
              </a:solidFill>
              <a:prstDash val="solid"/>
              <a:miter/>
            </a:ln>
          </p:spPr>
        </p:sp>
        <p:sp>
          <p:nvSpPr>
            <p:cNvPr id="13" name="TextBox 8">
              <a:extLst>
                <a:ext uri="{FF2B5EF4-FFF2-40B4-BE49-F238E27FC236}">
                  <a16:creationId xmlns:a16="http://schemas.microsoft.com/office/drawing/2014/main" id="{DF7A0BE8-FAC0-F235-E0EF-D42B7774D21F}"/>
                </a:ext>
              </a:extLst>
            </p:cNvPr>
            <p:cNvSpPr txBox="1"/>
            <p:nvPr/>
          </p:nvSpPr>
          <p:spPr>
            <a:xfrm>
              <a:off x="0" y="-38100"/>
              <a:ext cx="1445916" cy="1695969"/>
            </a:xfrm>
            <a:prstGeom prst="rect">
              <a:avLst/>
            </a:prstGeom>
          </p:spPr>
          <p:txBody>
            <a:bodyPr lIns="50800" tIns="50800" rIns="50800" bIns="50800" rtlCol="0" anchor="ctr"/>
            <a:lstStyle/>
            <a:p>
              <a:pPr algn="ctr">
                <a:lnSpc>
                  <a:spcPts val="2939"/>
                </a:lnSpc>
              </a:pPr>
              <a:endParaRPr/>
            </a:p>
          </p:txBody>
        </p:sp>
      </p:grpSp>
      <p:sp>
        <p:nvSpPr>
          <p:cNvPr id="2" name="AutoShape 2"/>
          <p:cNvSpPr/>
          <p:nvPr/>
        </p:nvSpPr>
        <p:spPr>
          <a:xfrm flipH="1">
            <a:off x="1038225" y="9258318"/>
            <a:ext cx="19050" cy="10252698"/>
          </a:xfrm>
          <a:prstGeom prst="line">
            <a:avLst/>
          </a:prstGeom>
          <a:ln w="19050" cap="flat">
            <a:solidFill>
              <a:srgbClr val="FFFFFF"/>
            </a:solidFill>
            <a:prstDash val="solid"/>
            <a:headEnd type="none" w="sm" len="sm"/>
            <a:tailEnd type="none" w="sm" len="sm"/>
          </a:ln>
        </p:spPr>
      </p:sp>
      <p:sp>
        <p:nvSpPr>
          <p:cNvPr id="3" name="AutoShape 3"/>
          <p:cNvSpPr/>
          <p:nvPr/>
        </p:nvSpPr>
        <p:spPr>
          <a:xfrm flipH="1">
            <a:off x="7204149" y="-5570238"/>
            <a:ext cx="19050" cy="10252698"/>
          </a:xfrm>
          <a:prstGeom prst="line">
            <a:avLst/>
          </a:prstGeom>
          <a:ln w="19050" cap="flat">
            <a:solidFill>
              <a:srgbClr val="FFFFFF"/>
            </a:solidFill>
            <a:prstDash val="solid"/>
            <a:headEnd type="none" w="sm" len="sm"/>
            <a:tailEnd type="none" w="sm" len="sm"/>
          </a:ln>
        </p:spPr>
      </p:sp>
      <p:sp>
        <p:nvSpPr>
          <p:cNvPr id="4" name="TextBox 4"/>
          <p:cNvSpPr txBox="1"/>
          <p:nvPr/>
        </p:nvSpPr>
        <p:spPr>
          <a:xfrm>
            <a:off x="765114" y="2914288"/>
            <a:ext cx="16494185" cy="5674502"/>
          </a:xfrm>
          <a:prstGeom prst="rect">
            <a:avLst/>
          </a:prstGeom>
        </p:spPr>
        <p:txBody>
          <a:bodyPr lIns="0" tIns="0" rIns="0" bIns="0" rtlCol="0" anchor="t">
            <a:spAutoFit/>
          </a:bodyPr>
          <a:lstStyle/>
          <a:p>
            <a:pPr algn="just">
              <a:lnSpc>
                <a:spcPts val="4002"/>
              </a:lnSpc>
            </a:pPr>
            <a:endParaRPr dirty="0"/>
          </a:p>
          <a:p>
            <a:pPr algn="just">
              <a:lnSpc>
                <a:spcPts val="4505"/>
              </a:lnSpc>
            </a:pPr>
            <a:r>
              <a:rPr lang="en-US" sz="3218" b="1" dirty="0" err="1">
                <a:solidFill>
                  <a:srgbClr val="000000"/>
                </a:solidFill>
                <a:latin typeface="Akzidenz-Grotesk Bold"/>
                <a:ea typeface="Akzidenz-Grotesk Bold"/>
                <a:cs typeface="Akzidenz-Grotesk Bold"/>
                <a:sym typeface="Akzidenz-Grotesk Bold"/>
              </a:rPr>
              <a:t>Douleur</a:t>
            </a:r>
            <a:r>
              <a:rPr lang="en-US" sz="3218" b="1" dirty="0">
                <a:solidFill>
                  <a:srgbClr val="000000"/>
                </a:solidFill>
                <a:latin typeface="Akzidenz-Grotesk Bold"/>
                <a:ea typeface="Akzidenz-Grotesk Bold"/>
                <a:cs typeface="Akzidenz-Grotesk Bold"/>
                <a:sym typeface="Akzidenz-Grotesk Bold"/>
              </a:rPr>
              <a:t> </a:t>
            </a:r>
            <a:r>
              <a:rPr lang="en-US" sz="3218" b="1" dirty="0" err="1">
                <a:solidFill>
                  <a:srgbClr val="000000"/>
                </a:solidFill>
                <a:latin typeface="Akzidenz-Grotesk Bold"/>
                <a:ea typeface="Akzidenz-Grotesk Bold"/>
                <a:cs typeface="Akzidenz-Grotesk Bold"/>
                <a:sym typeface="Akzidenz-Grotesk Bold"/>
              </a:rPr>
              <a:t>postopératoire</a:t>
            </a:r>
            <a:endParaRPr lang="en-US" sz="3218" b="1" dirty="0">
              <a:solidFill>
                <a:srgbClr val="000000"/>
              </a:solidFill>
              <a:latin typeface="Akzidenz-Grotesk Bold"/>
              <a:ea typeface="Akzidenz-Grotesk Bold"/>
              <a:cs typeface="Akzidenz-Grotesk Bold"/>
              <a:sym typeface="Akzidenz-Grotesk Bold"/>
            </a:endParaRPr>
          </a:p>
          <a:p>
            <a:pPr marL="694827" lvl="1" indent="-347413" algn="l">
              <a:lnSpc>
                <a:spcPts val="4505"/>
              </a:lnSpc>
              <a:buFont typeface="Arial"/>
              <a:buChar char="•"/>
            </a:pPr>
            <a:r>
              <a:rPr lang="en-US" sz="3218" dirty="0" err="1">
                <a:solidFill>
                  <a:srgbClr val="000000"/>
                </a:solidFill>
                <a:latin typeface="Akzidenz-Grotesk"/>
                <a:ea typeface="Akzidenz-Grotesk"/>
                <a:cs typeface="Akzidenz-Grotesk"/>
                <a:sym typeface="Akzidenz-Grotesk"/>
              </a:rPr>
              <a:t>Critère</a:t>
            </a:r>
            <a:r>
              <a:rPr lang="en-US" sz="3218" dirty="0">
                <a:solidFill>
                  <a:srgbClr val="000000"/>
                </a:solidFill>
                <a:latin typeface="Akzidenz-Grotesk"/>
                <a:ea typeface="Akzidenz-Grotesk"/>
                <a:cs typeface="Akzidenz-Grotesk"/>
                <a:sym typeface="Akzidenz-Grotesk"/>
              </a:rPr>
              <a:t> de </a:t>
            </a:r>
            <a:r>
              <a:rPr lang="en-US" sz="3218" dirty="0" err="1">
                <a:solidFill>
                  <a:srgbClr val="000000"/>
                </a:solidFill>
                <a:latin typeface="Akzidenz-Grotesk"/>
                <a:ea typeface="Akzidenz-Grotesk"/>
                <a:cs typeface="Akzidenz-Grotesk"/>
                <a:sym typeface="Akzidenz-Grotesk"/>
              </a:rPr>
              <a:t>jugement</a:t>
            </a:r>
            <a:r>
              <a:rPr lang="en-US" sz="3218" dirty="0">
                <a:solidFill>
                  <a:srgbClr val="000000"/>
                </a:solidFill>
                <a:latin typeface="Akzidenz-Grotesk"/>
                <a:ea typeface="Akzidenz-Grotesk"/>
                <a:cs typeface="Akzidenz-Grotesk"/>
                <a:sym typeface="Akzidenz-Grotesk"/>
              </a:rPr>
              <a:t> </a:t>
            </a:r>
            <a:r>
              <a:rPr lang="en-US" sz="3218" dirty="0" err="1">
                <a:solidFill>
                  <a:srgbClr val="000000"/>
                </a:solidFill>
                <a:latin typeface="Akzidenz-Grotesk"/>
                <a:ea typeface="Akzidenz-Grotesk"/>
                <a:cs typeface="Akzidenz-Grotesk"/>
                <a:sym typeface="Akzidenz-Grotesk"/>
              </a:rPr>
              <a:t>secondaire</a:t>
            </a:r>
            <a:endParaRPr lang="en-US" sz="3218" dirty="0">
              <a:solidFill>
                <a:srgbClr val="000000"/>
              </a:solidFill>
              <a:latin typeface="Akzidenz-Grotesk"/>
              <a:ea typeface="Akzidenz-Grotesk"/>
              <a:cs typeface="Akzidenz-Grotesk"/>
              <a:sym typeface="Akzidenz-Grotesk"/>
            </a:endParaRPr>
          </a:p>
          <a:p>
            <a:pPr marL="694827" lvl="1" indent="-347413" algn="l">
              <a:lnSpc>
                <a:spcPts val="4505"/>
              </a:lnSpc>
              <a:buFont typeface="Arial"/>
              <a:buChar char="•"/>
            </a:pPr>
            <a:r>
              <a:rPr lang="en-US" sz="3218" dirty="0">
                <a:solidFill>
                  <a:srgbClr val="000000"/>
                </a:solidFill>
                <a:latin typeface="Akzidenz-Grotesk"/>
                <a:ea typeface="Akzidenz-Grotesk"/>
                <a:cs typeface="Akzidenz-Grotesk"/>
                <a:sym typeface="Akzidenz-Grotesk"/>
              </a:rPr>
              <a:t>Quantification des </a:t>
            </a:r>
            <a:r>
              <a:rPr lang="en-US" sz="3218" dirty="0" err="1">
                <a:solidFill>
                  <a:srgbClr val="000000"/>
                </a:solidFill>
                <a:latin typeface="Akzidenz-Grotesk"/>
                <a:ea typeface="Akzidenz-Grotesk"/>
                <a:cs typeface="Akzidenz-Grotesk"/>
                <a:sym typeface="Akzidenz-Grotesk"/>
              </a:rPr>
              <a:t>antalgiques</a:t>
            </a:r>
            <a:r>
              <a:rPr lang="en-US" sz="3218" dirty="0">
                <a:solidFill>
                  <a:srgbClr val="000000"/>
                </a:solidFill>
                <a:latin typeface="Akzidenz-Grotesk"/>
                <a:ea typeface="Akzidenz-Grotesk"/>
                <a:cs typeface="Akzidenz-Grotesk"/>
                <a:sym typeface="Akzidenz-Grotesk"/>
              </a:rPr>
              <a:t> par </a:t>
            </a:r>
            <a:r>
              <a:rPr lang="en-US" sz="3218" dirty="0" err="1">
                <a:solidFill>
                  <a:srgbClr val="000000"/>
                </a:solidFill>
                <a:latin typeface="Akzidenz-Grotesk"/>
                <a:ea typeface="Akzidenz-Grotesk"/>
                <a:cs typeface="Akzidenz-Grotesk"/>
                <a:sym typeface="Akzidenz-Grotesk"/>
              </a:rPr>
              <a:t>paliers</a:t>
            </a:r>
            <a:r>
              <a:rPr lang="en-US" sz="3218" dirty="0">
                <a:solidFill>
                  <a:srgbClr val="000000"/>
                </a:solidFill>
                <a:latin typeface="Akzidenz-Grotesk"/>
                <a:ea typeface="Akzidenz-Grotesk"/>
                <a:cs typeface="Akzidenz-Grotesk"/>
                <a:sym typeface="Akzidenz-Grotesk"/>
              </a:rPr>
              <a:t> </a:t>
            </a:r>
            <a:r>
              <a:rPr lang="en-US" sz="3218" dirty="0" err="1">
                <a:solidFill>
                  <a:srgbClr val="000000"/>
                </a:solidFill>
                <a:latin typeface="Akzidenz-Grotesk"/>
                <a:ea typeface="Akzidenz-Grotesk"/>
                <a:cs typeface="Akzidenz-Grotesk"/>
                <a:sym typeface="Akzidenz-Grotesk"/>
              </a:rPr>
              <a:t>uniquement</a:t>
            </a:r>
            <a:r>
              <a:rPr lang="en-US" sz="3218" dirty="0">
                <a:solidFill>
                  <a:srgbClr val="000000"/>
                </a:solidFill>
                <a:latin typeface="Akzidenz-Grotesk"/>
                <a:ea typeface="Akzidenz-Grotesk"/>
                <a:cs typeface="Akzidenz-Grotesk"/>
                <a:sym typeface="Akzidenz-Grotesk"/>
              </a:rPr>
              <a:t> (sans </a:t>
            </a:r>
            <a:r>
              <a:rPr lang="en-US" sz="3218" dirty="0" err="1">
                <a:solidFill>
                  <a:srgbClr val="000000"/>
                </a:solidFill>
                <a:latin typeface="Akzidenz-Grotesk"/>
                <a:ea typeface="Akzidenz-Grotesk"/>
                <a:cs typeface="Akzidenz-Grotesk"/>
                <a:sym typeface="Akzidenz-Grotesk"/>
              </a:rPr>
              <a:t>posologie</a:t>
            </a:r>
            <a:r>
              <a:rPr lang="en-US" sz="3218" dirty="0">
                <a:solidFill>
                  <a:srgbClr val="000000"/>
                </a:solidFill>
                <a:latin typeface="Akzidenz-Grotesk"/>
                <a:ea typeface="Akzidenz-Grotesk"/>
                <a:cs typeface="Akzidenz-Grotesk"/>
                <a:sym typeface="Akzidenz-Grotesk"/>
              </a:rPr>
              <a:t>, </a:t>
            </a:r>
            <a:r>
              <a:rPr lang="en-US" sz="3218" dirty="0" err="1">
                <a:solidFill>
                  <a:srgbClr val="000000"/>
                </a:solidFill>
                <a:latin typeface="Akzidenz-Grotesk"/>
                <a:ea typeface="Akzidenz-Grotesk"/>
                <a:cs typeface="Akzidenz-Grotesk"/>
                <a:sym typeface="Akzidenz-Grotesk"/>
              </a:rPr>
              <a:t>ni</a:t>
            </a:r>
            <a:r>
              <a:rPr lang="en-US" sz="3218" dirty="0">
                <a:solidFill>
                  <a:srgbClr val="000000"/>
                </a:solidFill>
                <a:latin typeface="Akzidenz-Grotesk"/>
                <a:ea typeface="Akzidenz-Grotesk"/>
                <a:cs typeface="Akzidenz-Grotesk"/>
                <a:sym typeface="Akzidenz-Grotesk"/>
              </a:rPr>
              <a:t> </a:t>
            </a:r>
            <a:r>
              <a:rPr lang="en-US" sz="3218" dirty="0" err="1">
                <a:solidFill>
                  <a:srgbClr val="000000"/>
                </a:solidFill>
                <a:latin typeface="Akzidenz-Grotesk"/>
                <a:ea typeface="Akzidenz-Grotesk"/>
                <a:cs typeface="Akzidenz-Grotesk"/>
                <a:sym typeface="Akzidenz-Grotesk"/>
              </a:rPr>
              <a:t>consommation</a:t>
            </a:r>
            <a:r>
              <a:rPr lang="en-US" sz="3218" dirty="0">
                <a:solidFill>
                  <a:srgbClr val="000000"/>
                </a:solidFill>
                <a:latin typeface="Akzidenz-Grotesk"/>
                <a:ea typeface="Akzidenz-Grotesk"/>
                <a:cs typeface="Akzidenz-Grotesk"/>
                <a:sym typeface="Akzidenz-Grotesk"/>
              </a:rPr>
              <a:t> </a:t>
            </a:r>
            <a:r>
              <a:rPr lang="en-US" sz="3218" dirty="0" err="1">
                <a:solidFill>
                  <a:srgbClr val="000000"/>
                </a:solidFill>
                <a:latin typeface="Akzidenz-Grotesk"/>
                <a:ea typeface="Akzidenz-Grotesk"/>
                <a:cs typeface="Akzidenz-Grotesk"/>
                <a:sym typeface="Akzidenz-Grotesk"/>
              </a:rPr>
              <a:t>exacte</a:t>
            </a:r>
            <a:r>
              <a:rPr lang="en-US" sz="3218" dirty="0">
                <a:solidFill>
                  <a:srgbClr val="000000"/>
                </a:solidFill>
                <a:latin typeface="Akzidenz-Grotesk"/>
                <a:ea typeface="Akzidenz-Grotesk"/>
                <a:cs typeface="Akzidenz-Grotesk"/>
                <a:sym typeface="Akzidenz-Grotesk"/>
              </a:rPr>
              <a:t>)</a:t>
            </a:r>
          </a:p>
          <a:p>
            <a:pPr algn="just">
              <a:lnSpc>
                <a:spcPts val="4505"/>
              </a:lnSpc>
            </a:pPr>
            <a:endParaRPr lang="en-US" sz="3218" dirty="0">
              <a:solidFill>
                <a:srgbClr val="000000"/>
              </a:solidFill>
              <a:latin typeface="Akzidenz-Grotesk"/>
              <a:ea typeface="Akzidenz-Grotesk"/>
              <a:cs typeface="Akzidenz-Grotesk"/>
              <a:sym typeface="Akzidenz-Grotesk"/>
            </a:endParaRPr>
          </a:p>
          <a:p>
            <a:pPr algn="just">
              <a:lnSpc>
                <a:spcPts val="4505"/>
              </a:lnSpc>
              <a:spcBef>
                <a:spcPct val="0"/>
              </a:spcBef>
            </a:pPr>
            <a:r>
              <a:rPr lang="en-US" sz="3218" b="1" dirty="0">
                <a:solidFill>
                  <a:srgbClr val="000000"/>
                </a:solidFill>
                <a:latin typeface="Akzidenz-Grotesk Bold"/>
                <a:ea typeface="Akzidenz-Grotesk Bold"/>
                <a:cs typeface="Akzidenz-Grotesk Bold"/>
                <a:sym typeface="Akzidenz-Grotesk Bold"/>
              </a:rPr>
              <a:t>Temps </a:t>
            </a:r>
            <a:r>
              <a:rPr lang="en-US" sz="3218" b="1" dirty="0" err="1">
                <a:solidFill>
                  <a:srgbClr val="000000"/>
                </a:solidFill>
                <a:latin typeface="Akzidenz-Grotesk Bold"/>
                <a:ea typeface="Akzidenz-Grotesk Bold"/>
                <a:cs typeface="Akzidenz-Grotesk Bold"/>
                <a:sym typeface="Akzidenz-Grotesk Bold"/>
              </a:rPr>
              <a:t>opératoire</a:t>
            </a:r>
            <a:endParaRPr lang="en-US" sz="3218" b="1" dirty="0">
              <a:solidFill>
                <a:srgbClr val="000000"/>
              </a:solidFill>
              <a:latin typeface="Akzidenz-Grotesk Bold"/>
              <a:ea typeface="Akzidenz-Grotesk Bold"/>
              <a:cs typeface="Akzidenz-Grotesk Bold"/>
              <a:sym typeface="Akzidenz-Grotesk Bold"/>
            </a:endParaRPr>
          </a:p>
          <a:p>
            <a:pPr marL="694827" lvl="1" indent="-347413" algn="l">
              <a:lnSpc>
                <a:spcPts val="4505"/>
              </a:lnSpc>
              <a:buFont typeface="Arial"/>
              <a:buChar char="•"/>
            </a:pPr>
            <a:r>
              <a:rPr lang="en-US" sz="3218" dirty="0">
                <a:solidFill>
                  <a:srgbClr val="000000"/>
                </a:solidFill>
                <a:latin typeface="Akzidenz-Grotesk"/>
                <a:ea typeface="Akzidenz-Grotesk"/>
                <a:cs typeface="Akzidenz-Grotesk"/>
                <a:sym typeface="Akzidenz-Grotesk"/>
              </a:rPr>
              <a:t>+5 minutes avec le vNOTES</a:t>
            </a:r>
          </a:p>
          <a:p>
            <a:pPr marL="694827" lvl="1" indent="-347413" algn="l">
              <a:lnSpc>
                <a:spcPts val="4505"/>
              </a:lnSpc>
              <a:buFont typeface="Arial"/>
              <a:buChar char="•"/>
            </a:pPr>
            <a:r>
              <a:rPr lang="en-US" sz="3218" dirty="0" err="1">
                <a:solidFill>
                  <a:srgbClr val="000000"/>
                </a:solidFill>
                <a:latin typeface="Akzidenz-Grotesk"/>
                <a:ea typeface="Akzidenz-Grotesk"/>
                <a:cs typeface="Akzidenz-Grotesk"/>
                <a:sym typeface="Akzidenz-Grotesk"/>
              </a:rPr>
              <a:t>Différence</a:t>
            </a:r>
            <a:r>
              <a:rPr lang="en-US" sz="3218" dirty="0">
                <a:solidFill>
                  <a:srgbClr val="000000"/>
                </a:solidFill>
                <a:latin typeface="Akzidenz-Grotesk"/>
                <a:ea typeface="Akzidenz-Grotesk"/>
                <a:cs typeface="Akzidenz-Grotesk"/>
                <a:sym typeface="Akzidenz-Grotesk"/>
              </a:rPr>
              <a:t> peu </a:t>
            </a:r>
            <a:r>
              <a:rPr lang="en-US" sz="3218" dirty="0" err="1">
                <a:solidFill>
                  <a:srgbClr val="000000"/>
                </a:solidFill>
                <a:latin typeface="Akzidenz-Grotesk"/>
                <a:ea typeface="Akzidenz-Grotesk"/>
                <a:cs typeface="Akzidenz-Grotesk"/>
                <a:sym typeface="Akzidenz-Grotesk"/>
              </a:rPr>
              <a:t>pertinente</a:t>
            </a:r>
            <a:r>
              <a:rPr lang="en-US" sz="3218" dirty="0">
                <a:solidFill>
                  <a:srgbClr val="000000"/>
                </a:solidFill>
                <a:latin typeface="Akzidenz-Grotesk"/>
                <a:ea typeface="Akzidenz-Grotesk"/>
                <a:cs typeface="Akzidenz-Grotesk"/>
                <a:sym typeface="Akzidenz-Grotesk"/>
              </a:rPr>
              <a:t> </a:t>
            </a:r>
            <a:r>
              <a:rPr lang="en-US" sz="3218" dirty="0" err="1">
                <a:solidFill>
                  <a:srgbClr val="000000"/>
                </a:solidFill>
                <a:latin typeface="Akzidenz-Grotesk"/>
                <a:ea typeface="Akzidenz-Grotesk"/>
                <a:cs typeface="Akzidenz-Grotesk"/>
                <a:sym typeface="Akzidenz-Grotesk"/>
              </a:rPr>
              <a:t>cliniquement</a:t>
            </a:r>
            <a:endParaRPr lang="en-US" sz="3218" dirty="0">
              <a:solidFill>
                <a:srgbClr val="000000"/>
              </a:solidFill>
              <a:latin typeface="Akzidenz-Grotesk"/>
              <a:ea typeface="Akzidenz-Grotesk"/>
              <a:cs typeface="Akzidenz-Grotesk"/>
              <a:sym typeface="Akzidenz-Grotesk"/>
            </a:endParaRPr>
          </a:p>
          <a:p>
            <a:pPr marL="694827" lvl="1" indent="-347413" algn="l">
              <a:lnSpc>
                <a:spcPts val="4505"/>
              </a:lnSpc>
              <a:buFont typeface="Arial"/>
              <a:buChar char="•"/>
            </a:pPr>
            <a:r>
              <a:rPr lang="en-US" sz="3218" dirty="0">
                <a:solidFill>
                  <a:srgbClr val="000000"/>
                </a:solidFill>
                <a:latin typeface="Akzidenz-Grotesk"/>
                <a:ea typeface="Akzidenz-Grotesk"/>
                <a:cs typeface="Akzidenz-Grotesk"/>
                <a:sym typeface="Akzidenz-Grotesk"/>
              </a:rPr>
              <a:t>Influence probable de la </a:t>
            </a:r>
            <a:r>
              <a:rPr lang="en-US" sz="3218" dirty="0" err="1">
                <a:solidFill>
                  <a:srgbClr val="000000"/>
                </a:solidFill>
                <a:latin typeface="Akzidenz-Grotesk"/>
                <a:ea typeface="Akzidenz-Grotesk"/>
                <a:cs typeface="Akzidenz-Grotesk"/>
                <a:sym typeface="Akzidenz-Grotesk"/>
              </a:rPr>
              <a:t>courbe</a:t>
            </a:r>
            <a:r>
              <a:rPr lang="en-US" sz="3218" dirty="0">
                <a:solidFill>
                  <a:srgbClr val="000000"/>
                </a:solidFill>
                <a:latin typeface="Akzidenz-Grotesk"/>
                <a:ea typeface="Akzidenz-Grotesk"/>
                <a:cs typeface="Akzidenz-Grotesk"/>
                <a:sym typeface="Akzidenz-Grotesk"/>
              </a:rPr>
              <a:t> </a:t>
            </a:r>
            <a:r>
              <a:rPr lang="en-US" sz="3218" dirty="0" err="1">
                <a:solidFill>
                  <a:srgbClr val="000000"/>
                </a:solidFill>
                <a:latin typeface="Akzidenz-Grotesk"/>
                <a:ea typeface="Akzidenz-Grotesk"/>
                <a:cs typeface="Akzidenz-Grotesk"/>
                <a:sym typeface="Akzidenz-Grotesk"/>
              </a:rPr>
              <a:t>d'apprentissage</a:t>
            </a:r>
            <a:endParaRPr lang="en-US" sz="3218" dirty="0">
              <a:solidFill>
                <a:srgbClr val="000000"/>
              </a:solidFill>
              <a:latin typeface="Akzidenz-Grotesk"/>
              <a:ea typeface="Akzidenz-Grotesk"/>
              <a:cs typeface="Akzidenz-Grotesk"/>
              <a:sym typeface="Akzidenz-Grotesk"/>
            </a:endParaRPr>
          </a:p>
        </p:txBody>
      </p:sp>
      <p:grpSp>
        <p:nvGrpSpPr>
          <p:cNvPr id="5" name="Group 5"/>
          <p:cNvGrpSpPr/>
          <p:nvPr/>
        </p:nvGrpSpPr>
        <p:grpSpPr>
          <a:xfrm>
            <a:off x="2491740" y="917964"/>
            <a:ext cx="6652260" cy="1160157"/>
            <a:chOff x="0" y="0"/>
            <a:chExt cx="8869680" cy="1546876"/>
          </a:xfrm>
        </p:grpSpPr>
        <p:sp>
          <p:nvSpPr>
            <p:cNvPr id="6" name="TextBox 6"/>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Discussion</a:t>
              </a:r>
            </a:p>
          </p:txBody>
        </p:sp>
        <p:sp>
          <p:nvSpPr>
            <p:cNvPr id="7" name="TextBox 7"/>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8" name="Freeform 6">
            <a:extLst>
              <a:ext uri="{FF2B5EF4-FFF2-40B4-BE49-F238E27FC236}">
                <a16:creationId xmlns:a16="http://schemas.microsoft.com/office/drawing/2014/main" id="{B916084F-91C0-83C0-C2DD-A8C8C919975C}"/>
              </a:ext>
            </a:extLst>
          </p:cNvPr>
          <p:cNvSpPr/>
          <p:nvPr/>
        </p:nvSpPr>
        <p:spPr>
          <a:xfrm>
            <a:off x="840770" y="458837"/>
            <a:ext cx="1527274" cy="1250455"/>
          </a:xfrm>
          <a:custGeom>
            <a:avLst/>
            <a:gdLst/>
            <a:ahLst/>
            <a:cxnLst/>
            <a:rect l="l" t="t" r="r" b="b"/>
            <a:pathLst>
              <a:path w="1527274" h="1250455">
                <a:moveTo>
                  <a:pt x="0" y="0"/>
                </a:moveTo>
                <a:lnTo>
                  <a:pt x="1527274" y="0"/>
                </a:lnTo>
                <a:lnTo>
                  <a:pt x="1527274" y="1250455"/>
                </a:lnTo>
                <a:lnTo>
                  <a:pt x="0" y="1250455"/>
                </a:lnTo>
                <a:lnTo>
                  <a:pt x="0" y="0"/>
                </a:lnTo>
                <a:close/>
              </a:path>
            </a:pathLst>
          </a:custGeom>
          <a:blipFill>
            <a:blip>
              <a:extLst>
                <a:ext uri="{96DAC541-7B7A-43D3-8B79-37D633B846F1}">
                  <asvg:svgBlip xmlns:asvg="http://schemas.microsoft.com/office/drawing/2016/SVG/main" r:embed="rId3"/>
                </a:ext>
              </a:extLst>
            </a:blip>
            <a:stretch>
              <a:fillRect/>
            </a:stretch>
          </a:blipFill>
        </p:spPr>
      </p:sp>
      <p:pic>
        <p:nvPicPr>
          <p:cNvPr id="9" name="Image 8">
            <a:extLst>
              <a:ext uri="{FF2B5EF4-FFF2-40B4-BE49-F238E27FC236}">
                <a16:creationId xmlns:a16="http://schemas.microsoft.com/office/drawing/2014/main" id="{3C3B2102-C7A9-E20E-F3C9-A5A655612659}"/>
              </a:ext>
            </a:extLst>
          </p:cNvPr>
          <p:cNvPicPr>
            <a:picLocks noChangeAspect="1"/>
          </p:cNvPicPr>
          <p:nvPr/>
        </p:nvPicPr>
        <p:blipFill>
          <a:blip r:embed="rId4">
            <a:extLst>
              <a:ext uri="{28A0092B-C50C-407E-A947-70E740481C1C}">
                <a14:useLocalDpi xmlns:a14="http://schemas.microsoft.com/office/drawing/2010/main" val="0"/>
              </a:ext>
            </a:extLst>
          </a:blip>
          <a:srcRect l="53233"/>
          <a:stretch/>
        </p:blipFill>
        <p:spPr>
          <a:xfrm>
            <a:off x="11811000" y="6515100"/>
            <a:ext cx="1816186" cy="2564020"/>
          </a:xfrm>
          <a:prstGeom prst="rect">
            <a:avLst/>
          </a:prstGeom>
        </p:spPr>
      </p:pic>
      <p:pic>
        <p:nvPicPr>
          <p:cNvPr id="10" name="Image 9">
            <a:extLst>
              <a:ext uri="{FF2B5EF4-FFF2-40B4-BE49-F238E27FC236}">
                <a16:creationId xmlns:a16="http://schemas.microsoft.com/office/drawing/2014/main" id="{51314767-705D-796C-8652-C176F2B4DC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41768" y="6829394"/>
            <a:ext cx="2002950" cy="19714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500"/>
                                        <p:tgtEl>
                                          <p:spTgt spid="4">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6" end="6"/>
                                            </p:txEl>
                                          </p:spTgt>
                                        </p:tgtEl>
                                        <p:attrNameLst>
                                          <p:attrName>style.visibility</p:attrName>
                                        </p:attrNameLst>
                                      </p:cBhvr>
                                      <p:to>
                                        <p:strVal val="visible"/>
                                      </p:to>
                                    </p:set>
                                    <p:animEffect transition="in" filter="fade">
                                      <p:cBhvr>
                                        <p:cTn id="10" dur="500"/>
                                        <p:tgtEl>
                                          <p:spTgt spid="4">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animEffect transition="in" filter="fade">
                                      <p:cBhvr>
                                        <p:cTn id="13" dur="500"/>
                                        <p:tgtEl>
                                          <p:spTgt spid="4">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8" end="8"/>
                                            </p:txEl>
                                          </p:spTgt>
                                        </p:tgtEl>
                                        <p:attrNameLst>
                                          <p:attrName>style.visibility</p:attrName>
                                        </p:attrNameLst>
                                      </p:cBhvr>
                                      <p:to>
                                        <p:strVal val="visible"/>
                                      </p:to>
                                    </p:set>
                                    <p:animEffect transition="in" filter="fade">
                                      <p:cBhvr>
                                        <p:cTn id="16" dur="500"/>
                                        <p:tgtEl>
                                          <p:spTgt spid="4">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H="1">
            <a:off x="1038225" y="9258318"/>
            <a:ext cx="19050" cy="10252698"/>
          </a:xfrm>
          <a:prstGeom prst="line">
            <a:avLst/>
          </a:prstGeom>
          <a:ln w="19050" cap="flat">
            <a:solidFill>
              <a:srgbClr val="FFFFFF"/>
            </a:solidFill>
            <a:prstDash val="solid"/>
            <a:headEnd type="none" w="sm" len="sm"/>
            <a:tailEnd type="none" w="sm" len="sm"/>
          </a:ln>
        </p:spPr>
      </p:sp>
      <p:grpSp>
        <p:nvGrpSpPr>
          <p:cNvPr id="3" name="Group 3"/>
          <p:cNvGrpSpPr/>
          <p:nvPr/>
        </p:nvGrpSpPr>
        <p:grpSpPr>
          <a:xfrm>
            <a:off x="0" y="2169994"/>
            <a:ext cx="18288000" cy="1770891"/>
            <a:chOff x="0" y="0"/>
            <a:chExt cx="4816593" cy="466407"/>
          </a:xfrm>
        </p:grpSpPr>
        <p:sp>
          <p:nvSpPr>
            <p:cNvPr id="4" name="Freeform 4"/>
            <p:cNvSpPr/>
            <p:nvPr/>
          </p:nvSpPr>
          <p:spPr>
            <a:xfrm>
              <a:off x="0" y="0"/>
              <a:ext cx="4816592" cy="466407"/>
            </a:xfrm>
            <a:custGeom>
              <a:avLst/>
              <a:gdLst/>
              <a:ahLst/>
              <a:cxnLst/>
              <a:rect l="l" t="t" r="r" b="b"/>
              <a:pathLst>
                <a:path w="4816592" h="466407">
                  <a:moveTo>
                    <a:pt x="0" y="0"/>
                  </a:moveTo>
                  <a:lnTo>
                    <a:pt x="4816592" y="0"/>
                  </a:lnTo>
                  <a:lnTo>
                    <a:pt x="4816592" y="466407"/>
                  </a:lnTo>
                  <a:lnTo>
                    <a:pt x="0" y="466407"/>
                  </a:lnTo>
                  <a:close/>
                </a:path>
              </a:pathLst>
            </a:custGeom>
            <a:solidFill>
              <a:srgbClr val="E2ECFF"/>
            </a:solidFill>
          </p:spPr>
        </p:sp>
        <p:sp>
          <p:nvSpPr>
            <p:cNvPr id="5" name="TextBox 5"/>
            <p:cNvSpPr txBox="1"/>
            <p:nvPr/>
          </p:nvSpPr>
          <p:spPr>
            <a:xfrm>
              <a:off x="0" y="-38100"/>
              <a:ext cx="4816593" cy="504507"/>
            </a:xfrm>
            <a:prstGeom prst="rect">
              <a:avLst/>
            </a:prstGeom>
          </p:spPr>
          <p:txBody>
            <a:bodyPr lIns="50800" tIns="50800" rIns="50800" bIns="50800" rtlCol="0" anchor="ctr"/>
            <a:lstStyle/>
            <a:p>
              <a:pPr algn="ctr">
                <a:lnSpc>
                  <a:spcPts val="2939"/>
                </a:lnSpc>
              </a:pPr>
              <a:endParaRPr/>
            </a:p>
          </p:txBody>
        </p:sp>
      </p:grpSp>
      <p:sp>
        <p:nvSpPr>
          <p:cNvPr id="6" name="TextBox 6"/>
          <p:cNvSpPr txBox="1"/>
          <p:nvPr/>
        </p:nvSpPr>
        <p:spPr>
          <a:xfrm>
            <a:off x="362463" y="2792318"/>
            <a:ext cx="17925537" cy="4154984"/>
          </a:xfrm>
          <a:prstGeom prst="rect">
            <a:avLst/>
          </a:prstGeom>
        </p:spPr>
        <p:txBody>
          <a:bodyPr lIns="0" tIns="0" rIns="0" bIns="0" rtlCol="0" anchor="t">
            <a:spAutoFit/>
          </a:bodyPr>
          <a:lstStyle/>
          <a:p>
            <a:pPr algn="l">
              <a:lnSpc>
                <a:spcPts val="4799"/>
              </a:lnSpc>
              <a:spcBef>
                <a:spcPct val="0"/>
              </a:spcBef>
            </a:pPr>
            <a:r>
              <a:rPr lang="en-US" sz="3999" b="1" dirty="0" err="1">
                <a:solidFill>
                  <a:srgbClr val="000000"/>
                </a:solidFill>
                <a:latin typeface="Open Sans Bold"/>
                <a:ea typeface="Open Sans Bold"/>
                <a:cs typeface="Open Sans Bold"/>
                <a:sym typeface="Open Sans Bold"/>
              </a:rPr>
              <a:t>Limites</a:t>
            </a:r>
            <a:r>
              <a:rPr lang="en-US" sz="3999" b="1" dirty="0">
                <a:solidFill>
                  <a:srgbClr val="000000"/>
                </a:solidFill>
                <a:latin typeface="Open Sans Bold"/>
                <a:ea typeface="Open Sans Bold"/>
                <a:cs typeface="Open Sans Bold"/>
                <a:sym typeface="Open Sans Bold"/>
              </a:rPr>
              <a:t> de </a:t>
            </a:r>
            <a:r>
              <a:rPr lang="en-US" sz="3999" b="1" dirty="0" err="1">
                <a:solidFill>
                  <a:srgbClr val="000000"/>
                </a:solidFill>
                <a:latin typeface="Open Sans Bold"/>
                <a:ea typeface="Open Sans Bold"/>
                <a:cs typeface="Open Sans Bold"/>
                <a:sym typeface="Open Sans Bold"/>
              </a:rPr>
              <a:t>l'étude</a:t>
            </a:r>
            <a:endParaRPr lang="en-US" sz="3999" b="1" dirty="0">
              <a:solidFill>
                <a:srgbClr val="000000"/>
              </a:solidFill>
              <a:latin typeface="Open Sans Bold"/>
              <a:ea typeface="Open Sans Bold"/>
              <a:cs typeface="Open Sans Bold"/>
              <a:sym typeface="Open Sans Bold"/>
            </a:endParaRPr>
          </a:p>
          <a:p>
            <a:pPr algn="l">
              <a:lnSpc>
                <a:spcPts val="4799"/>
              </a:lnSpc>
              <a:spcBef>
                <a:spcPct val="0"/>
              </a:spcBef>
            </a:pPr>
            <a:endParaRPr lang="en-US" sz="3999" b="1" dirty="0">
              <a:solidFill>
                <a:srgbClr val="000000"/>
              </a:solidFill>
              <a:latin typeface="Open Sans Bold"/>
              <a:ea typeface="Open Sans Bold"/>
              <a:cs typeface="Open Sans Bold"/>
              <a:sym typeface="Open Sans Bold"/>
            </a:endParaRPr>
          </a:p>
          <a:p>
            <a:pPr algn="l">
              <a:lnSpc>
                <a:spcPts val="4799"/>
              </a:lnSpc>
              <a:spcBef>
                <a:spcPct val="0"/>
              </a:spcBef>
            </a:pPr>
            <a:endParaRPr lang="en-US" sz="3999" b="1" dirty="0">
              <a:solidFill>
                <a:srgbClr val="000000"/>
              </a:solidFill>
              <a:latin typeface="Open Sans Bold"/>
              <a:ea typeface="Open Sans Bold"/>
              <a:cs typeface="Open Sans Bold"/>
              <a:sym typeface="Open Sans Bold"/>
            </a:endParaRPr>
          </a:p>
          <a:p>
            <a:pPr algn="l">
              <a:lnSpc>
                <a:spcPts val="3600"/>
              </a:lnSpc>
              <a:spcBef>
                <a:spcPct val="0"/>
              </a:spcBef>
            </a:pPr>
            <a:r>
              <a:rPr lang="en-US" sz="3000" b="1" dirty="0" err="1">
                <a:solidFill>
                  <a:srgbClr val="000000"/>
                </a:solidFill>
                <a:latin typeface="Open Sans Bold"/>
                <a:ea typeface="Open Sans Bold"/>
                <a:cs typeface="Open Sans Bold"/>
                <a:sym typeface="Open Sans Bold"/>
              </a:rPr>
              <a:t>Sexualité</a:t>
            </a:r>
            <a:endParaRPr lang="en-US" sz="3000" b="1" dirty="0">
              <a:solidFill>
                <a:srgbClr val="000000"/>
              </a:solidFill>
              <a:latin typeface="Open Sans Bold"/>
              <a:ea typeface="Open Sans Bold"/>
              <a:cs typeface="Open Sans Bold"/>
              <a:sym typeface="Open Sans Bold"/>
            </a:endParaRPr>
          </a:p>
          <a:p>
            <a:pPr marL="647700" lvl="1" indent="-323850" algn="l">
              <a:lnSpc>
                <a:spcPts val="3600"/>
              </a:lnSpc>
              <a:buFont typeface="Arial"/>
              <a:buChar char="•"/>
            </a:pPr>
            <a:r>
              <a:rPr lang="en-US" sz="3000" dirty="0" err="1">
                <a:solidFill>
                  <a:srgbClr val="000000"/>
                </a:solidFill>
                <a:latin typeface="Open Sans"/>
                <a:ea typeface="Open Sans"/>
                <a:cs typeface="Open Sans"/>
                <a:sym typeface="Open Sans"/>
              </a:rPr>
              <a:t>L'évolution</a:t>
            </a:r>
            <a:r>
              <a:rPr lang="en-US" sz="3000" dirty="0">
                <a:solidFill>
                  <a:srgbClr val="000000"/>
                </a:solidFill>
                <a:latin typeface="Open Sans"/>
                <a:ea typeface="Open Sans"/>
                <a:cs typeface="Open Sans"/>
                <a:sym typeface="Open Sans"/>
              </a:rPr>
              <a:t> du score FSFI entre le </a:t>
            </a:r>
            <a:r>
              <a:rPr lang="en-US" sz="3000" dirty="0" err="1">
                <a:solidFill>
                  <a:srgbClr val="000000"/>
                </a:solidFill>
                <a:latin typeface="Open Sans"/>
                <a:ea typeface="Open Sans"/>
                <a:cs typeface="Open Sans"/>
                <a:sym typeface="Open Sans"/>
              </a:rPr>
              <a:t>préopératoire</a:t>
            </a:r>
            <a:r>
              <a:rPr lang="en-US" sz="3000" dirty="0">
                <a:solidFill>
                  <a:srgbClr val="000000"/>
                </a:solidFill>
                <a:latin typeface="Open Sans"/>
                <a:ea typeface="Open Sans"/>
                <a:cs typeface="Open Sans"/>
                <a:sym typeface="Open Sans"/>
              </a:rPr>
              <a:t> et 6 </a:t>
            </a:r>
            <a:r>
              <a:rPr lang="en-US" sz="3000" dirty="0" err="1">
                <a:solidFill>
                  <a:srgbClr val="000000"/>
                </a:solidFill>
                <a:latin typeface="Open Sans"/>
                <a:ea typeface="Open Sans"/>
                <a:cs typeface="Open Sans"/>
                <a:sym typeface="Open Sans"/>
              </a:rPr>
              <a:t>mois</a:t>
            </a:r>
            <a:r>
              <a:rPr lang="en-US" sz="3000" dirty="0">
                <a:solidFill>
                  <a:srgbClr val="000000"/>
                </a:solidFill>
                <a:latin typeface="Open Sans"/>
                <a:ea typeface="Open Sans"/>
                <a:cs typeface="Open Sans"/>
                <a:sym typeface="Open Sans"/>
              </a:rPr>
              <a:t> </a:t>
            </a:r>
            <a:r>
              <a:rPr lang="en-US" sz="3000" dirty="0" err="1">
                <a:solidFill>
                  <a:srgbClr val="000000"/>
                </a:solidFill>
                <a:latin typeface="Open Sans"/>
                <a:ea typeface="Open Sans"/>
                <a:cs typeface="Open Sans"/>
                <a:sym typeface="Open Sans"/>
              </a:rPr>
              <a:t>n'était</a:t>
            </a:r>
            <a:r>
              <a:rPr lang="en-US" sz="3000" dirty="0">
                <a:solidFill>
                  <a:srgbClr val="000000"/>
                </a:solidFill>
                <a:latin typeface="Open Sans"/>
                <a:ea typeface="Open Sans"/>
                <a:cs typeface="Open Sans"/>
                <a:sym typeface="Open Sans"/>
              </a:rPr>
              <a:t> pas un </a:t>
            </a:r>
            <a:r>
              <a:rPr lang="en-US" sz="3000" dirty="0" err="1">
                <a:solidFill>
                  <a:srgbClr val="000000"/>
                </a:solidFill>
                <a:latin typeface="Open Sans"/>
                <a:ea typeface="Open Sans"/>
                <a:cs typeface="Open Sans"/>
                <a:sym typeface="Open Sans"/>
              </a:rPr>
              <a:t>objectif</a:t>
            </a:r>
            <a:r>
              <a:rPr lang="en-US" sz="3000" dirty="0">
                <a:solidFill>
                  <a:srgbClr val="000000"/>
                </a:solidFill>
                <a:latin typeface="Open Sans"/>
                <a:ea typeface="Open Sans"/>
                <a:cs typeface="Open Sans"/>
                <a:sym typeface="Open Sans"/>
              </a:rPr>
              <a:t> </a:t>
            </a:r>
            <a:r>
              <a:rPr lang="en-US" sz="3000" dirty="0" err="1">
                <a:solidFill>
                  <a:srgbClr val="000000"/>
                </a:solidFill>
                <a:latin typeface="Open Sans"/>
                <a:ea typeface="Open Sans"/>
                <a:cs typeface="Open Sans"/>
                <a:sym typeface="Open Sans"/>
              </a:rPr>
              <a:t>prédéfini</a:t>
            </a:r>
            <a:endParaRPr lang="en-US" sz="3000" dirty="0">
              <a:solidFill>
                <a:srgbClr val="000000"/>
              </a:solidFill>
              <a:latin typeface="Open Sans"/>
              <a:ea typeface="Open Sans"/>
              <a:cs typeface="Open Sans"/>
              <a:sym typeface="Open Sans"/>
            </a:endParaRPr>
          </a:p>
          <a:p>
            <a:pPr marL="647700" lvl="1" indent="-323850" algn="l">
              <a:lnSpc>
                <a:spcPts val="3600"/>
              </a:lnSpc>
              <a:buFont typeface="Arial"/>
              <a:buChar char="•"/>
            </a:pPr>
            <a:r>
              <a:rPr lang="en-US" sz="3000" dirty="0" err="1">
                <a:solidFill>
                  <a:srgbClr val="000000"/>
                </a:solidFill>
                <a:latin typeface="Open Sans"/>
                <a:ea typeface="Open Sans"/>
                <a:cs typeface="Open Sans"/>
                <a:sym typeface="Open Sans"/>
              </a:rPr>
              <a:t>L'étude</a:t>
            </a:r>
            <a:r>
              <a:rPr lang="en-US" sz="3000" dirty="0">
                <a:solidFill>
                  <a:srgbClr val="000000"/>
                </a:solidFill>
                <a:latin typeface="Open Sans"/>
                <a:ea typeface="Open Sans"/>
                <a:cs typeface="Open Sans"/>
                <a:sym typeface="Open Sans"/>
              </a:rPr>
              <a:t> a </a:t>
            </a:r>
            <a:r>
              <a:rPr lang="en-US" sz="3000" dirty="0" err="1">
                <a:solidFill>
                  <a:srgbClr val="000000"/>
                </a:solidFill>
                <a:latin typeface="Open Sans"/>
                <a:ea typeface="Open Sans"/>
                <a:cs typeface="Open Sans"/>
                <a:sym typeface="Open Sans"/>
              </a:rPr>
              <a:t>été</a:t>
            </a:r>
            <a:r>
              <a:rPr lang="en-US" sz="3000" dirty="0">
                <a:solidFill>
                  <a:srgbClr val="000000"/>
                </a:solidFill>
                <a:latin typeface="Open Sans"/>
                <a:ea typeface="Open Sans"/>
                <a:cs typeface="Open Sans"/>
                <a:sym typeface="Open Sans"/>
              </a:rPr>
              <a:t> </a:t>
            </a:r>
            <a:r>
              <a:rPr lang="en-US" sz="3000" dirty="0" err="1">
                <a:solidFill>
                  <a:srgbClr val="000000"/>
                </a:solidFill>
                <a:latin typeface="Open Sans"/>
                <a:ea typeface="Open Sans"/>
                <a:cs typeface="Open Sans"/>
                <a:sym typeface="Open Sans"/>
              </a:rPr>
              <a:t>conçue</a:t>
            </a:r>
            <a:r>
              <a:rPr lang="en-US" sz="3000" dirty="0">
                <a:solidFill>
                  <a:srgbClr val="000000"/>
                </a:solidFill>
                <a:latin typeface="Open Sans"/>
                <a:ea typeface="Open Sans"/>
                <a:cs typeface="Open Sans"/>
                <a:sym typeface="Open Sans"/>
              </a:rPr>
              <a:t> pour </a:t>
            </a:r>
            <a:r>
              <a:rPr lang="en-US" sz="3000" dirty="0" err="1">
                <a:solidFill>
                  <a:srgbClr val="000000"/>
                </a:solidFill>
                <a:latin typeface="Open Sans"/>
                <a:ea typeface="Open Sans"/>
                <a:cs typeface="Open Sans"/>
                <a:sym typeface="Open Sans"/>
              </a:rPr>
              <a:t>démontrer</a:t>
            </a:r>
            <a:r>
              <a:rPr lang="en-US" sz="3000" dirty="0">
                <a:solidFill>
                  <a:srgbClr val="000000"/>
                </a:solidFill>
                <a:latin typeface="Open Sans"/>
                <a:ea typeface="Open Sans"/>
                <a:cs typeface="Open Sans"/>
                <a:sym typeface="Open Sans"/>
              </a:rPr>
              <a:t> la non-</a:t>
            </a:r>
            <a:r>
              <a:rPr lang="en-US" sz="3000" dirty="0" err="1">
                <a:solidFill>
                  <a:srgbClr val="000000"/>
                </a:solidFill>
                <a:latin typeface="Open Sans"/>
                <a:ea typeface="Open Sans"/>
                <a:cs typeface="Open Sans"/>
                <a:sym typeface="Open Sans"/>
              </a:rPr>
              <a:t>infériorité</a:t>
            </a:r>
            <a:r>
              <a:rPr lang="en-US" sz="3000" dirty="0">
                <a:solidFill>
                  <a:srgbClr val="000000"/>
                </a:solidFill>
                <a:latin typeface="Open Sans"/>
                <a:ea typeface="Open Sans"/>
                <a:cs typeface="Open Sans"/>
                <a:sym typeface="Open Sans"/>
              </a:rPr>
              <a:t> à 6 </a:t>
            </a:r>
            <a:r>
              <a:rPr lang="en-US" sz="3000" dirty="0" err="1">
                <a:solidFill>
                  <a:srgbClr val="000000"/>
                </a:solidFill>
                <a:latin typeface="Open Sans"/>
                <a:ea typeface="Open Sans"/>
                <a:cs typeface="Open Sans"/>
                <a:sym typeface="Open Sans"/>
              </a:rPr>
              <a:t>mois</a:t>
            </a:r>
            <a:r>
              <a:rPr lang="en-US" sz="3000" dirty="0">
                <a:solidFill>
                  <a:srgbClr val="000000"/>
                </a:solidFill>
                <a:latin typeface="Open Sans"/>
                <a:ea typeface="Open Sans"/>
                <a:cs typeface="Open Sans"/>
                <a:sym typeface="Open Sans"/>
              </a:rPr>
              <a:t> et non </a:t>
            </a:r>
            <a:r>
              <a:rPr lang="en-US" sz="3000" dirty="0" err="1">
                <a:solidFill>
                  <a:srgbClr val="000000"/>
                </a:solidFill>
                <a:latin typeface="Open Sans"/>
                <a:ea typeface="Open Sans"/>
                <a:cs typeface="Open Sans"/>
                <a:sym typeface="Open Sans"/>
              </a:rPr>
              <a:t>l'amélioration</a:t>
            </a:r>
            <a:r>
              <a:rPr lang="en-US" sz="3000" dirty="0">
                <a:solidFill>
                  <a:srgbClr val="000000"/>
                </a:solidFill>
                <a:latin typeface="Open Sans"/>
                <a:ea typeface="Open Sans"/>
                <a:cs typeface="Open Sans"/>
                <a:sym typeface="Open Sans"/>
              </a:rPr>
              <a:t> de la </a:t>
            </a:r>
            <a:r>
              <a:rPr lang="en-US" sz="3000" dirty="0" err="1">
                <a:solidFill>
                  <a:srgbClr val="000000"/>
                </a:solidFill>
                <a:latin typeface="Open Sans"/>
                <a:ea typeface="Open Sans"/>
                <a:cs typeface="Open Sans"/>
                <a:sym typeface="Open Sans"/>
              </a:rPr>
              <a:t>sexualité</a:t>
            </a:r>
            <a:r>
              <a:rPr lang="en-US" sz="3000" dirty="0">
                <a:solidFill>
                  <a:srgbClr val="000000"/>
                </a:solidFill>
                <a:latin typeface="Open Sans"/>
                <a:ea typeface="Open Sans"/>
                <a:cs typeface="Open Sans"/>
                <a:sym typeface="Open Sans"/>
              </a:rPr>
              <a:t> au </a:t>
            </a:r>
            <a:r>
              <a:rPr lang="en-US" sz="3000" dirty="0" err="1">
                <a:solidFill>
                  <a:srgbClr val="000000"/>
                </a:solidFill>
                <a:latin typeface="Open Sans"/>
                <a:ea typeface="Open Sans"/>
                <a:cs typeface="Open Sans"/>
                <a:sym typeface="Open Sans"/>
              </a:rPr>
              <a:t>cours</a:t>
            </a:r>
            <a:r>
              <a:rPr lang="en-US" sz="3000" dirty="0">
                <a:solidFill>
                  <a:srgbClr val="000000"/>
                </a:solidFill>
                <a:latin typeface="Open Sans"/>
                <a:ea typeface="Open Sans"/>
                <a:cs typeface="Open Sans"/>
                <a:sym typeface="Open Sans"/>
              </a:rPr>
              <a:t> du temps</a:t>
            </a:r>
          </a:p>
          <a:p>
            <a:pPr algn="l">
              <a:lnSpc>
                <a:spcPts val="3600"/>
              </a:lnSpc>
              <a:spcBef>
                <a:spcPct val="0"/>
              </a:spcBef>
            </a:pPr>
            <a:endParaRPr lang="en-US" sz="3000" dirty="0">
              <a:solidFill>
                <a:srgbClr val="000000"/>
              </a:solidFill>
              <a:latin typeface="Open Sans"/>
              <a:ea typeface="Open Sans"/>
              <a:cs typeface="Open Sans"/>
              <a:sym typeface="Open Sans"/>
            </a:endParaRPr>
          </a:p>
        </p:txBody>
      </p:sp>
      <p:sp>
        <p:nvSpPr>
          <p:cNvPr id="7" name="Freeform 7"/>
          <p:cNvSpPr/>
          <p:nvPr/>
        </p:nvSpPr>
        <p:spPr>
          <a:xfrm>
            <a:off x="5817870" y="2398406"/>
            <a:ext cx="1375647" cy="1375647"/>
          </a:xfrm>
          <a:custGeom>
            <a:avLst/>
            <a:gdLst/>
            <a:ahLst/>
            <a:cxnLst/>
            <a:rect l="l" t="t" r="r" b="b"/>
            <a:pathLst>
              <a:path w="1375647" h="1375647">
                <a:moveTo>
                  <a:pt x="0" y="0"/>
                </a:moveTo>
                <a:lnTo>
                  <a:pt x="1375647" y="0"/>
                </a:lnTo>
                <a:lnTo>
                  <a:pt x="1375647" y="1375647"/>
                </a:lnTo>
                <a:lnTo>
                  <a:pt x="0" y="1375647"/>
                </a:lnTo>
                <a:lnTo>
                  <a:pt x="0" y="0"/>
                </a:lnTo>
                <a:close/>
              </a:path>
            </a:pathLst>
          </a:custGeom>
          <a:blipFill>
            <a:blip r:embed="rId3"/>
            <a:stretch>
              <a:fillRect/>
            </a:stretch>
          </a:blipFill>
        </p:spPr>
      </p:sp>
      <p:grpSp>
        <p:nvGrpSpPr>
          <p:cNvPr id="8" name="Group 8"/>
          <p:cNvGrpSpPr/>
          <p:nvPr/>
        </p:nvGrpSpPr>
        <p:grpSpPr>
          <a:xfrm>
            <a:off x="2491740" y="917964"/>
            <a:ext cx="6652260" cy="1160157"/>
            <a:chOff x="0" y="0"/>
            <a:chExt cx="8869680" cy="1546876"/>
          </a:xfrm>
        </p:grpSpPr>
        <p:sp>
          <p:nvSpPr>
            <p:cNvPr id="9" name="TextBox 9"/>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Discussion</a:t>
              </a:r>
            </a:p>
          </p:txBody>
        </p:sp>
        <p:sp>
          <p:nvSpPr>
            <p:cNvPr id="10" name="TextBox 10"/>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1" name="Freeform 6">
            <a:extLst>
              <a:ext uri="{FF2B5EF4-FFF2-40B4-BE49-F238E27FC236}">
                <a16:creationId xmlns:a16="http://schemas.microsoft.com/office/drawing/2014/main" id="{2F785944-5E48-0647-7F00-EEE714417214}"/>
              </a:ext>
            </a:extLst>
          </p:cNvPr>
          <p:cNvSpPr/>
          <p:nvPr/>
        </p:nvSpPr>
        <p:spPr>
          <a:xfrm>
            <a:off x="840770" y="458837"/>
            <a:ext cx="1527274" cy="1250455"/>
          </a:xfrm>
          <a:custGeom>
            <a:avLst/>
            <a:gdLst/>
            <a:ahLst/>
            <a:cxnLst/>
            <a:rect l="l" t="t" r="r" b="b"/>
            <a:pathLst>
              <a:path w="1527274" h="1250455">
                <a:moveTo>
                  <a:pt x="0" y="0"/>
                </a:moveTo>
                <a:lnTo>
                  <a:pt x="1527274" y="0"/>
                </a:lnTo>
                <a:lnTo>
                  <a:pt x="1527274" y="1250455"/>
                </a:lnTo>
                <a:lnTo>
                  <a:pt x="0" y="1250455"/>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H="1">
            <a:off x="1038225" y="9258318"/>
            <a:ext cx="19050" cy="10252698"/>
          </a:xfrm>
          <a:prstGeom prst="line">
            <a:avLst/>
          </a:prstGeom>
          <a:ln w="19050" cap="flat">
            <a:solidFill>
              <a:srgbClr val="FFFFFF"/>
            </a:solidFill>
            <a:prstDash val="solid"/>
            <a:headEnd type="none" w="sm" len="sm"/>
            <a:tailEnd type="none" w="sm" len="sm"/>
          </a:ln>
        </p:spPr>
      </p:sp>
      <p:sp>
        <p:nvSpPr>
          <p:cNvPr id="3" name="Freeform 3"/>
          <p:cNvSpPr/>
          <p:nvPr/>
        </p:nvSpPr>
        <p:spPr>
          <a:xfrm>
            <a:off x="3120122" y="2473578"/>
            <a:ext cx="11301259" cy="2669922"/>
          </a:xfrm>
          <a:custGeom>
            <a:avLst/>
            <a:gdLst/>
            <a:ahLst/>
            <a:cxnLst/>
            <a:rect l="l" t="t" r="r" b="b"/>
            <a:pathLst>
              <a:path w="11301259" h="2669922">
                <a:moveTo>
                  <a:pt x="0" y="0"/>
                </a:moveTo>
                <a:lnTo>
                  <a:pt x="11301259" y="0"/>
                </a:lnTo>
                <a:lnTo>
                  <a:pt x="11301259" y="2669922"/>
                </a:lnTo>
                <a:lnTo>
                  <a:pt x="0" y="2669922"/>
                </a:lnTo>
                <a:lnTo>
                  <a:pt x="0" y="0"/>
                </a:lnTo>
                <a:close/>
              </a:path>
            </a:pathLst>
          </a:custGeom>
          <a:blipFill>
            <a:blip r:embed="rId3"/>
            <a:stretch>
              <a:fillRect/>
            </a:stretch>
          </a:blipFill>
        </p:spPr>
      </p:sp>
      <p:grpSp>
        <p:nvGrpSpPr>
          <p:cNvPr id="4" name="Group 4"/>
          <p:cNvGrpSpPr/>
          <p:nvPr/>
        </p:nvGrpSpPr>
        <p:grpSpPr>
          <a:xfrm>
            <a:off x="2491740" y="917964"/>
            <a:ext cx="6652260" cy="1160157"/>
            <a:chOff x="0" y="0"/>
            <a:chExt cx="8869680" cy="1546876"/>
          </a:xfrm>
        </p:grpSpPr>
        <p:sp>
          <p:nvSpPr>
            <p:cNvPr id="5" name="TextBox 5"/>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Discussion</a:t>
              </a:r>
            </a:p>
          </p:txBody>
        </p:sp>
        <p:sp>
          <p:nvSpPr>
            <p:cNvPr id="6" name="TextBox 6"/>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7" name="TextBox 7"/>
          <p:cNvSpPr txBox="1"/>
          <p:nvPr/>
        </p:nvSpPr>
        <p:spPr>
          <a:xfrm>
            <a:off x="7704812" y="784614"/>
            <a:ext cx="8638104" cy="1198918"/>
          </a:xfrm>
          <a:prstGeom prst="rect">
            <a:avLst/>
          </a:prstGeom>
        </p:spPr>
        <p:txBody>
          <a:bodyPr lIns="0" tIns="0" rIns="0" bIns="0" rtlCol="0" anchor="t">
            <a:spAutoFit/>
          </a:bodyPr>
          <a:lstStyle/>
          <a:p>
            <a:pPr algn="ctr">
              <a:lnSpc>
                <a:spcPts val="10360"/>
              </a:lnSpc>
            </a:pPr>
            <a:r>
              <a:rPr lang="en-US" sz="6000" b="1" dirty="0">
                <a:solidFill>
                  <a:srgbClr val="000000"/>
                </a:solidFill>
                <a:latin typeface="Open Sans Bold"/>
                <a:ea typeface="Open Sans Bold"/>
                <a:cs typeface="Open Sans Bold"/>
                <a:sym typeface="Open Sans Bold"/>
              </a:rPr>
              <a:t>Dans la </a:t>
            </a:r>
            <a:r>
              <a:rPr lang="en-US" sz="6000" b="1" dirty="0" err="1">
                <a:solidFill>
                  <a:srgbClr val="000000"/>
                </a:solidFill>
                <a:latin typeface="Open Sans Bold"/>
                <a:ea typeface="Open Sans Bold"/>
                <a:cs typeface="Open Sans Bold"/>
                <a:sym typeface="Open Sans Bold"/>
              </a:rPr>
              <a:t>littérature</a:t>
            </a:r>
            <a:endParaRPr lang="en-US" sz="6000" b="1" dirty="0">
              <a:solidFill>
                <a:srgbClr val="000000"/>
              </a:solidFill>
              <a:latin typeface="Open Sans Bold"/>
              <a:ea typeface="Open Sans Bold"/>
              <a:cs typeface="Open Sans Bold"/>
              <a:sym typeface="Open Sans Bold"/>
            </a:endParaRPr>
          </a:p>
        </p:txBody>
      </p:sp>
      <p:sp>
        <p:nvSpPr>
          <p:cNvPr id="8" name="TextBox 8"/>
          <p:cNvSpPr txBox="1"/>
          <p:nvPr/>
        </p:nvSpPr>
        <p:spPr>
          <a:xfrm>
            <a:off x="421154" y="4753674"/>
            <a:ext cx="17767822" cy="4504644"/>
          </a:xfrm>
          <a:prstGeom prst="rect">
            <a:avLst/>
          </a:prstGeom>
        </p:spPr>
        <p:txBody>
          <a:bodyPr lIns="0" tIns="0" rIns="0" bIns="0" rtlCol="0" anchor="t">
            <a:spAutoFit/>
          </a:bodyPr>
          <a:lstStyle/>
          <a:p>
            <a:pPr algn="l">
              <a:lnSpc>
                <a:spcPts val="4392"/>
              </a:lnSpc>
              <a:spcBef>
                <a:spcPct val="0"/>
              </a:spcBef>
            </a:pPr>
            <a:endParaRPr dirty="0"/>
          </a:p>
          <a:p>
            <a:pPr marL="677387" lvl="1" indent="-338694" algn="l">
              <a:lnSpc>
                <a:spcPts val="4392"/>
              </a:lnSpc>
              <a:buFont typeface="Arial"/>
              <a:buChar char="•"/>
            </a:pPr>
            <a:r>
              <a:rPr lang="en-US" sz="3137" dirty="0">
                <a:solidFill>
                  <a:srgbClr val="000000"/>
                </a:solidFill>
                <a:latin typeface="Akzidenz-Grotesk"/>
                <a:ea typeface="Akzidenz-Grotesk"/>
                <a:cs typeface="Akzidenz-Grotesk"/>
                <a:sym typeface="Akzidenz-Grotesk"/>
              </a:rPr>
              <a:t>14 études </a:t>
            </a:r>
            <a:r>
              <a:rPr lang="en-US" sz="3137" dirty="0" err="1">
                <a:solidFill>
                  <a:srgbClr val="000000"/>
                </a:solidFill>
                <a:latin typeface="Akzidenz-Grotesk"/>
                <a:ea typeface="Akzidenz-Grotesk"/>
                <a:cs typeface="Akzidenz-Grotesk"/>
                <a:sym typeface="Akzidenz-Grotesk"/>
              </a:rPr>
              <a:t>incluses</a:t>
            </a:r>
            <a:endParaRPr lang="en-US" sz="3137" dirty="0">
              <a:solidFill>
                <a:srgbClr val="000000"/>
              </a:solidFill>
              <a:latin typeface="Akzidenz-Grotesk"/>
              <a:ea typeface="Akzidenz-Grotesk"/>
              <a:cs typeface="Akzidenz-Grotesk"/>
              <a:sym typeface="Akzidenz-Grotesk"/>
            </a:endParaRPr>
          </a:p>
          <a:p>
            <a:pPr marL="677387" lvl="1" indent="-338694" algn="l">
              <a:lnSpc>
                <a:spcPts val="4392"/>
              </a:lnSpc>
              <a:buFont typeface="Arial"/>
              <a:buChar char="•"/>
            </a:pPr>
            <a:r>
              <a:rPr lang="en-US" sz="3137" dirty="0">
                <a:solidFill>
                  <a:srgbClr val="000000"/>
                </a:solidFill>
                <a:latin typeface="Akzidenz-Grotesk"/>
                <a:ea typeface="Akzidenz-Grotesk"/>
                <a:cs typeface="Akzidenz-Grotesk"/>
                <a:sym typeface="Akzidenz-Grotesk"/>
              </a:rPr>
              <a:t>1 281 </a:t>
            </a:r>
            <a:r>
              <a:rPr lang="en-US" sz="3137" dirty="0" err="1">
                <a:solidFill>
                  <a:srgbClr val="000000"/>
                </a:solidFill>
                <a:latin typeface="Akzidenz-Grotesk"/>
                <a:ea typeface="Akzidenz-Grotesk"/>
                <a:cs typeface="Akzidenz-Grotesk"/>
                <a:sym typeface="Akzidenz-Grotesk"/>
              </a:rPr>
              <a:t>patientes</a:t>
            </a:r>
            <a:endParaRPr lang="en-US" sz="3137" dirty="0">
              <a:solidFill>
                <a:srgbClr val="000000"/>
              </a:solidFill>
              <a:latin typeface="Akzidenz-Grotesk"/>
              <a:ea typeface="Akzidenz-Grotesk"/>
              <a:cs typeface="Akzidenz-Grotesk"/>
              <a:sym typeface="Akzidenz-Grotesk"/>
            </a:endParaRPr>
          </a:p>
          <a:p>
            <a:pPr marL="677387" lvl="1" indent="-338694" algn="l">
              <a:lnSpc>
                <a:spcPts val="4392"/>
              </a:lnSpc>
              <a:buFont typeface="Arial"/>
              <a:buChar char="•"/>
            </a:pPr>
            <a:r>
              <a:rPr lang="en-US" sz="3137" dirty="0" err="1">
                <a:solidFill>
                  <a:srgbClr val="000000"/>
                </a:solidFill>
                <a:latin typeface="Akzidenz-Grotesk"/>
                <a:ea typeface="Akzidenz-Grotesk"/>
                <a:cs typeface="Akzidenz-Grotesk"/>
                <a:sym typeface="Akzidenz-Grotesk"/>
              </a:rPr>
              <a:t>Chirurgies</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gynécologiques</a:t>
            </a:r>
            <a:r>
              <a:rPr lang="en-US" sz="3137" dirty="0">
                <a:solidFill>
                  <a:srgbClr val="000000"/>
                </a:solidFill>
                <a:latin typeface="Akzidenz-Grotesk"/>
                <a:ea typeface="Akzidenz-Grotesk"/>
                <a:cs typeface="Akzidenz-Grotesk"/>
                <a:sym typeface="Akzidenz-Grotesk"/>
              </a:rPr>
              <a:t> et non </a:t>
            </a:r>
            <a:r>
              <a:rPr lang="en-US" sz="3137" dirty="0" err="1">
                <a:solidFill>
                  <a:srgbClr val="000000"/>
                </a:solidFill>
                <a:latin typeface="Akzidenz-Grotesk"/>
                <a:ea typeface="Akzidenz-Grotesk"/>
                <a:cs typeface="Akzidenz-Grotesk"/>
                <a:sym typeface="Akzidenz-Grotesk"/>
              </a:rPr>
              <a:t>gynécologiques</a:t>
            </a:r>
            <a:r>
              <a:rPr lang="en-US" sz="3137" dirty="0">
                <a:solidFill>
                  <a:srgbClr val="000000"/>
                </a:solidFill>
                <a:latin typeface="Akzidenz-Grotesk"/>
                <a:ea typeface="Akzidenz-Grotesk"/>
                <a:cs typeface="Akzidenz-Grotesk"/>
                <a:sym typeface="Akzidenz-Grotesk"/>
              </a:rPr>
              <a:t> par vNOTES</a:t>
            </a:r>
          </a:p>
          <a:p>
            <a:pPr marL="677387" lvl="1" indent="-338694" algn="l">
              <a:lnSpc>
                <a:spcPts val="4392"/>
              </a:lnSpc>
              <a:buFont typeface="Arial"/>
              <a:buChar char="•"/>
            </a:pPr>
            <a:r>
              <a:rPr lang="en-US" sz="3137" dirty="0" err="1">
                <a:solidFill>
                  <a:srgbClr val="000000"/>
                </a:solidFill>
                <a:latin typeface="Akzidenz-Grotesk"/>
                <a:ea typeface="Akzidenz-Grotesk"/>
                <a:cs typeface="Akzidenz-Grotesk"/>
                <a:sym typeface="Akzidenz-Grotesk"/>
              </a:rPr>
              <a:t>Évaluation</a:t>
            </a:r>
            <a:r>
              <a:rPr lang="en-US" sz="3137" dirty="0">
                <a:solidFill>
                  <a:srgbClr val="000000"/>
                </a:solidFill>
                <a:latin typeface="Akzidenz-Grotesk"/>
                <a:ea typeface="Akzidenz-Grotesk"/>
                <a:cs typeface="Akzidenz-Grotesk"/>
                <a:sym typeface="Akzidenz-Grotesk"/>
              </a:rPr>
              <a:t> de la </a:t>
            </a:r>
            <a:r>
              <a:rPr lang="en-US" sz="3137" dirty="0" err="1">
                <a:solidFill>
                  <a:srgbClr val="000000"/>
                </a:solidFill>
                <a:latin typeface="Akzidenz-Grotesk"/>
                <a:ea typeface="Akzidenz-Grotesk"/>
                <a:cs typeface="Akzidenz-Grotesk"/>
                <a:sym typeface="Akzidenz-Grotesk"/>
              </a:rPr>
              <a:t>sexualité</a:t>
            </a:r>
            <a:r>
              <a:rPr lang="en-US" sz="3137" dirty="0">
                <a:solidFill>
                  <a:srgbClr val="000000"/>
                </a:solidFill>
                <a:latin typeface="Akzidenz-Grotesk"/>
                <a:ea typeface="Akzidenz-Grotesk"/>
                <a:cs typeface="Akzidenz-Grotesk"/>
                <a:sym typeface="Akzidenz-Grotesk"/>
              </a:rPr>
              <a:t> par questionnaires </a:t>
            </a:r>
            <a:r>
              <a:rPr lang="en-US" sz="3137" dirty="0" err="1">
                <a:solidFill>
                  <a:srgbClr val="000000"/>
                </a:solidFill>
                <a:latin typeface="Akzidenz-Grotesk"/>
                <a:ea typeface="Akzidenz-Grotesk"/>
                <a:cs typeface="Akzidenz-Grotesk"/>
                <a:sym typeface="Akzidenz-Grotesk"/>
              </a:rPr>
              <a:t>validés</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principalement</a:t>
            </a:r>
            <a:r>
              <a:rPr lang="en-US" sz="3137" dirty="0">
                <a:solidFill>
                  <a:srgbClr val="000000"/>
                </a:solidFill>
                <a:latin typeface="Akzidenz-Grotesk"/>
                <a:ea typeface="Akzidenz-Grotesk"/>
                <a:cs typeface="Akzidenz-Grotesk"/>
                <a:sym typeface="Akzidenz-Grotesk"/>
              </a:rPr>
              <a:t> FSFI)</a:t>
            </a:r>
          </a:p>
          <a:p>
            <a:pPr marL="677387" lvl="1" indent="-338694" algn="l">
              <a:lnSpc>
                <a:spcPts val="4392"/>
              </a:lnSpc>
              <a:buFont typeface="Arial"/>
              <a:buChar char="•"/>
            </a:pPr>
            <a:r>
              <a:rPr lang="en-US" sz="3137" dirty="0" err="1">
                <a:solidFill>
                  <a:srgbClr val="000000"/>
                </a:solidFill>
                <a:latin typeface="Akzidenz-Grotesk"/>
                <a:ea typeface="Akzidenz-Grotesk"/>
                <a:cs typeface="Akzidenz-Grotesk"/>
                <a:sym typeface="Akzidenz-Grotesk"/>
              </a:rPr>
              <a:t>Aucune</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différence</a:t>
            </a:r>
            <a:r>
              <a:rPr lang="en-US" sz="3137" dirty="0">
                <a:solidFill>
                  <a:srgbClr val="000000"/>
                </a:solidFill>
                <a:latin typeface="Akzidenz-Grotesk"/>
                <a:ea typeface="Akzidenz-Grotesk"/>
                <a:cs typeface="Akzidenz-Grotesk"/>
                <a:sym typeface="Akzidenz-Grotesk"/>
              </a:rPr>
              <a:t> significative de </a:t>
            </a:r>
            <a:r>
              <a:rPr lang="en-US" sz="3137" dirty="0" err="1">
                <a:solidFill>
                  <a:srgbClr val="000000"/>
                </a:solidFill>
                <a:latin typeface="Akzidenz-Grotesk"/>
                <a:ea typeface="Akzidenz-Grotesk"/>
                <a:cs typeface="Akzidenz-Grotesk"/>
                <a:sym typeface="Akzidenz-Grotesk"/>
              </a:rPr>
              <a:t>fonction</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sexuelle</a:t>
            </a:r>
            <a:r>
              <a:rPr lang="en-US" sz="3137" dirty="0">
                <a:solidFill>
                  <a:srgbClr val="000000"/>
                </a:solidFill>
                <a:latin typeface="Akzidenz-Grotesk"/>
                <a:ea typeface="Akzidenz-Grotesk"/>
                <a:cs typeface="Akzidenz-Grotesk"/>
                <a:sym typeface="Akzidenz-Grotesk"/>
              </a:rPr>
              <a:t> après vNOTES</a:t>
            </a:r>
          </a:p>
          <a:p>
            <a:pPr marL="677387" lvl="1" indent="-338694" algn="l">
              <a:lnSpc>
                <a:spcPts val="4392"/>
              </a:lnSpc>
              <a:buFont typeface="Arial"/>
              <a:buChar char="•"/>
            </a:pPr>
            <a:r>
              <a:rPr lang="en-US" sz="3137" dirty="0">
                <a:solidFill>
                  <a:srgbClr val="000000"/>
                </a:solidFill>
                <a:latin typeface="Akzidenz-Grotesk"/>
                <a:ea typeface="Akzidenz-Grotesk"/>
                <a:cs typeface="Akzidenz-Grotesk"/>
                <a:sym typeface="Akzidenz-Grotesk"/>
              </a:rPr>
              <a:t>Pas </a:t>
            </a:r>
            <a:r>
              <a:rPr lang="en-US" sz="3137" dirty="0" err="1">
                <a:solidFill>
                  <a:srgbClr val="000000"/>
                </a:solidFill>
                <a:latin typeface="Akzidenz-Grotesk"/>
                <a:ea typeface="Akzidenz-Grotesk"/>
                <a:cs typeface="Akzidenz-Grotesk"/>
                <a:sym typeface="Akzidenz-Grotesk"/>
              </a:rPr>
              <a:t>d'augmentation</a:t>
            </a:r>
            <a:r>
              <a:rPr lang="en-US" sz="3137" dirty="0">
                <a:solidFill>
                  <a:srgbClr val="000000"/>
                </a:solidFill>
                <a:latin typeface="Akzidenz-Grotesk"/>
                <a:ea typeface="Akzidenz-Grotesk"/>
                <a:cs typeface="Akzidenz-Grotesk"/>
                <a:sym typeface="Akzidenz-Grotesk"/>
              </a:rPr>
              <a:t> des </a:t>
            </a:r>
            <a:r>
              <a:rPr lang="en-US" sz="3137" dirty="0" err="1">
                <a:solidFill>
                  <a:srgbClr val="000000"/>
                </a:solidFill>
                <a:latin typeface="Akzidenz-Grotesk"/>
                <a:ea typeface="Akzidenz-Grotesk"/>
                <a:cs typeface="Akzidenz-Grotesk"/>
                <a:sym typeface="Akzidenz-Grotesk"/>
              </a:rPr>
              <a:t>dyspareunies</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rapportée</a:t>
            </a:r>
            <a:endParaRPr lang="en-US" sz="3137" dirty="0">
              <a:solidFill>
                <a:srgbClr val="000000"/>
              </a:solidFill>
              <a:latin typeface="Akzidenz-Grotesk"/>
              <a:ea typeface="Akzidenz-Grotesk"/>
              <a:cs typeface="Akzidenz-Grotesk"/>
              <a:sym typeface="Akzidenz-Grotesk"/>
            </a:endParaRPr>
          </a:p>
          <a:p>
            <a:pPr algn="l">
              <a:lnSpc>
                <a:spcPts val="4392"/>
              </a:lnSpc>
              <a:spcBef>
                <a:spcPct val="0"/>
              </a:spcBef>
            </a:pPr>
            <a:r>
              <a:rPr lang="en-US" sz="3137" dirty="0">
                <a:solidFill>
                  <a:srgbClr val="000000"/>
                </a:solidFill>
                <a:latin typeface="Akzidenz-Grotesk"/>
                <a:ea typeface="Akzidenz-Grotesk"/>
                <a:cs typeface="Akzidenz-Grotesk"/>
                <a:sym typeface="Akzidenz-Grotesk"/>
              </a:rPr>
              <a:t>Les auteurs </a:t>
            </a:r>
            <a:r>
              <a:rPr lang="en-US" sz="3137" dirty="0" err="1">
                <a:solidFill>
                  <a:srgbClr val="000000"/>
                </a:solidFill>
                <a:latin typeface="Akzidenz-Grotesk"/>
                <a:ea typeface="Akzidenz-Grotesk"/>
                <a:cs typeface="Akzidenz-Grotesk"/>
                <a:sym typeface="Akzidenz-Grotesk"/>
              </a:rPr>
              <a:t>concluent</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que</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l'abord</a:t>
            </a:r>
            <a:r>
              <a:rPr lang="en-US" sz="3137" dirty="0">
                <a:solidFill>
                  <a:srgbClr val="000000"/>
                </a:solidFill>
                <a:latin typeface="Akzidenz-Grotesk"/>
                <a:ea typeface="Akzidenz-Grotesk"/>
                <a:cs typeface="Akzidenz-Grotesk"/>
                <a:sym typeface="Akzidenz-Grotesk"/>
              </a:rPr>
              <a:t> transvaginal </a:t>
            </a:r>
            <a:r>
              <a:rPr lang="en-US" sz="3137" dirty="0" err="1">
                <a:solidFill>
                  <a:srgbClr val="000000"/>
                </a:solidFill>
                <a:latin typeface="Akzidenz-Grotesk"/>
                <a:ea typeface="Akzidenz-Grotesk"/>
                <a:cs typeface="Akzidenz-Grotesk"/>
                <a:sym typeface="Akzidenz-Grotesk"/>
              </a:rPr>
              <a:t>n'a</a:t>
            </a:r>
            <a:r>
              <a:rPr lang="en-US" sz="3137" dirty="0">
                <a:solidFill>
                  <a:srgbClr val="000000"/>
                </a:solidFill>
                <a:latin typeface="Akzidenz-Grotesk"/>
                <a:ea typeface="Akzidenz-Grotesk"/>
                <a:cs typeface="Akzidenz-Grotesk"/>
                <a:sym typeface="Akzidenz-Grotesk"/>
              </a:rPr>
              <a:t> pas </a:t>
            </a:r>
            <a:r>
              <a:rPr lang="en-US" sz="3137" dirty="0" err="1">
                <a:solidFill>
                  <a:srgbClr val="000000"/>
                </a:solidFill>
                <a:latin typeface="Akzidenz-Grotesk"/>
                <a:ea typeface="Akzidenz-Grotesk"/>
                <a:cs typeface="Akzidenz-Grotesk"/>
                <a:sym typeface="Akzidenz-Grotesk"/>
              </a:rPr>
              <a:t>d'impact</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négatif</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démontré</a:t>
            </a:r>
            <a:r>
              <a:rPr lang="en-US" sz="3137" dirty="0">
                <a:solidFill>
                  <a:srgbClr val="000000"/>
                </a:solidFill>
                <a:latin typeface="Akzidenz-Grotesk"/>
                <a:ea typeface="Akzidenz-Grotesk"/>
                <a:cs typeface="Akzidenz-Grotesk"/>
                <a:sym typeface="Akzidenz-Grotesk"/>
              </a:rPr>
              <a:t> sur la </a:t>
            </a:r>
            <a:r>
              <a:rPr lang="en-US" sz="3137" dirty="0" err="1">
                <a:solidFill>
                  <a:srgbClr val="000000"/>
                </a:solidFill>
                <a:latin typeface="Akzidenz-Grotesk"/>
                <a:ea typeface="Akzidenz-Grotesk"/>
                <a:cs typeface="Akzidenz-Grotesk"/>
                <a:sym typeface="Akzidenz-Grotesk"/>
              </a:rPr>
              <a:t>sexualité</a:t>
            </a:r>
            <a:r>
              <a:rPr lang="en-US" sz="3137" dirty="0">
                <a:solidFill>
                  <a:srgbClr val="000000"/>
                </a:solidFill>
                <a:latin typeface="Akzidenz-Grotesk"/>
                <a:ea typeface="Akzidenz-Grotesk"/>
                <a:cs typeface="Akzidenz-Grotesk"/>
                <a:sym typeface="Akzidenz-Grotesk"/>
              </a:rPr>
              <a:t> </a:t>
            </a:r>
            <a:r>
              <a:rPr lang="en-US" sz="3137" dirty="0" err="1">
                <a:solidFill>
                  <a:srgbClr val="000000"/>
                </a:solidFill>
                <a:latin typeface="Akzidenz-Grotesk"/>
                <a:ea typeface="Akzidenz-Grotesk"/>
                <a:cs typeface="Akzidenz-Grotesk"/>
                <a:sym typeface="Akzidenz-Grotesk"/>
              </a:rPr>
              <a:t>féminine</a:t>
            </a:r>
            <a:endParaRPr lang="en-US" sz="3137" dirty="0">
              <a:solidFill>
                <a:srgbClr val="000000"/>
              </a:solidFill>
              <a:latin typeface="Akzidenz-Grotesk"/>
              <a:ea typeface="Akzidenz-Grotesk"/>
              <a:cs typeface="Akzidenz-Grotesk"/>
              <a:sym typeface="Akzidenz-Grotesk"/>
            </a:endParaRPr>
          </a:p>
        </p:txBody>
      </p:sp>
      <p:sp>
        <p:nvSpPr>
          <p:cNvPr id="9" name="Freeform 6">
            <a:extLst>
              <a:ext uri="{FF2B5EF4-FFF2-40B4-BE49-F238E27FC236}">
                <a16:creationId xmlns:a16="http://schemas.microsoft.com/office/drawing/2014/main" id="{26FFE625-EA69-8C5B-373E-101928E06BE5}"/>
              </a:ext>
            </a:extLst>
          </p:cNvPr>
          <p:cNvSpPr/>
          <p:nvPr/>
        </p:nvSpPr>
        <p:spPr>
          <a:xfrm>
            <a:off x="840770" y="458837"/>
            <a:ext cx="1527274" cy="1250455"/>
          </a:xfrm>
          <a:custGeom>
            <a:avLst/>
            <a:gdLst/>
            <a:ahLst/>
            <a:cxnLst/>
            <a:rect l="l" t="t" r="r" b="b"/>
            <a:pathLst>
              <a:path w="1527274" h="1250455">
                <a:moveTo>
                  <a:pt x="0" y="0"/>
                </a:moveTo>
                <a:lnTo>
                  <a:pt x="1527274" y="0"/>
                </a:lnTo>
                <a:lnTo>
                  <a:pt x="1527274" y="1250455"/>
                </a:lnTo>
                <a:lnTo>
                  <a:pt x="0" y="125045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1">
            <a:extLst>
              <a:ext uri="{FF2B5EF4-FFF2-40B4-BE49-F238E27FC236}">
                <a16:creationId xmlns:a16="http://schemas.microsoft.com/office/drawing/2014/main" id="{FC9D73CB-F0D3-498C-B210-40A59BC432CF}"/>
              </a:ext>
            </a:extLst>
          </p:cNvPr>
          <p:cNvSpPr/>
          <p:nvPr/>
        </p:nvSpPr>
        <p:spPr>
          <a:xfrm>
            <a:off x="16459200" y="431517"/>
            <a:ext cx="1397902" cy="1511583"/>
          </a:xfrm>
          <a:custGeom>
            <a:avLst/>
            <a:gdLst/>
            <a:ahLst/>
            <a:cxnLst/>
            <a:rect l="l" t="t" r="r" b="b"/>
            <a:pathLst>
              <a:path w="1349313" h="1518214">
                <a:moveTo>
                  <a:pt x="0" y="0"/>
                </a:moveTo>
                <a:lnTo>
                  <a:pt x="1349312" y="0"/>
                </a:lnTo>
                <a:lnTo>
                  <a:pt x="1349312" y="1518213"/>
                </a:lnTo>
                <a:lnTo>
                  <a:pt x="0" y="1518213"/>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3651" y="2999797"/>
            <a:ext cx="21477148" cy="6618085"/>
            <a:chOff x="0" y="0"/>
            <a:chExt cx="5103476" cy="1572613"/>
          </a:xfrm>
        </p:grpSpPr>
        <p:sp>
          <p:nvSpPr>
            <p:cNvPr id="3" name="Freeform 3"/>
            <p:cNvSpPr/>
            <p:nvPr/>
          </p:nvSpPr>
          <p:spPr>
            <a:xfrm>
              <a:off x="0" y="0"/>
              <a:ext cx="5103476" cy="1572613"/>
            </a:xfrm>
            <a:custGeom>
              <a:avLst/>
              <a:gdLst/>
              <a:ahLst/>
              <a:cxnLst/>
              <a:rect l="l" t="t" r="r" b="b"/>
              <a:pathLst>
                <a:path w="5103476" h="1572613">
                  <a:moveTo>
                    <a:pt x="0" y="0"/>
                  </a:moveTo>
                  <a:lnTo>
                    <a:pt x="5103476" y="0"/>
                  </a:lnTo>
                  <a:lnTo>
                    <a:pt x="5103476" y="1572613"/>
                  </a:lnTo>
                  <a:lnTo>
                    <a:pt x="0" y="1572613"/>
                  </a:lnTo>
                  <a:close/>
                </a:path>
              </a:pathLst>
            </a:custGeom>
            <a:solidFill>
              <a:srgbClr val="EFF5FF"/>
            </a:solidFill>
            <a:ln w="57150" cap="sq">
              <a:solidFill>
                <a:srgbClr val="FFFFFF"/>
              </a:solidFill>
              <a:prstDash val="solid"/>
              <a:miter/>
            </a:ln>
          </p:spPr>
        </p:sp>
        <p:sp>
          <p:nvSpPr>
            <p:cNvPr id="4" name="TextBox 4"/>
            <p:cNvSpPr txBox="1"/>
            <p:nvPr/>
          </p:nvSpPr>
          <p:spPr>
            <a:xfrm>
              <a:off x="0" y="-38100"/>
              <a:ext cx="5103476" cy="1610713"/>
            </a:xfrm>
            <a:prstGeom prst="rect">
              <a:avLst/>
            </a:prstGeom>
          </p:spPr>
          <p:txBody>
            <a:bodyPr lIns="50800" tIns="50800" rIns="50800" bIns="50800" rtlCol="0" anchor="ctr"/>
            <a:lstStyle/>
            <a:p>
              <a:pPr algn="ctr">
                <a:lnSpc>
                  <a:spcPts val="2939"/>
                </a:lnSpc>
              </a:pPr>
              <a:endParaRPr/>
            </a:p>
          </p:txBody>
        </p:sp>
      </p:grpSp>
      <p:grpSp>
        <p:nvGrpSpPr>
          <p:cNvPr id="8" name="Group 8"/>
          <p:cNvGrpSpPr/>
          <p:nvPr/>
        </p:nvGrpSpPr>
        <p:grpSpPr>
          <a:xfrm>
            <a:off x="0" y="0"/>
            <a:ext cx="18288000" cy="2065068"/>
            <a:chOff x="0" y="0"/>
            <a:chExt cx="4816593" cy="543886"/>
          </a:xfrm>
        </p:grpSpPr>
        <p:sp>
          <p:nvSpPr>
            <p:cNvPr id="9" name="Freeform 9"/>
            <p:cNvSpPr/>
            <p:nvPr/>
          </p:nvSpPr>
          <p:spPr>
            <a:xfrm>
              <a:off x="0" y="0"/>
              <a:ext cx="4816592" cy="543886"/>
            </a:xfrm>
            <a:custGeom>
              <a:avLst/>
              <a:gdLst/>
              <a:ahLst/>
              <a:cxnLst/>
              <a:rect l="l" t="t" r="r" b="b"/>
              <a:pathLst>
                <a:path w="4816592" h="543886">
                  <a:moveTo>
                    <a:pt x="0" y="0"/>
                  </a:moveTo>
                  <a:lnTo>
                    <a:pt x="4816592" y="0"/>
                  </a:lnTo>
                  <a:lnTo>
                    <a:pt x="4816592" y="543886"/>
                  </a:lnTo>
                  <a:lnTo>
                    <a:pt x="0" y="543886"/>
                  </a:lnTo>
                  <a:close/>
                </a:path>
              </a:pathLst>
            </a:custGeom>
            <a:solidFill>
              <a:srgbClr val="FEEBEA"/>
            </a:solidFill>
          </p:spPr>
        </p:sp>
        <p:sp>
          <p:nvSpPr>
            <p:cNvPr id="10" name="TextBox 10"/>
            <p:cNvSpPr txBox="1"/>
            <p:nvPr/>
          </p:nvSpPr>
          <p:spPr>
            <a:xfrm>
              <a:off x="0" y="-85725"/>
              <a:ext cx="4816593" cy="629611"/>
            </a:xfrm>
            <a:prstGeom prst="rect">
              <a:avLst/>
            </a:prstGeom>
          </p:spPr>
          <p:txBody>
            <a:bodyPr lIns="50800" tIns="50800" rIns="50800" bIns="50800" rtlCol="0" anchor="ctr"/>
            <a:lstStyle/>
            <a:p>
              <a:pPr algn="ctr">
                <a:lnSpc>
                  <a:spcPts val="2939"/>
                </a:lnSpc>
              </a:pPr>
              <a:endParaRPr/>
            </a:p>
          </p:txBody>
        </p:sp>
      </p:grpSp>
      <p:sp>
        <p:nvSpPr>
          <p:cNvPr id="11" name="TextBox 11"/>
          <p:cNvSpPr txBox="1"/>
          <p:nvPr/>
        </p:nvSpPr>
        <p:spPr>
          <a:xfrm>
            <a:off x="4642977" y="519112"/>
            <a:ext cx="9330108" cy="1019175"/>
          </a:xfrm>
          <a:prstGeom prst="rect">
            <a:avLst/>
          </a:prstGeom>
        </p:spPr>
        <p:txBody>
          <a:bodyPr lIns="0" tIns="0" rIns="0" bIns="0" rtlCol="0" anchor="t">
            <a:spAutoFit/>
          </a:bodyPr>
          <a:lstStyle/>
          <a:p>
            <a:pPr algn="ctr">
              <a:lnSpc>
                <a:spcPts val="8039"/>
              </a:lnSpc>
            </a:pPr>
            <a:r>
              <a:rPr lang="en-US" sz="6699" b="1" spc="-66">
                <a:solidFill>
                  <a:srgbClr val="ED1C24"/>
                </a:solidFill>
                <a:latin typeface="Open Sans Bold"/>
                <a:ea typeface="Open Sans Bold"/>
                <a:cs typeface="Open Sans Bold"/>
                <a:sym typeface="Open Sans Bold"/>
              </a:rPr>
              <a:t>Conclusion</a:t>
            </a:r>
          </a:p>
        </p:txBody>
      </p:sp>
      <p:sp>
        <p:nvSpPr>
          <p:cNvPr id="12" name="TextBox 12"/>
          <p:cNvSpPr txBox="1"/>
          <p:nvPr/>
        </p:nvSpPr>
        <p:spPr>
          <a:xfrm>
            <a:off x="2356720" y="4294447"/>
            <a:ext cx="15111787" cy="2014392"/>
          </a:xfrm>
          <a:prstGeom prst="rect">
            <a:avLst/>
          </a:prstGeom>
        </p:spPr>
        <p:txBody>
          <a:bodyPr lIns="0" tIns="0" rIns="0" bIns="0" rtlCol="0" anchor="t">
            <a:spAutoFit/>
          </a:bodyPr>
          <a:lstStyle/>
          <a:p>
            <a:pPr algn="ctr">
              <a:lnSpc>
                <a:spcPts val="5185"/>
              </a:lnSpc>
              <a:spcBef>
                <a:spcPct val="0"/>
              </a:spcBef>
            </a:pPr>
            <a:r>
              <a:rPr lang="en-US" sz="3703" dirty="0">
                <a:solidFill>
                  <a:srgbClr val="040606"/>
                </a:solidFill>
                <a:latin typeface="Akzidenz-Grotesk"/>
                <a:ea typeface="Akzidenz-Grotesk"/>
                <a:cs typeface="Akzidenz-Grotesk"/>
                <a:sym typeface="Akzidenz-Grotesk"/>
              </a:rPr>
              <a:t>Le vNOTES </a:t>
            </a:r>
            <a:r>
              <a:rPr lang="en-US" sz="3703" dirty="0" err="1">
                <a:solidFill>
                  <a:srgbClr val="040606"/>
                </a:solidFill>
                <a:latin typeface="Akzidenz-Grotesk"/>
                <a:ea typeface="Akzidenz-Grotesk"/>
                <a:cs typeface="Akzidenz-Grotesk"/>
                <a:sym typeface="Akzidenz-Grotesk"/>
              </a:rPr>
              <a:t>constitue</a:t>
            </a:r>
            <a:r>
              <a:rPr lang="en-US" sz="3703" dirty="0">
                <a:solidFill>
                  <a:srgbClr val="040606"/>
                </a:solidFill>
                <a:latin typeface="Akzidenz-Grotesk"/>
                <a:ea typeface="Akzidenz-Grotesk"/>
                <a:cs typeface="Akzidenz-Grotesk"/>
                <a:sym typeface="Akzidenz-Grotesk"/>
              </a:rPr>
              <a:t> </a:t>
            </a:r>
            <a:r>
              <a:rPr lang="en-US" sz="3703" dirty="0" err="1">
                <a:solidFill>
                  <a:srgbClr val="040606"/>
                </a:solidFill>
                <a:latin typeface="Akzidenz-Grotesk"/>
                <a:ea typeface="Akzidenz-Grotesk"/>
                <a:cs typeface="Akzidenz-Grotesk"/>
                <a:sym typeface="Akzidenz-Grotesk"/>
              </a:rPr>
              <a:t>une</a:t>
            </a:r>
            <a:r>
              <a:rPr lang="en-US" sz="3703" dirty="0">
                <a:solidFill>
                  <a:srgbClr val="040606"/>
                </a:solidFill>
                <a:latin typeface="Akzidenz-Grotesk"/>
                <a:ea typeface="Akzidenz-Grotesk"/>
                <a:cs typeface="Akzidenz-Grotesk"/>
                <a:sym typeface="Akzidenz-Grotesk"/>
              </a:rPr>
              <a:t> alternative </a:t>
            </a:r>
            <a:r>
              <a:rPr lang="en-US" sz="3703" dirty="0" err="1">
                <a:solidFill>
                  <a:srgbClr val="040606"/>
                </a:solidFill>
                <a:latin typeface="Akzidenz-Grotesk"/>
                <a:ea typeface="Akzidenz-Grotesk"/>
                <a:cs typeface="Akzidenz-Grotesk"/>
                <a:sym typeface="Akzidenz-Grotesk"/>
              </a:rPr>
              <a:t>sûre</a:t>
            </a:r>
            <a:r>
              <a:rPr lang="en-US" sz="3703" dirty="0">
                <a:solidFill>
                  <a:srgbClr val="040606"/>
                </a:solidFill>
                <a:latin typeface="Akzidenz-Grotesk"/>
                <a:ea typeface="Akzidenz-Grotesk"/>
                <a:cs typeface="Akzidenz-Grotesk"/>
                <a:sym typeface="Akzidenz-Grotesk"/>
              </a:rPr>
              <a:t> à la </a:t>
            </a:r>
            <a:r>
              <a:rPr lang="en-US" sz="3703" dirty="0" err="1">
                <a:solidFill>
                  <a:srgbClr val="040606"/>
                </a:solidFill>
                <a:latin typeface="Akzidenz-Grotesk"/>
                <a:ea typeface="Akzidenz-Grotesk"/>
                <a:cs typeface="Akzidenz-Grotesk"/>
                <a:sym typeface="Akzidenz-Grotesk"/>
              </a:rPr>
              <a:t>cœlioscopie</a:t>
            </a:r>
            <a:r>
              <a:rPr lang="en-US" sz="3703" dirty="0">
                <a:solidFill>
                  <a:srgbClr val="040606"/>
                </a:solidFill>
                <a:latin typeface="Akzidenz-Grotesk"/>
                <a:ea typeface="Akzidenz-Grotesk"/>
                <a:cs typeface="Akzidenz-Grotesk"/>
                <a:sym typeface="Akzidenz-Grotesk"/>
              </a:rPr>
              <a:t> </a:t>
            </a:r>
            <a:r>
              <a:rPr lang="en-US" sz="3703" dirty="0" err="1">
                <a:solidFill>
                  <a:srgbClr val="040606"/>
                </a:solidFill>
                <a:latin typeface="Akzidenz-Grotesk"/>
                <a:ea typeface="Akzidenz-Grotesk"/>
                <a:cs typeface="Akzidenz-Grotesk"/>
                <a:sym typeface="Akzidenz-Grotesk"/>
              </a:rPr>
              <a:t>conventionnelle</a:t>
            </a:r>
            <a:r>
              <a:rPr lang="en-US" sz="3703" dirty="0">
                <a:solidFill>
                  <a:srgbClr val="040606"/>
                </a:solidFill>
                <a:latin typeface="Akzidenz-Grotesk"/>
                <a:ea typeface="Akzidenz-Grotesk"/>
                <a:cs typeface="Akzidenz-Grotesk"/>
                <a:sym typeface="Akzidenz-Grotesk"/>
              </a:rPr>
              <a:t> </a:t>
            </a:r>
          </a:p>
          <a:p>
            <a:pPr algn="ctr">
              <a:lnSpc>
                <a:spcPts val="5185"/>
              </a:lnSpc>
              <a:spcBef>
                <a:spcPct val="0"/>
              </a:spcBef>
            </a:pPr>
            <a:r>
              <a:rPr lang="en-US" sz="3703" dirty="0">
                <a:solidFill>
                  <a:srgbClr val="040606"/>
                </a:solidFill>
                <a:latin typeface="Akzidenz-Grotesk"/>
                <a:ea typeface="Akzidenz-Grotesk"/>
                <a:cs typeface="Akzidenz-Grotesk"/>
                <a:sym typeface="Akzidenz-Grotesk"/>
              </a:rPr>
              <a:t>pour la </a:t>
            </a:r>
            <a:r>
              <a:rPr lang="en-US" sz="3703" dirty="0" err="1">
                <a:solidFill>
                  <a:srgbClr val="040606"/>
                </a:solidFill>
                <a:latin typeface="Akzidenz-Grotesk"/>
                <a:ea typeface="Akzidenz-Grotesk"/>
                <a:cs typeface="Akzidenz-Grotesk"/>
                <a:sym typeface="Akzidenz-Grotesk"/>
              </a:rPr>
              <a:t>stérilisation</a:t>
            </a:r>
            <a:r>
              <a:rPr lang="en-US" sz="3703" dirty="0">
                <a:solidFill>
                  <a:srgbClr val="040606"/>
                </a:solidFill>
                <a:latin typeface="Akzidenz-Grotesk"/>
                <a:ea typeface="Akzidenz-Grotesk"/>
                <a:cs typeface="Akzidenz-Grotesk"/>
                <a:sym typeface="Akzidenz-Grotesk"/>
              </a:rPr>
              <a:t> </a:t>
            </a:r>
            <a:r>
              <a:rPr lang="en-US" sz="3703" dirty="0" err="1">
                <a:solidFill>
                  <a:srgbClr val="040606"/>
                </a:solidFill>
                <a:latin typeface="Akzidenz-Grotesk"/>
                <a:ea typeface="Akzidenz-Grotesk"/>
                <a:cs typeface="Akzidenz-Grotesk"/>
                <a:sym typeface="Akzidenz-Grotesk"/>
              </a:rPr>
              <a:t>tubaire</a:t>
            </a:r>
            <a:endParaRPr lang="en-US" sz="3703" dirty="0">
              <a:solidFill>
                <a:srgbClr val="040606"/>
              </a:solidFill>
              <a:latin typeface="Akzidenz-Grotesk"/>
              <a:ea typeface="Akzidenz-Grotesk"/>
              <a:cs typeface="Akzidenz-Grotesk"/>
              <a:sym typeface="Akzidenz-Grotesk"/>
            </a:endParaRPr>
          </a:p>
          <a:p>
            <a:pPr algn="ctr">
              <a:lnSpc>
                <a:spcPts val="5185"/>
              </a:lnSpc>
              <a:spcBef>
                <a:spcPct val="0"/>
              </a:spcBef>
            </a:pPr>
            <a:r>
              <a:rPr lang="en-US" sz="3703" dirty="0">
                <a:solidFill>
                  <a:srgbClr val="040606"/>
                </a:solidFill>
                <a:latin typeface="Akzidenz-Grotesk"/>
                <a:ea typeface="Akzidenz-Grotesk"/>
                <a:cs typeface="Akzidenz-Grotesk"/>
                <a:sym typeface="Akzidenz-Grotesk"/>
              </a:rPr>
              <a:t> sans impact </a:t>
            </a:r>
            <a:r>
              <a:rPr lang="en-US" sz="3703" dirty="0" err="1">
                <a:solidFill>
                  <a:srgbClr val="040606"/>
                </a:solidFill>
                <a:latin typeface="Akzidenz-Grotesk"/>
                <a:ea typeface="Akzidenz-Grotesk"/>
                <a:cs typeface="Akzidenz-Grotesk"/>
                <a:sym typeface="Akzidenz-Grotesk"/>
              </a:rPr>
              <a:t>négatif</a:t>
            </a:r>
            <a:r>
              <a:rPr lang="en-US" sz="3703" dirty="0">
                <a:solidFill>
                  <a:srgbClr val="040606"/>
                </a:solidFill>
                <a:latin typeface="Akzidenz-Grotesk"/>
                <a:ea typeface="Akzidenz-Grotesk"/>
                <a:cs typeface="Akzidenz-Grotesk"/>
                <a:sym typeface="Akzidenz-Grotesk"/>
              </a:rPr>
              <a:t> </a:t>
            </a:r>
            <a:r>
              <a:rPr lang="en-US" sz="3703" dirty="0" err="1">
                <a:solidFill>
                  <a:srgbClr val="040606"/>
                </a:solidFill>
                <a:latin typeface="Akzidenz-Grotesk"/>
                <a:ea typeface="Akzidenz-Grotesk"/>
                <a:cs typeface="Akzidenz-Grotesk"/>
                <a:sym typeface="Akzidenz-Grotesk"/>
              </a:rPr>
              <a:t>démontré</a:t>
            </a:r>
            <a:r>
              <a:rPr lang="en-US" sz="3703" dirty="0">
                <a:solidFill>
                  <a:srgbClr val="040606"/>
                </a:solidFill>
                <a:latin typeface="Akzidenz-Grotesk"/>
                <a:ea typeface="Akzidenz-Grotesk"/>
                <a:cs typeface="Akzidenz-Grotesk"/>
                <a:sym typeface="Akzidenz-Grotesk"/>
              </a:rPr>
              <a:t> sur la </a:t>
            </a:r>
            <a:r>
              <a:rPr lang="en-US" sz="3703" dirty="0" err="1">
                <a:solidFill>
                  <a:srgbClr val="040606"/>
                </a:solidFill>
                <a:latin typeface="Akzidenz-Grotesk"/>
                <a:ea typeface="Akzidenz-Grotesk"/>
                <a:cs typeface="Akzidenz-Grotesk"/>
                <a:sym typeface="Akzidenz-Grotesk"/>
              </a:rPr>
              <a:t>sexualité</a:t>
            </a:r>
            <a:endParaRPr lang="en-US" sz="3703" dirty="0">
              <a:solidFill>
                <a:srgbClr val="040606"/>
              </a:solidFill>
              <a:latin typeface="Akzidenz-Grotesk"/>
              <a:ea typeface="Akzidenz-Grotesk"/>
              <a:cs typeface="Akzidenz-Grotesk"/>
              <a:sym typeface="Akzidenz-Grotesk"/>
            </a:endParaRPr>
          </a:p>
        </p:txBody>
      </p:sp>
      <p:grpSp>
        <p:nvGrpSpPr>
          <p:cNvPr id="17" name="Group 3">
            <a:extLst>
              <a:ext uri="{FF2B5EF4-FFF2-40B4-BE49-F238E27FC236}">
                <a16:creationId xmlns:a16="http://schemas.microsoft.com/office/drawing/2014/main" id="{C3D1177F-D853-252F-A465-EFF7AE2F2973}"/>
              </a:ext>
            </a:extLst>
          </p:cNvPr>
          <p:cNvGrpSpPr/>
          <p:nvPr/>
        </p:nvGrpSpPr>
        <p:grpSpPr>
          <a:xfrm>
            <a:off x="8763000" y="6677280"/>
            <a:ext cx="1823629" cy="1852417"/>
            <a:chOff x="0" y="0"/>
            <a:chExt cx="454581" cy="461757"/>
          </a:xfrm>
        </p:grpSpPr>
        <p:sp>
          <p:nvSpPr>
            <p:cNvPr id="18" name="Freeform 4">
              <a:extLst>
                <a:ext uri="{FF2B5EF4-FFF2-40B4-BE49-F238E27FC236}">
                  <a16:creationId xmlns:a16="http://schemas.microsoft.com/office/drawing/2014/main" id="{B4E9BDD2-9412-BE19-7218-749F7BD9D45A}"/>
                </a:ext>
              </a:extLst>
            </p:cNvPr>
            <p:cNvSpPr/>
            <p:nvPr/>
          </p:nvSpPr>
          <p:spPr>
            <a:xfrm>
              <a:off x="0" y="0"/>
              <a:ext cx="454581" cy="461757"/>
            </a:xfrm>
            <a:custGeom>
              <a:avLst/>
              <a:gdLst/>
              <a:ahLst/>
              <a:cxnLst/>
              <a:rect l="l" t="t" r="r" b="b"/>
              <a:pathLst>
                <a:path w="454581" h="461757">
                  <a:moveTo>
                    <a:pt x="216512" y="0"/>
                  </a:moveTo>
                  <a:lnTo>
                    <a:pt x="238069" y="0"/>
                  </a:lnTo>
                  <a:cubicBezTo>
                    <a:pt x="295491" y="0"/>
                    <a:pt x="350562" y="22811"/>
                    <a:pt x="391166" y="63415"/>
                  </a:cubicBezTo>
                  <a:cubicBezTo>
                    <a:pt x="431770" y="104019"/>
                    <a:pt x="454581" y="159090"/>
                    <a:pt x="454581" y="216512"/>
                  </a:cubicBezTo>
                  <a:lnTo>
                    <a:pt x="454581" y="245245"/>
                  </a:lnTo>
                  <a:cubicBezTo>
                    <a:pt x="454581" y="302668"/>
                    <a:pt x="431770" y="357738"/>
                    <a:pt x="391166" y="398342"/>
                  </a:cubicBezTo>
                  <a:cubicBezTo>
                    <a:pt x="350562" y="438946"/>
                    <a:pt x="295491" y="461757"/>
                    <a:pt x="238069" y="461757"/>
                  </a:cubicBezTo>
                  <a:lnTo>
                    <a:pt x="216512" y="461757"/>
                  </a:lnTo>
                  <a:cubicBezTo>
                    <a:pt x="159090" y="461757"/>
                    <a:pt x="104019" y="438946"/>
                    <a:pt x="63415" y="398342"/>
                  </a:cubicBezTo>
                  <a:cubicBezTo>
                    <a:pt x="22811" y="357738"/>
                    <a:pt x="0" y="302668"/>
                    <a:pt x="0" y="245245"/>
                  </a:cubicBezTo>
                  <a:lnTo>
                    <a:pt x="0" y="216512"/>
                  </a:lnTo>
                  <a:cubicBezTo>
                    <a:pt x="0" y="159090"/>
                    <a:pt x="22811" y="104019"/>
                    <a:pt x="63415" y="63415"/>
                  </a:cubicBezTo>
                  <a:cubicBezTo>
                    <a:pt x="104019" y="22811"/>
                    <a:pt x="159090" y="0"/>
                    <a:pt x="216512" y="0"/>
                  </a:cubicBezTo>
                  <a:close/>
                </a:path>
              </a:pathLst>
            </a:custGeom>
            <a:solidFill>
              <a:srgbClr val="FEEBEA"/>
            </a:solidFill>
          </p:spPr>
        </p:sp>
        <p:sp>
          <p:nvSpPr>
            <p:cNvPr id="19" name="TextBox 5">
              <a:extLst>
                <a:ext uri="{FF2B5EF4-FFF2-40B4-BE49-F238E27FC236}">
                  <a16:creationId xmlns:a16="http://schemas.microsoft.com/office/drawing/2014/main" id="{9B0AA723-A66E-8658-0748-E56CDCAFF8E4}"/>
                </a:ext>
              </a:extLst>
            </p:cNvPr>
            <p:cNvSpPr txBox="1"/>
            <p:nvPr/>
          </p:nvSpPr>
          <p:spPr>
            <a:xfrm>
              <a:off x="0" y="-85725"/>
              <a:ext cx="454581" cy="547482"/>
            </a:xfrm>
            <a:prstGeom prst="rect">
              <a:avLst/>
            </a:prstGeom>
          </p:spPr>
          <p:txBody>
            <a:bodyPr lIns="50800" tIns="50800" rIns="50800" bIns="50800" rtlCol="0" anchor="ctr"/>
            <a:lstStyle/>
            <a:p>
              <a:pPr algn="ctr">
                <a:lnSpc>
                  <a:spcPts val="2939"/>
                </a:lnSpc>
              </a:pPr>
              <a:endParaRPr/>
            </a:p>
          </p:txBody>
        </p:sp>
      </p:grpSp>
      <p:sp>
        <p:nvSpPr>
          <p:cNvPr id="20" name="Freeform 6">
            <a:extLst>
              <a:ext uri="{FF2B5EF4-FFF2-40B4-BE49-F238E27FC236}">
                <a16:creationId xmlns:a16="http://schemas.microsoft.com/office/drawing/2014/main" id="{63F40993-59D4-47CD-C85C-03FA67BEA7FC}"/>
              </a:ext>
            </a:extLst>
          </p:cNvPr>
          <p:cNvSpPr/>
          <p:nvPr/>
        </p:nvSpPr>
        <p:spPr>
          <a:xfrm>
            <a:off x="8973994" y="6898120"/>
            <a:ext cx="1395380" cy="1498944"/>
          </a:xfrm>
          <a:custGeom>
            <a:avLst/>
            <a:gdLst/>
            <a:ahLst/>
            <a:cxnLst/>
            <a:rect l="l" t="t" r="r" b="b"/>
            <a:pathLst>
              <a:path w="1395380" h="1498944">
                <a:moveTo>
                  <a:pt x="0" y="0"/>
                </a:moveTo>
                <a:lnTo>
                  <a:pt x="1395381" y="0"/>
                </a:lnTo>
                <a:lnTo>
                  <a:pt x="1395381" y="1498944"/>
                </a:lnTo>
                <a:lnTo>
                  <a:pt x="0" y="1498944"/>
                </a:lnTo>
                <a:lnTo>
                  <a:pt x="0" y="0"/>
                </a:lnTo>
                <a:close/>
              </a:path>
            </a:pathLst>
          </a:custGeom>
          <a:blipFill>
            <a:blip>
              <a:extLst>
                <a:ext uri="{96DAC541-7B7A-43D3-8B79-37D633B846F1}">
                  <asvg:svgBlip xmlns:asvg="http://schemas.microsoft.com/office/drawing/2016/SVG/main" r:embed="rId2"/>
                </a:ext>
              </a:extLst>
            </a:blip>
            <a:stretch>
              <a:fillRect/>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FF5FF"/>
        </a:solidFill>
        <a:effectLst/>
      </p:bgPr>
    </p:bg>
    <p:spTree>
      <p:nvGrpSpPr>
        <p:cNvPr id="1" name=""/>
        <p:cNvGrpSpPr/>
        <p:nvPr/>
      </p:nvGrpSpPr>
      <p:grpSpPr>
        <a:xfrm>
          <a:off x="0" y="0"/>
          <a:ext cx="0" cy="0"/>
          <a:chOff x="0" y="0"/>
          <a:chExt cx="0" cy="0"/>
        </a:xfrm>
      </p:grpSpPr>
      <p:sp>
        <p:nvSpPr>
          <p:cNvPr id="2" name="AutoShape 2"/>
          <p:cNvSpPr/>
          <p:nvPr/>
        </p:nvSpPr>
        <p:spPr>
          <a:xfrm flipH="1">
            <a:off x="4488471" y="-6567747"/>
            <a:ext cx="19050" cy="10252698"/>
          </a:xfrm>
          <a:prstGeom prst="line">
            <a:avLst/>
          </a:prstGeom>
          <a:ln w="19050" cap="flat">
            <a:solidFill>
              <a:srgbClr val="FFFFFF"/>
            </a:solidFill>
            <a:prstDash val="solid"/>
            <a:headEnd type="none" w="sm" len="sm"/>
            <a:tailEnd type="none" w="sm" len="sm"/>
          </a:ln>
        </p:spPr>
      </p:sp>
      <p:sp>
        <p:nvSpPr>
          <p:cNvPr id="3" name="AutoShape 3"/>
          <p:cNvSpPr/>
          <p:nvPr/>
        </p:nvSpPr>
        <p:spPr>
          <a:xfrm flipH="1">
            <a:off x="13799529" y="8372053"/>
            <a:ext cx="19050" cy="10252698"/>
          </a:xfrm>
          <a:prstGeom prst="line">
            <a:avLst/>
          </a:prstGeom>
          <a:ln w="19050" cap="flat">
            <a:solidFill>
              <a:srgbClr val="FFFFFF"/>
            </a:solidFill>
            <a:prstDash val="solid"/>
            <a:headEnd type="none" w="sm" len="sm"/>
            <a:tailEnd type="none" w="sm" len="sm"/>
          </a:ln>
        </p:spPr>
      </p:sp>
      <p:sp>
        <p:nvSpPr>
          <p:cNvPr id="4" name="Freeform 4"/>
          <p:cNvSpPr/>
          <p:nvPr/>
        </p:nvSpPr>
        <p:spPr>
          <a:xfrm>
            <a:off x="783352" y="571061"/>
            <a:ext cx="6661570" cy="9144877"/>
          </a:xfrm>
          <a:custGeom>
            <a:avLst/>
            <a:gdLst/>
            <a:ahLst/>
            <a:cxnLst/>
            <a:rect l="l" t="t" r="r" b="b"/>
            <a:pathLst>
              <a:path w="6661570" h="9144877">
                <a:moveTo>
                  <a:pt x="0" y="0"/>
                </a:moveTo>
                <a:lnTo>
                  <a:pt x="6661570" y="0"/>
                </a:lnTo>
                <a:lnTo>
                  <a:pt x="6661570" y="9144878"/>
                </a:lnTo>
                <a:lnTo>
                  <a:pt x="0" y="9144878"/>
                </a:lnTo>
                <a:lnTo>
                  <a:pt x="0" y="0"/>
                </a:lnTo>
                <a:close/>
              </a:path>
            </a:pathLst>
          </a:custGeom>
          <a:blipFill>
            <a:blip r:embed="rId2"/>
            <a:stretch>
              <a:fillRect l="-25325" t="-14741" r="-23068" b="-25190"/>
            </a:stretch>
          </a:blipFill>
        </p:spPr>
      </p:sp>
      <p:sp>
        <p:nvSpPr>
          <p:cNvPr id="5" name="Freeform 5"/>
          <p:cNvSpPr/>
          <p:nvPr/>
        </p:nvSpPr>
        <p:spPr>
          <a:xfrm>
            <a:off x="7944074" y="4376260"/>
            <a:ext cx="9681437" cy="3995793"/>
          </a:xfrm>
          <a:custGeom>
            <a:avLst/>
            <a:gdLst/>
            <a:ahLst/>
            <a:cxnLst/>
            <a:rect l="l" t="t" r="r" b="b"/>
            <a:pathLst>
              <a:path w="9681437" h="3995793">
                <a:moveTo>
                  <a:pt x="0" y="0"/>
                </a:moveTo>
                <a:lnTo>
                  <a:pt x="9681438" y="0"/>
                </a:lnTo>
                <a:lnTo>
                  <a:pt x="9681438" y="3995793"/>
                </a:lnTo>
                <a:lnTo>
                  <a:pt x="0" y="3995793"/>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7973139" y="1165163"/>
            <a:ext cx="9786645" cy="3424773"/>
            <a:chOff x="0" y="0"/>
            <a:chExt cx="13048860" cy="4566364"/>
          </a:xfrm>
        </p:grpSpPr>
        <p:sp>
          <p:nvSpPr>
            <p:cNvPr id="7" name="TextBox 7"/>
            <p:cNvSpPr txBox="1"/>
            <p:nvPr/>
          </p:nvSpPr>
          <p:spPr>
            <a:xfrm>
              <a:off x="0" y="257175"/>
              <a:ext cx="13048860" cy="3624790"/>
            </a:xfrm>
            <a:prstGeom prst="rect">
              <a:avLst/>
            </a:prstGeom>
          </p:spPr>
          <p:txBody>
            <a:bodyPr lIns="0" tIns="0" rIns="0" bIns="0" rtlCol="0" anchor="t">
              <a:spAutoFit/>
            </a:bodyPr>
            <a:lstStyle/>
            <a:p>
              <a:pPr algn="ctr">
                <a:lnSpc>
                  <a:spcPts val="10164"/>
                </a:lnSpc>
              </a:pPr>
              <a:r>
                <a:rPr lang="en-US" sz="10699" spc="-534">
                  <a:solidFill>
                    <a:srgbClr val="E67319"/>
                  </a:solidFill>
                  <a:latin typeface="League Spartan"/>
                  <a:ea typeface="League Spartan"/>
                  <a:cs typeface="League Spartan"/>
                  <a:sym typeface="League Spartan"/>
                </a:rPr>
                <a:t>Merci de votre attention</a:t>
              </a:r>
            </a:p>
          </p:txBody>
        </p:sp>
        <p:sp>
          <p:nvSpPr>
            <p:cNvPr id="8" name="TextBox 8"/>
            <p:cNvSpPr txBox="1"/>
            <p:nvPr/>
          </p:nvSpPr>
          <p:spPr>
            <a:xfrm>
              <a:off x="0" y="4078684"/>
              <a:ext cx="13048860" cy="487680"/>
            </a:xfrm>
            <a:prstGeom prst="rect">
              <a:avLst/>
            </a:prstGeom>
          </p:spPr>
          <p:txBody>
            <a:bodyPr lIns="0" tIns="0" rIns="0" bIns="0" rtlCol="0" anchor="t">
              <a:spAutoFit/>
            </a:bodyPr>
            <a:lstStyle/>
            <a:p>
              <a:pPr algn="just">
                <a:lnSpc>
                  <a:spcPts val="3022"/>
                </a:lnSpc>
              </a:pPr>
              <a:endParaRPr/>
            </a:p>
          </p:txBody>
        </p:sp>
      </p:grpSp>
      <p:sp>
        <p:nvSpPr>
          <p:cNvPr id="9" name="Freeform 9"/>
          <p:cNvSpPr/>
          <p:nvPr/>
        </p:nvSpPr>
        <p:spPr>
          <a:xfrm>
            <a:off x="711778" y="591913"/>
            <a:ext cx="6916191" cy="9276316"/>
          </a:xfrm>
          <a:custGeom>
            <a:avLst/>
            <a:gdLst/>
            <a:ahLst/>
            <a:cxnLst/>
            <a:rect l="l" t="t" r="r" b="b"/>
            <a:pathLst>
              <a:path w="6916191" h="9276316">
                <a:moveTo>
                  <a:pt x="0" y="0"/>
                </a:moveTo>
                <a:lnTo>
                  <a:pt x="6916191" y="0"/>
                </a:lnTo>
                <a:lnTo>
                  <a:pt x="6916191" y="9276316"/>
                </a:lnTo>
                <a:lnTo>
                  <a:pt x="0" y="9276316"/>
                </a:lnTo>
                <a:lnTo>
                  <a:pt x="0" y="0"/>
                </a:lnTo>
                <a:close/>
              </a:path>
            </a:pathLst>
          </a:custGeom>
          <a:blipFill>
            <a:blip r:embed="rId4"/>
            <a:stretch>
              <a:fillRect l="-24245" t="-15317" r="-24115" b="-27872"/>
            </a:stretch>
          </a:blipFill>
        </p:spPr>
      </p:sp>
      <p:sp>
        <p:nvSpPr>
          <p:cNvPr id="10" name="Freeform 10"/>
          <p:cNvSpPr/>
          <p:nvPr/>
        </p:nvSpPr>
        <p:spPr>
          <a:xfrm>
            <a:off x="9895028" y="4589935"/>
            <a:ext cx="5779531" cy="3404669"/>
          </a:xfrm>
          <a:custGeom>
            <a:avLst/>
            <a:gdLst/>
            <a:ahLst/>
            <a:cxnLst/>
            <a:rect l="l" t="t" r="r" b="b"/>
            <a:pathLst>
              <a:path w="5779531" h="3404669">
                <a:moveTo>
                  <a:pt x="0" y="0"/>
                </a:moveTo>
                <a:lnTo>
                  <a:pt x="5779530" y="0"/>
                </a:lnTo>
                <a:lnTo>
                  <a:pt x="5779530" y="3404669"/>
                </a:lnTo>
                <a:lnTo>
                  <a:pt x="0" y="3404669"/>
                </a:lnTo>
                <a:lnTo>
                  <a:pt x="0" y="0"/>
                </a:lnTo>
                <a:close/>
              </a:path>
            </a:pathLst>
          </a:custGeom>
          <a:blipFill>
            <a:blip r:embed="rId5"/>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05000" y="-571500"/>
            <a:ext cx="21725852" cy="8325161"/>
            <a:chOff x="-59098" y="-38100"/>
            <a:chExt cx="5162574" cy="1978254"/>
          </a:xfrm>
        </p:grpSpPr>
        <p:sp>
          <p:nvSpPr>
            <p:cNvPr id="3" name="Freeform 3"/>
            <p:cNvSpPr/>
            <p:nvPr/>
          </p:nvSpPr>
          <p:spPr>
            <a:xfrm>
              <a:off x="-59098" y="650464"/>
              <a:ext cx="5103476" cy="1289690"/>
            </a:xfrm>
            <a:custGeom>
              <a:avLst/>
              <a:gdLst/>
              <a:ahLst/>
              <a:cxnLst/>
              <a:rect l="l" t="t" r="r" b="b"/>
              <a:pathLst>
                <a:path w="5103476" h="1289690">
                  <a:moveTo>
                    <a:pt x="0" y="0"/>
                  </a:moveTo>
                  <a:lnTo>
                    <a:pt x="5103476" y="0"/>
                  </a:lnTo>
                  <a:lnTo>
                    <a:pt x="5103476" y="1289690"/>
                  </a:lnTo>
                  <a:lnTo>
                    <a:pt x="0" y="1289690"/>
                  </a:lnTo>
                  <a:close/>
                </a:path>
              </a:pathLst>
            </a:custGeom>
            <a:solidFill>
              <a:srgbClr val="EFF5FF"/>
            </a:solidFill>
            <a:ln w="57150" cap="sq">
              <a:solidFill>
                <a:srgbClr val="E67319"/>
              </a:solidFill>
              <a:prstDash val="solid"/>
              <a:miter/>
            </a:ln>
          </p:spPr>
        </p:sp>
        <p:sp>
          <p:nvSpPr>
            <p:cNvPr id="4" name="TextBox 4"/>
            <p:cNvSpPr txBox="1"/>
            <p:nvPr/>
          </p:nvSpPr>
          <p:spPr>
            <a:xfrm>
              <a:off x="0" y="-38100"/>
              <a:ext cx="5103476" cy="1327790"/>
            </a:xfrm>
            <a:prstGeom prst="rect">
              <a:avLst/>
            </a:prstGeom>
          </p:spPr>
          <p:txBody>
            <a:bodyPr lIns="50800" tIns="50800" rIns="50800" bIns="50800" rtlCol="0" anchor="ctr"/>
            <a:lstStyle/>
            <a:p>
              <a:pPr algn="ctr">
                <a:lnSpc>
                  <a:spcPts val="2939"/>
                </a:lnSpc>
              </a:pPr>
              <a:endParaRPr/>
            </a:p>
          </p:txBody>
        </p:sp>
      </p:grpSp>
      <p:grpSp>
        <p:nvGrpSpPr>
          <p:cNvPr id="5" name="Group 5"/>
          <p:cNvGrpSpPr/>
          <p:nvPr/>
        </p:nvGrpSpPr>
        <p:grpSpPr>
          <a:xfrm>
            <a:off x="1409121" y="5866616"/>
            <a:ext cx="11769235" cy="1465040"/>
            <a:chOff x="0" y="0"/>
            <a:chExt cx="2796647" cy="348128"/>
          </a:xfrm>
        </p:grpSpPr>
        <p:sp>
          <p:nvSpPr>
            <p:cNvPr id="6" name="Freeform 6"/>
            <p:cNvSpPr/>
            <p:nvPr/>
          </p:nvSpPr>
          <p:spPr>
            <a:xfrm>
              <a:off x="0" y="0"/>
              <a:ext cx="2796647" cy="348128"/>
            </a:xfrm>
            <a:custGeom>
              <a:avLst/>
              <a:gdLst/>
              <a:ahLst/>
              <a:cxnLst/>
              <a:rect l="l" t="t" r="r" b="b"/>
              <a:pathLst>
                <a:path w="2796647" h="348128">
                  <a:moveTo>
                    <a:pt x="0" y="0"/>
                  </a:moveTo>
                  <a:lnTo>
                    <a:pt x="2796647" y="0"/>
                  </a:lnTo>
                  <a:lnTo>
                    <a:pt x="2796647" y="348128"/>
                  </a:lnTo>
                  <a:lnTo>
                    <a:pt x="0" y="348128"/>
                  </a:lnTo>
                  <a:close/>
                </a:path>
              </a:pathLst>
            </a:custGeom>
            <a:solidFill>
              <a:srgbClr val="EB6C4A"/>
            </a:solidFill>
            <a:ln w="28575" cap="sq">
              <a:solidFill>
                <a:srgbClr val="EB6C4A"/>
              </a:solidFill>
              <a:prstDash val="solid"/>
              <a:miter/>
            </a:ln>
          </p:spPr>
        </p:sp>
        <p:sp>
          <p:nvSpPr>
            <p:cNvPr id="7" name="TextBox 7"/>
            <p:cNvSpPr txBox="1"/>
            <p:nvPr/>
          </p:nvSpPr>
          <p:spPr>
            <a:xfrm>
              <a:off x="0" y="-38100"/>
              <a:ext cx="2796647" cy="386228"/>
            </a:xfrm>
            <a:prstGeom prst="rect">
              <a:avLst/>
            </a:prstGeom>
          </p:spPr>
          <p:txBody>
            <a:bodyPr lIns="50800" tIns="50800" rIns="50800" bIns="50800" rtlCol="0" anchor="ctr"/>
            <a:lstStyle/>
            <a:p>
              <a:pPr algn="ctr">
                <a:lnSpc>
                  <a:spcPts val="2939"/>
                </a:lnSpc>
              </a:pPr>
              <a:endParaRPr/>
            </a:p>
          </p:txBody>
        </p:sp>
      </p:grpSp>
      <p:sp>
        <p:nvSpPr>
          <p:cNvPr id="8" name="Freeform 8"/>
          <p:cNvSpPr/>
          <p:nvPr/>
        </p:nvSpPr>
        <p:spPr>
          <a:xfrm>
            <a:off x="1123980" y="2976780"/>
            <a:ext cx="2010413" cy="2010413"/>
          </a:xfrm>
          <a:custGeom>
            <a:avLst/>
            <a:gdLst/>
            <a:ahLst/>
            <a:cxnLst/>
            <a:rect l="l" t="t" r="r" b="b"/>
            <a:pathLst>
              <a:path w="2010413" h="2010413">
                <a:moveTo>
                  <a:pt x="0" y="0"/>
                </a:moveTo>
                <a:lnTo>
                  <a:pt x="2010413" y="0"/>
                </a:lnTo>
                <a:lnTo>
                  <a:pt x="2010413" y="2010413"/>
                </a:lnTo>
                <a:lnTo>
                  <a:pt x="0" y="2010413"/>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9" name="Freeform 9"/>
          <p:cNvSpPr/>
          <p:nvPr/>
        </p:nvSpPr>
        <p:spPr>
          <a:xfrm>
            <a:off x="3544312" y="4911036"/>
            <a:ext cx="819838" cy="553018"/>
          </a:xfrm>
          <a:custGeom>
            <a:avLst/>
            <a:gdLst/>
            <a:ahLst/>
            <a:cxnLst/>
            <a:rect l="l" t="t" r="r" b="b"/>
            <a:pathLst>
              <a:path w="819838" h="553018">
                <a:moveTo>
                  <a:pt x="0" y="0"/>
                </a:moveTo>
                <a:lnTo>
                  <a:pt x="819838" y="0"/>
                </a:lnTo>
                <a:lnTo>
                  <a:pt x="819838" y="553018"/>
                </a:lnTo>
                <a:lnTo>
                  <a:pt x="0" y="55301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2184520" y="6368013"/>
            <a:ext cx="10242344" cy="674629"/>
          </a:xfrm>
          <a:prstGeom prst="rect">
            <a:avLst/>
          </a:prstGeom>
        </p:spPr>
        <p:txBody>
          <a:bodyPr lIns="0" tIns="0" rIns="0" bIns="0" rtlCol="0" anchor="t">
            <a:spAutoFit/>
          </a:bodyPr>
          <a:lstStyle/>
          <a:p>
            <a:pPr algn="l">
              <a:lnSpc>
                <a:spcPts val="5314"/>
              </a:lnSpc>
            </a:pPr>
            <a:r>
              <a:rPr lang="en-US" sz="4428" dirty="0">
                <a:solidFill>
                  <a:srgbClr val="000000"/>
                </a:solidFill>
                <a:latin typeface="Open Sans"/>
                <a:ea typeface="Open Sans"/>
                <a:cs typeface="Open Sans"/>
                <a:sym typeface="Open Sans"/>
              </a:rPr>
              <a:t>Gold-standard: </a:t>
            </a:r>
            <a:r>
              <a:rPr lang="en-US" sz="4428" b="1" dirty="0" err="1">
                <a:solidFill>
                  <a:srgbClr val="000000"/>
                </a:solidFill>
                <a:latin typeface="Open Sans Bold"/>
                <a:ea typeface="Open Sans Bold"/>
                <a:cs typeface="Open Sans Bold"/>
                <a:sym typeface="Open Sans Bold"/>
              </a:rPr>
              <a:t>coelioscopie</a:t>
            </a:r>
            <a:r>
              <a:rPr lang="en-US" sz="4428" b="1" dirty="0">
                <a:solidFill>
                  <a:srgbClr val="000000"/>
                </a:solidFill>
                <a:latin typeface="Open Sans Bold"/>
                <a:ea typeface="Open Sans Bold"/>
                <a:cs typeface="Open Sans Bold"/>
                <a:sym typeface="Open Sans Bold"/>
              </a:rPr>
              <a:t> </a:t>
            </a:r>
            <a:r>
              <a:rPr lang="en-US" sz="4428" b="1" dirty="0" err="1">
                <a:solidFill>
                  <a:srgbClr val="000000"/>
                </a:solidFill>
                <a:latin typeface="Open Sans Bold"/>
                <a:ea typeface="Open Sans Bold"/>
                <a:cs typeface="Open Sans Bold"/>
                <a:sym typeface="Open Sans Bold"/>
              </a:rPr>
              <a:t>classique</a:t>
            </a:r>
            <a:endParaRPr lang="en-US" sz="4428" b="1" dirty="0">
              <a:solidFill>
                <a:srgbClr val="000000"/>
              </a:solidFill>
              <a:latin typeface="Open Sans Bold"/>
              <a:ea typeface="Open Sans Bold"/>
              <a:cs typeface="Open Sans Bold"/>
              <a:sym typeface="Open Sans Bold"/>
            </a:endParaRPr>
          </a:p>
        </p:txBody>
      </p:sp>
      <p:grpSp>
        <p:nvGrpSpPr>
          <p:cNvPr id="11" name="Group 11"/>
          <p:cNvGrpSpPr/>
          <p:nvPr/>
        </p:nvGrpSpPr>
        <p:grpSpPr>
          <a:xfrm>
            <a:off x="2491740" y="674431"/>
            <a:ext cx="6652260" cy="1160157"/>
            <a:chOff x="0" y="0"/>
            <a:chExt cx="8869680" cy="1546876"/>
          </a:xfrm>
        </p:grpSpPr>
        <p:sp>
          <p:nvSpPr>
            <p:cNvPr id="12" name="TextBox 12"/>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Introduction</a:t>
              </a:r>
            </a:p>
          </p:txBody>
        </p:sp>
        <p:sp>
          <p:nvSpPr>
            <p:cNvPr id="13" name="TextBox 13"/>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4" name="TextBox 14"/>
          <p:cNvSpPr txBox="1"/>
          <p:nvPr/>
        </p:nvSpPr>
        <p:spPr>
          <a:xfrm>
            <a:off x="4364150" y="2803007"/>
            <a:ext cx="14070404" cy="2590800"/>
          </a:xfrm>
          <a:prstGeom prst="rect">
            <a:avLst/>
          </a:prstGeom>
        </p:spPr>
        <p:txBody>
          <a:bodyPr lIns="0" tIns="0" rIns="0" bIns="0" rtlCol="0" anchor="t">
            <a:spAutoFit/>
          </a:bodyPr>
          <a:lstStyle/>
          <a:p>
            <a:pPr algn="l">
              <a:lnSpc>
                <a:spcPts val="4992"/>
              </a:lnSpc>
            </a:pPr>
            <a:r>
              <a:rPr lang="en-US" sz="4160" b="1" dirty="0">
                <a:solidFill>
                  <a:srgbClr val="EB6C4A"/>
                </a:solidFill>
                <a:latin typeface="Open Sans Bold"/>
                <a:ea typeface="Open Sans Bold"/>
                <a:cs typeface="Open Sans Bold"/>
                <a:sym typeface="Open Sans Bold"/>
              </a:rPr>
              <a:t>La </a:t>
            </a:r>
            <a:r>
              <a:rPr lang="en-US" sz="4160" b="1" dirty="0" err="1">
                <a:solidFill>
                  <a:srgbClr val="EB6C4A"/>
                </a:solidFill>
                <a:latin typeface="Open Sans Bold"/>
                <a:ea typeface="Open Sans Bold"/>
                <a:cs typeface="Open Sans Bold"/>
                <a:sym typeface="Open Sans Bold"/>
              </a:rPr>
              <a:t>stérilisation</a:t>
            </a:r>
            <a:r>
              <a:rPr lang="en-US" sz="4160" b="1" dirty="0">
                <a:solidFill>
                  <a:srgbClr val="EB6C4A"/>
                </a:solidFill>
                <a:latin typeface="Open Sans Bold"/>
                <a:ea typeface="Open Sans Bold"/>
                <a:cs typeface="Open Sans Bold"/>
                <a:sym typeface="Open Sans Bold"/>
              </a:rPr>
              <a:t> </a:t>
            </a:r>
            <a:r>
              <a:rPr lang="en-US" sz="4160" b="1" dirty="0" err="1">
                <a:solidFill>
                  <a:srgbClr val="EB6C4A"/>
                </a:solidFill>
                <a:latin typeface="Open Sans Bold"/>
                <a:ea typeface="Open Sans Bold"/>
                <a:cs typeface="Open Sans Bold"/>
                <a:sym typeface="Open Sans Bold"/>
              </a:rPr>
              <a:t>tubaire</a:t>
            </a:r>
            <a:r>
              <a:rPr lang="en-US" sz="4160" b="1" dirty="0">
                <a:solidFill>
                  <a:srgbClr val="EB6C4A"/>
                </a:solidFill>
                <a:latin typeface="Open Sans Bold"/>
                <a:ea typeface="Open Sans Bold"/>
                <a:cs typeface="Open Sans Bold"/>
                <a:sym typeface="Open Sans Bold"/>
              </a:rPr>
              <a:t> </a:t>
            </a:r>
          </a:p>
          <a:p>
            <a:pPr algn="l">
              <a:lnSpc>
                <a:spcPts val="4992"/>
              </a:lnSpc>
            </a:pPr>
            <a:endParaRPr lang="en-US" sz="4160" b="1" dirty="0">
              <a:solidFill>
                <a:srgbClr val="EB6C4A"/>
              </a:solidFill>
              <a:latin typeface="Open Sans Bold"/>
              <a:ea typeface="Open Sans Bold"/>
              <a:cs typeface="Open Sans Bold"/>
              <a:sym typeface="Open Sans Bold"/>
            </a:endParaRPr>
          </a:p>
          <a:p>
            <a:pPr marL="639975" lvl="1" indent="-319987" algn="l">
              <a:lnSpc>
                <a:spcPts val="3557"/>
              </a:lnSpc>
              <a:buFont typeface="Arial"/>
              <a:buChar char="•"/>
            </a:pPr>
            <a:r>
              <a:rPr lang="en-US" sz="2964" dirty="0" err="1">
                <a:solidFill>
                  <a:srgbClr val="000000"/>
                </a:solidFill>
                <a:latin typeface="Open Sans"/>
                <a:ea typeface="Open Sans"/>
                <a:cs typeface="Open Sans"/>
                <a:sym typeface="Open Sans"/>
              </a:rPr>
              <a:t>méthode</a:t>
            </a:r>
            <a:r>
              <a:rPr lang="en-US" sz="2964" dirty="0">
                <a:solidFill>
                  <a:srgbClr val="000000"/>
                </a:solidFill>
                <a:latin typeface="Open Sans"/>
                <a:ea typeface="Open Sans"/>
                <a:cs typeface="Open Sans"/>
                <a:sym typeface="Open Sans"/>
              </a:rPr>
              <a:t> de </a:t>
            </a:r>
            <a:r>
              <a:rPr lang="en-US" sz="2964" dirty="0" err="1">
                <a:solidFill>
                  <a:srgbClr val="000000"/>
                </a:solidFill>
                <a:latin typeface="Open Sans"/>
                <a:ea typeface="Open Sans"/>
                <a:cs typeface="Open Sans"/>
                <a:sym typeface="Open Sans"/>
              </a:rPr>
              <a:t>contrôle</a:t>
            </a:r>
            <a:r>
              <a:rPr lang="en-US" sz="2964" dirty="0">
                <a:solidFill>
                  <a:srgbClr val="000000"/>
                </a:solidFill>
                <a:latin typeface="Open Sans"/>
                <a:ea typeface="Open Sans"/>
                <a:cs typeface="Open Sans"/>
                <a:sym typeface="Open Sans"/>
              </a:rPr>
              <a:t> des naissances la plus </a:t>
            </a:r>
            <a:r>
              <a:rPr lang="en-US" sz="2964" dirty="0" err="1">
                <a:solidFill>
                  <a:srgbClr val="000000"/>
                </a:solidFill>
                <a:latin typeface="Open Sans"/>
                <a:ea typeface="Open Sans"/>
                <a:cs typeface="Open Sans"/>
                <a:sym typeface="Open Sans"/>
              </a:rPr>
              <a:t>utilisée</a:t>
            </a:r>
            <a:r>
              <a:rPr lang="en-US" sz="2964" dirty="0">
                <a:solidFill>
                  <a:srgbClr val="000000"/>
                </a:solidFill>
                <a:latin typeface="Open Sans"/>
                <a:ea typeface="Open Sans"/>
                <a:cs typeface="Open Sans"/>
                <a:sym typeface="Open Sans"/>
              </a:rPr>
              <a:t> dans le monde (1)</a:t>
            </a:r>
          </a:p>
          <a:p>
            <a:pPr algn="l">
              <a:lnSpc>
                <a:spcPts val="3557"/>
              </a:lnSpc>
            </a:pPr>
            <a:endParaRPr lang="en-US" sz="2964" dirty="0">
              <a:solidFill>
                <a:srgbClr val="000000"/>
              </a:solidFill>
              <a:latin typeface="Open Sans"/>
              <a:ea typeface="Open Sans"/>
              <a:cs typeface="Open Sans"/>
              <a:sym typeface="Open Sans"/>
            </a:endParaRPr>
          </a:p>
          <a:p>
            <a:pPr marL="639975" lvl="1" indent="-319987" algn="l">
              <a:lnSpc>
                <a:spcPts val="3557"/>
              </a:lnSpc>
              <a:buFont typeface="Arial"/>
              <a:buChar char="•"/>
            </a:pPr>
            <a:r>
              <a:rPr lang="en-US" sz="2964" dirty="0">
                <a:solidFill>
                  <a:srgbClr val="000000"/>
                </a:solidFill>
                <a:latin typeface="Open Sans"/>
                <a:ea typeface="Open Sans"/>
                <a:cs typeface="Open Sans"/>
                <a:sym typeface="Open Sans"/>
              </a:rPr>
              <a:t>US: 1/5 des </a:t>
            </a:r>
            <a:r>
              <a:rPr lang="en-US" sz="2964" dirty="0" err="1">
                <a:solidFill>
                  <a:srgbClr val="000000"/>
                </a:solidFill>
                <a:latin typeface="Open Sans"/>
                <a:ea typeface="Open Sans"/>
                <a:cs typeface="Open Sans"/>
                <a:sym typeface="Open Sans"/>
              </a:rPr>
              <a:t>patientes</a:t>
            </a:r>
            <a:r>
              <a:rPr lang="en-US" sz="2964" dirty="0">
                <a:solidFill>
                  <a:srgbClr val="000000"/>
                </a:solidFill>
                <a:latin typeface="Open Sans"/>
                <a:ea typeface="Open Sans"/>
                <a:cs typeface="Open Sans"/>
                <a:sym typeface="Open Sans"/>
              </a:rPr>
              <a:t> des </a:t>
            </a:r>
            <a:r>
              <a:rPr lang="en-US" sz="2964" dirty="0" err="1">
                <a:solidFill>
                  <a:srgbClr val="000000"/>
                </a:solidFill>
                <a:latin typeface="Open Sans"/>
                <a:ea typeface="Open Sans"/>
                <a:cs typeface="Open Sans"/>
                <a:sym typeface="Open Sans"/>
              </a:rPr>
              <a:t>patientes</a:t>
            </a:r>
            <a:r>
              <a:rPr lang="en-US" sz="2964" dirty="0">
                <a:solidFill>
                  <a:srgbClr val="000000"/>
                </a:solidFill>
                <a:latin typeface="Open Sans"/>
                <a:ea typeface="Open Sans"/>
                <a:cs typeface="Open Sans"/>
                <a:sym typeface="Open Sans"/>
              </a:rPr>
              <a:t> </a:t>
            </a:r>
            <a:r>
              <a:rPr lang="en-US" sz="2964" dirty="0" err="1">
                <a:solidFill>
                  <a:srgbClr val="000000"/>
                </a:solidFill>
                <a:latin typeface="Open Sans"/>
                <a:ea typeface="Open Sans"/>
                <a:cs typeface="Open Sans"/>
                <a:sym typeface="Open Sans"/>
              </a:rPr>
              <a:t>en</a:t>
            </a:r>
            <a:r>
              <a:rPr lang="en-US" sz="2964" dirty="0">
                <a:solidFill>
                  <a:srgbClr val="000000"/>
                </a:solidFill>
                <a:latin typeface="Open Sans"/>
                <a:ea typeface="Open Sans"/>
                <a:cs typeface="Open Sans"/>
                <a:sym typeface="Open Sans"/>
              </a:rPr>
              <a:t> </a:t>
            </a:r>
            <a:r>
              <a:rPr lang="en-US" sz="2964" dirty="0" err="1">
                <a:solidFill>
                  <a:srgbClr val="000000"/>
                </a:solidFill>
                <a:latin typeface="Open Sans"/>
                <a:ea typeface="Open Sans"/>
                <a:cs typeface="Open Sans"/>
                <a:sym typeface="Open Sans"/>
              </a:rPr>
              <a:t>âge</a:t>
            </a:r>
            <a:r>
              <a:rPr lang="en-US" sz="2964" dirty="0">
                <a:solidFill>
                  <a:srgbClr val="000000"/>
                </a:solidFill>
                <a:latin typeface="Open Sans"/>
                <a:ea typeface="Open Sans"/>
                <a:cs typeface="Open Sans"/>
                <a:sym typeface="Open Sans"/>
              </a:rPr>
              <a:t> de </a:t>
            </a:r>
            <a:r>
              <a:rPr lang="en-US" sz="2964" dirty="0" err="1">
                <a:solidFill>
                  <a:srgbClr val="000000"/>
                </a:solidFill>
                <a:latin typeface="Open Sans"/>
                <a:ea typeface="Open Sans"/>
                <a:cs typeface="Open Sans"/>
                <a:sym typeface="Open Sans"/>
              </a:rPr>
              <a:t>procréer</a:t>
            </a:r>
            <a:r>
              <a:rPr lang="en-US" sz="2964" dirty="0">
                <a:solidFill>
                  <a:srgbClr val="000000"/>
                </a:solidFill>
                <a:latin typeface="Open Sans"/>
                <a:ea typeface="Open Sans"/>
                <a:cs typeface="Open Sans"/>
                <a:sym typeface="Open Sans"/>
              </a:rPr>
              <a:t> (2)</a:t>
            </a:r>
          </a:p>
        </p:txBody>
      </p:sp>
      <p:sp>
        <p:nvSpPr>
          <p:cNvPr id="15" name="TextBox 15"/>
          <p:cNvSpPr txBox="1"/>
          <p:nvPr/>
        </p:nvSpPr>
        <p:spPr>
          <a:xfrm>
            <a:off x="0" y="8939213"/>
            <a:ext cx="18121511" cy="647700"/>
          </a:xfrm>
          <a:prstGeom prst="rect">
            <a:avLst/>
          </a:prstGeom>
        </p:spPr>
        <p:txBody>
          <a:bodyPr lIns="0" tIns="0" rIns="0" bIns="0" rtlCol="0" anchor="t">
            <a:spAutoFit/>
          </a:bodyPr>
          <a:lstStyle/>
          <a:p>
            <a:pPr algn="ctr">
              <a:lnSpc>
                <a:spcPts val="1799"/>
              </a:lnSpc>
              <a:spcBef>
                <a:spcPct val="0"/>
              </a:spcBef>
            </a:pPr>
            <a:r>
              <a:rPr lang="en-US" sz="1499" i="1">
                <a:solidFill>
                  <a:srgbClr val="000000"/>
                </a:solidFill>
                <a:latin typeface="Open Sans Italics"/>
                <a:ea typeface="Open Sans Italics"/>
                <a:cs typeface="Open Sans Italics"/>
                <a:sym typeface="Open Sans Italics"/>
              </a:rPr>
              <a:t>(1)  Zorrón R, Filgueiras M, Maggioni LC, Pombo L, Lopes Carvalho G, Lacerda Oliveira A. Transvaginal cholecystectomy: report of the first case NOTES. Surg Innov. déc 2007;14(4):279‑83. doi:10.1177/1553350607311090 PubMed PMID: 18178917.</a:t>
            </a:r>
          </a:p>
          <a:p>
            <a:pPr algn="ctr">
              <a:lnSpc>
                <a:spcPts val="1799"/>
              </a:lnSpc>
              <a:spcBef>
                <a:spcPct val="0"/>
              </a:spcBef>
            </a:pPr>
            <a:r>
              <a:rPr lang="en-US" sz="1499">
                <a:solidFill>
                  <a:srgbClr val="000000"/>
                </a:solidFill>
                <a:latin typeface="Open Sans"/>
                <a:ea typeface="Open Sans"/>
                <a:cs typeface="Open Sans"/>
                <a:sym typeface="Open Sans"/>
              </a:rPr>
              <a:t>(2) </a:t>
            </a:r>
            <a:r>
              <a:rPr lang="en-US" sz="1499" i="1" u="sng">
                <a:solidFill>
                  <a:srgbClr val="000000"/>
                </a:solidFill>
                <a:latin typeface="Open Sans Italics"/>
                <a:ea typeface="Open Sans Italics"/>
                <a:cs typeface="Open Sans Italics"/>
                <a:sym typeface="Open Sans Italics"/>
                <a:hlinkClick r:id="rId5" tooltip="https://www.zotero.org/google-docs/?IBZApg"/>
              </a:rPr>
              <a:t>Daniels K, Abma JC. Current Contraceptive Status Among Women Aged 15-49: United States, 2017-2019. NCHS Data Brief. oct 2020;(388):1‑8. PubMed PMID: 33151146. </a:t>
            </a:r>
            <a:r>
              <a:rPr lang="en-US" sz="1499" i="1">
                <a:solidFill>
                  <a:srgbClr val="000000"/>
                </a:solidFill>
                <a:latin typeface="Open Sans Italics"/>
                <a:ea typeface="Open Sans Italics"/>
                <a:cs typeface="Open Sans Italics"/>
                <a:sym typeface="Open Sans Italics"/>
              </a:rPr>
              <a:t> </a:t>
            </a:r>
          </a:p>
        </p:txBody>
      </p:sp>
      <p:sp>
        <p:nvSpPr>
          <p:cNvPr id="17" name="Freeform 4">
            <a:extLst>
              <a:ext uri="{FF2B5EF4-FFF2-40B4-BE49-F238E27FC236}">
                <a16:creationId xmlns:a16="http://schemas.microsoft.com/office/drawing/2014/main" id="{38770D3A-080D-6CB5-4035-C57C5F9BCA4A}"/>
              </a:ext>
            </a:extLst>
          </p:cNvPr>
          <p:cNvSpPr/>
          <p:nvPr/>
        </p:nvSpPr>
        <p:spPr>
          <a:xfrm>
            <a:off x="988875" y="320921"/>
            <a:ext cx="1195645" cy="1611777"/>
          </a:xfrm>
          <a:custGeom>
            <a:avLst/>
            <a:gdLst/>
            <a:ahLst/>
            <a:cxnLst/>
            <a:rect l="l" t="t" r="r" b="b"/>
            <a:pathLst>
              <a:path w="1195645" h="1611777">
                <a:moveTo>
                  <a:pt x="0" y="0"/>
                </a:moveTo>
                <a:lnTo>
                  <a:pt x="1195645" y="0"/>
                </a:lnTo>
                <a:lnTo>
                  <a:pt x="1195645" y="1611777"/>
                </a:lnTo>
                <a:lnTo>
                  <a:pt x="0" y="1611777"/>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8" name="Freeform 9">
            <a:extLst>
              <a:ext uri="{FF2B5EF4-FFF2-40B4-BE49-F238E27FC236}">
                <a16:creationId xmlns:a16="http://schemas.microsoft.com/office/drawing/2014/main" id="{75D86FDF-F7B5-0947-780E-9062FD0C234C}"/>
              </a:ext>
            </a:extLst>
          </p:cNvPr>
          <p:cNvSpPr/>
          <p:nvPr/>
        </p:nvSpPr>
        <p:spPr>
          <a:xfrm>
            <a:off x="14408113" y="5234969"/>
            <a:ext cx="2074362" cy="2270164"/>
          </a:xfrm>
          <a:custGeom>
            <a:avLst/>
            <a:gdLst/>
            <a:ahLst/>
            <a:cxnLst/>
            <a:rect l="l" t="t" r="r" b="b"/>
            <a:pathLst>
              <a:path w="2074362" h="2270164">
                <a:moveTo>
                  <a:pt x="0" y="0"/>
                </a:moveTo>
                <a:lnTo>
                  <a:pt x="2074363" y="0"/>
                </a:lnTo>
                <a:lnTo>
                  <a:pt x="2074363" y="2270164"/>
                </a:lnTo>
                <a:lnTo>
                  <a:pt x="0" y="2270164"/>
                </a:lnTo>
                <a:lnTo>
                  <a:pt x="0" y="0"/>
                </a:lnTo>
                <a:close/>
              </a:path>
            </a:pathLst>
          </a:custGeom>
          <a:blipFill>
            <a:blip>
              <a:extLst>
                <a:ext uri="{96DAC541-7B7A-43D3-8B79-37D633B846F1}">
                  <asvg:svgBlip xmlns:asvg="http://schemas.microsoft.com/office/drawing/2016/SVG/main" r:embed="rId7"/>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2088" y="4179567"/>
            <a:ext cx="4462487" cy="3171741"/>
            <a:chOff x="0" y="0"/>
            <a:chExt cx="1296797" cy="921707"/>
          </a:xfrm>
        </p:grpSpPr>
        <p:sp>
          <p:nvSpPr>
            <p:cNvPr id="3" name="Freeform 3"/>
            <p:cNvSpPr/>
            <p:nvPr/>
          </p:nvSpPr>
          <p:spPr>
            <a:xfrm>
              <a:off x="0" y="0"/>
              <a:ext cx="1296797" cy="921707"/>
            </a:xfrm>
            <a:custGeom>
              <a:avLst/>
              <a:gdLst/>
              <a:ahLst/>
              <a:cxnLst/>
              <a:rect l="l" t="t" r="r" b="b"/>
              <a:pathLst>
                <a:path w="1296797" h="921707">
                  <a:moveTo>
                    <a:pt x="0" y="0"/>
                  </a:moveTo>
                  <a:lnTo>
                    <a:pt x="1296797" y="0"/>
                  </a:lnTo>
                  <a:lnTo>
                    <a:pt x="1296797" y="921707"/>
                  </a:lnTo>
                  <a:lnTo>
                    <a:pt x="0" y="921707"/>
                  </a:lnTo>
                  <a:close/>
                </a:path>
              </a:pathLst>
            </a:custGeom>
            <a:solidFill>
              <a:srgbClr val="E2ECFF"/>
            </a:solidFill>
          </p:spPr>
        </p:sp>
        <p:sp>
          <p:nvSpPr>
            <p:cNvPr id="4" name="TextBox 4"/>
            <p:cNvSpPr txBox="1"/>
            <p:nvPr/>
          </p:nvSpPr>
          <p:spPr>
            <a:xfrm>
              <a:off x="0" y="-38100"/>
              <a:ext cx="1296797" cy="959807"/>
            </a:xfrm>
            <a:prstGeom prst="rect">
              <a:avLst/>
            </a:prstGeom>
          </p:spPr>
          <p:txBody>
            <a:bodyPr lIns="50800" tIns="50800" rIns="50800" bIns="50800" rtlCol="0" anchor="ctr"/>
            <a:lstStyle/>
            <a:p>
              <a:pPr algn="ctr">
                <a:lnSpc>
                  <a:spcPts val="2939"/>
                </a:lnSpc>
              </a:pPr>
              <a:endParaRPr/>
            </a:p>
          </p:txBody>
        </p:sp>
      </p:grpSp>
      <p:sp>
        <p:nvSpPr>
          <p:cNvPr id="5" name="Freeform 5"/>
          <p:cNvSpPr/>
          <p:nvPr/>
        </p:nvSpPr>
        <p:spPr>
          <a:xfrm>
            <a:off x="852088" y="4179567"/>
            <a:ext cx="4154128" cy="2823784"/>
          </a:xfrm>
          <a:custGeom>
            <a:avLst/>
            <a:gdLst/>
            <a:ahLst/>
            <a:cxnLst/>
            <a:rect l="l" t="t" r="r" b="b"/>
            <a:pathLst>
              <a:path w="4154128" h="2823784">
                <a:moveTo>
                  <a:pt x="0" y="0"/>
                </a:moveTo>
                <a:lnTo>
                  <a:pt x="4154128" y="0"/>
                </a:lnTo>
                <a:lnTo>
                  <a:pt x="4154128" y="2823784"/>
                </a:lnTo>
                <a:lnTo>
                  <a:pt x="0" y="2823784"/>
                </a:lnTo>
                <a:lnTo>
                  <a:pt x="0" y="0"/>
                </a:lnTo>
                <a:close/>
              </a:path>
            </a:pathLst>
          </a:custGeom>
          <a:blipFill>
            <a:blip r:embed="rId5"/>
            <a:stretch>
              <a:fillRect/>
            </a:stretch>
          </a:blipFill>
          <a:ln w="38100" cap="sq">
            <a:solidFill>
              <a:srgbClr val="C6D8FB"/>
            </a:solidFill>
            <a:prstDash val="solid"/>
            <a:miter/>
          </a:ln>
        </p:spPr>
      </p:sp>
      <p:grpSp>
        <p:nvGrpSpPr>
          <p:cNvPr id="6" name="Group 6"/>
          <p:cNvGrpSpPr/>
          <p:nvPr/>
        </p:nvGrpSpPr>
        <p:grpSpPr>
          <a:xfrm>
            <a:off x="0" y="2169994"/>
            <a:ext cx="18288000" cy="1461173"/>
            <a:chOff x="0" y="0"/>
            <a:chExt cx="4816593" cy="384836"/>
          </a:xfrm>
        </p:grpSpPr>
        <p:sp>
          <p:nvSpPr>
            <p:cNvPr id="7" name="Freeform 7"/>
            <p:cNvSpPr/>
            <p:nvPr/>
          </p:nvSpPr>
          <p:spPr>
            <a:xfrm>
              <a:off x="0" y="0"/>
              <a:ext cx="4816592" cy="384836"/>
            </a:xfrm>
            <a:custGeom>
              <a:avLst/>
              <a:gdLst/>
              <a:ahLst/>
              <a:cxnLst/>
              <a:rect l="l" t="t" r="r" b="b"/>
              <a:pathLst>
                <a:path w="4816592" h="384836">
                  <a:moveTo>
                    <a:pt x="0" y="0"/>
                  </a:moveTo>
                  <a:lnTo>
                    <a:pt x="4816592" y="0"/>
                  </a:lnTo>
                  <a:lnTo>
                    <a:pt x="4816592" y="384836"/>
                  </a:lnTo>
                  <a:lnTo>
                    <a:pt x="0" y="384836"/>
                  </a:lnTo>
                  <a:close/>
                </a:path>
              </a:pathLst>
            </a:custGeom>
            <a:solidFill>
              <a:srgbClr val="E2ECFF"/>
            </a:solidFill>
          </p:spPr>
        </p:sp>
        <p:sp>
          <p:nvSpPr>
            <p:cNvPr id="8" name="TextBox 8"/>
            <p:cNvSpPr txBox="1"/>
            <p:nvPr/>
          </p:nvSpPr>
          <p:spPr>
            <a:xfrm>
              <a:off x="0" y="-38100"/>
              <a:ext cx="4816593" cy="422936"/>
            </a:xfrm>
            <a:prstGeom prst="rect">
              <a:avLst/>
            </a:prstGeom>
          </p:spPr>
          <p:txBody>
            <a:bodyPr lIns="50800" tIns="50800" rIns="50800" bIns="50800" rtlCol="0" anchor="ctr"/>
            <a:lstStyle/>
            <a:p>
              <a:pPr algn="ctr">
                <a:lnSpc>
                  <a:spcPts val="2939"/>
                </a:lnSpc>
              </a:pPr>
              <a:endParaRPr/>
            </a:p>
          </p:txBody>
        </p:sp>
      </p:grpSp>
      <p:grpSp>
        <p:nvGrpSpPr>
          <p:cNvPr id="9" name="Group 9"/>
          <p:cNvGrpSpPr/>
          <p:nvPr/>
        </p:nvGrpSpPr>
        <p:grpSpPr>
          <a:xfrm>
            <a:off x="11370483" y="7003351"/>
            <a:ext cx="5370714" cy="2823756"/>
            <a:chOff x="0" y="0"/>
            <a:chExt cx="1922859" cy="1010980"/>
          </a:xfrm>
        </p:grpSpPr>
        <p:sp>
          <p:nvSpPr>
            <p:cNvPr id="10" name="Freeform 10"/>
            <p:cNvSpPr/>
            <p:nvPr/>
          </p:nvSpPr>
          <p:spPr>
            <a:xfrm>
              <a:off x="0" y="0"/>
              <a:ext cx="1922859" cy="1010980"/>
            </a:xfrm>
            <a:custGeom>
              <a:avLst/>
              <a:gdLst/>
              <a:ahLst/>
              <a:cxnLst/>
              <a:rect l="l" t="t" r="r" b="b"/>
              <a:pathLst>
                <a:path w="1922859" h="1010980">
                  <a:moveTo>
                    <a:pt x="0" y="0"/>
                  </a:moveTo>
                  <a:lnTo>
                    <a:pt x="1922859" y="0"/>
                  </a:lnTo>
                  <a:lnTo>
                    <a:pt x="1922859" y="1010980"/>
                  </a:lnTo>
                  <a:lnTo>
                    <a:pt x="0" y="1010980"/>
                  </a:lnTo>
                  <a:close/>
                </a:path>
              </a:pathLst>
            </a:custGeom>
            <a:solidFill>
              <a:srgbClr val="EFF5FF"/>
            </a:solidFill>
            <a:ln cap="sq">
              <a:noFill/>
              <a:prstDash val="solid"/>
              <a:miter/>
            </a:ln>
          </p:spPr>
        </p:sp>
        <p:sp>
          <p:nvSpPr>
            <p:cNvPr id="11" name="TextBox 11"/>
            <p:cNvSpPr txBox="1"/>
            <p:nvPr/>
          </p:nvSpPr>
          <p:spPr>
            <a:xfrm>
              <a:off x="0" y="-38100"/>
              <a:ext cx="1922859" cy="1049080"/>
            </a:xfrm>
            <a:prstGeom prst="rect">
              <a:avLst/>
            </a:prstGeom>
          </p:spPr>
          <p:txBody>
            <a:bodyPr lIns="50800" tIns="50800" rIns="50800" bIns="50800" rtlCol="0" anchor="ctr"/>
            <a:lstStyle/>
            <a:p>
              <a:pPr algn="ctr">
                <a:lnSpc>
                  <a:spcPts val="2939"/>
                </a:lnSpc>
              </a:pPr>
              <a:endParaRPr/>
            </a:p>
          </p:txBody>
        </p:sp>
      </p:grpSp>
      <p:sp>
        <p:nvSpPr>
          <p:cNvPr id="12" name="Freeform 12"/>
          <p:cNvSpPr/>
          <p:nvPr/>
        </p:nvSpPr>
        <p:spPr>
          <a:xfrm>
            <a:off x="11370483" y="7003351"/>
            <a:ext cx="5078897" cy="2415067"/>
          </a:xfrm>
          <a:custGeom>
            <a:avLst/>
            <a:gdLst/>
            <a:ahLst/>
            <a:cxnLst/>
            <a:rect l="l" t="t" r="r" b="b"/>
            <a:pathLst>
              <a:path w="5078897" h="2415067">
                <a:moveTo>
                  <a:pt x="0" y="0"/>
                </a:moveTo>
                <a:lnTo>
                  <a:pt x="5078896" y="0"/>
                </a:lnTo>
                <a:lnTo>
                  <a:pt x="5078896" y="2415067"/>
                </a:lnTo>
                <a:lnTo>
                  <a:pt x="0" y="2415067"/>
                </a:lnTo>
                <a:lnTo>
                  <a:pt x="0" y="0"/>
                </a:lnTo>
                <a:close/>
              </a:path>
            </a:pathLst>
          </a:custGeom>
          <a:blipFill>
            <a:blip r:embed="rId6"/>
            <a:stretch>
              <a:fillRect/>
            </a:stretch>
          </a:blipFill>
          <a:ln w="38100" cap="sq">
            <a:solidFill>
              <a:srgbClr val="C6D8FB"/>
            </a:solidFill>
            <a:prstDash val="solid"/>
            <a:miter/>
          </a:ln>
        </p:spPr>
      </p:sp>
      <p:grpSp>
        <p:nvGrpSpPr>
          <p:cNvPr id="13" name="Group 13"/>
          <p:cNvGrpSpPr/>
          <p:nvPr/>
        </p:nvGrpSpPr>
        <p:grpSpPr>
          <a:xfrm>
            <a:off x="12159134" y="3957675"/>
            <a:ext cx="3137901" cy="2137263"/>
            <a:chOff x="0" y="0"/>
            <a:chExt cx="1114464" cy="759075"/>
          </a:xfrm>
        </p:grpSpPr>
        <p:sp>
          <p:nvSpPr>
            <p:cNvPr id="14" name="Freeform 14"/>
            <p:cNvSpPr/>
            <p:nvPr/>
          </p:nvSpPr>
          <p:spPr>
            <a:xfrm>
              <a:off x="0" y="0"/>
              <a:ext cx="1114464" cy="759075"/>
            </a:xfrm>
            <a:custGeom>
              <a:avLst/>
              <a:gdLst/>
              <a:ahLst/>
              <a:cxnLst/>
              <a:rect l="l" t="t" r="r" b="b"/>
              <a:pathLst>
                <a:path w="1114464" h="759075">
                  <a:moveTo>
                    <a:pt x="0" y="0"/>
                  </a:moveTo>
                  <a:lnTo>
                    <a:pt x="1114464" y="0"/>
                  </a:lnTo>
                  <a:lnTo>
                    <a:pt x="1114464" y="759075"/>
                  </a:lnTo>
                  <a:lnTo>
                    <a:pt x="0" y="759075"/>
                  </a:lnTo>
                  <a:close/>
                </a:path>
              </a:pathLst>
            </a:custGeom>
            <a:solidFill>
              <a:srgbClr val="EFF5FF"/>
            </a:solidFill>
            <a:ln cap="sq">
              <a:noFill/>
              <a:prstDash val="solid"/>
              <a:miter/>
            </a:ln>
          </p:spPr>
        </p:sp>
        <p:sp>
          <p:nvSpPr>
            <p:cNvPr id="15" name="TextBox 15"/>
            <p:cNvSpPr txBox="1"/>
            <p:nvPr/>
          </p:nvSpPr>
          <p:spPr>
            <a:xfrm>
              <a:off x="0" y="-38100"/>
              <a:ext cx="1114464" cy="797175"/>
            </a:xfrm>
            <a:prstGeom prst="rect">
              <a:avLst/>
            </a:prstGeom>
          </p:spPr>
          <p:txBody>
            <a:bodyPr lIns="50800" tIns="50800" rIns="50800" bIns="50800" rtlCol="0" anchor="ctr"/>
            <a:lstStyle/>
            <a:p>
              <a:pPr algn="ctr">
                <a:lnSpc>
                  <a:spcPts val="2939"/>
                </a:lnSpc>
              </a:pPr>
              <a:endParaRPr/>
            </a:p>
          </p:txBody>
        </p:sp>
      </p:grpSp>
      <p:sp>
        <p:nvSpPr>
          <p:cNvPr id="16" name="Freeform 16"/>
          <p:cNvSpPr/>
          <p:nvPr/>
        </p:nvSpPr>
        <p:spPr>
          <a:xfrm>
            <a:off x="12159134" y="3957675"/>
            <a:ext cx="2054393" cy="1907481"/>
          </a:xfrm>
          <a:custGeom>
            <a:avLst/>
            <a:gdLst/>
            <a:ahLst/>
            <a:cxnLst/>
            <a:rect l="l" t="t" r="r" b="b"/>
            <a:pathLst>
              <a:path w="2054393" h="1907481">
                <a:moveTo>
                  <a:pt x="0" y="0"/>
                </a:moveTo>
                <a:lnTo>
                  <a:pt x="2054393" y="0"/>
                </a:lnTo>
                <a:lnTo>
                  <a:pt x="2054393" y="1907481"/>
                </a:lnTo>
                <a:lnTo>
                  <a:pt x="0" y="1907481"/>
                </a:lnTo>
                <a:lnTo>
                  <a:pt x="0" y="0"/>
                </a:lnTo>
                <a:close/>
              </a:path>
            </a:pathLst>
          </a:custGeom>
          <a:blipFill>
            <a:blip r:embed="rId7"/>
            <a:stretch>
              <a:fillRect/>
            </a:stretch>
          </a:blipFill>
          <a:ln w="38100" cap="sq">
            <a:solidFill>
              <a:srgbClr val="C6D8FB"/>
            </a:solidFill>
            <a:prstDash val="solid"/>
            <a:miter/>
          </a:ln>
        </p:spPr>
      </p:sp>
      <p:sp>
        <p:nvSpPr>
          <p:cNvPr id="17" name="Freeform 17"/>
          <p:cNvSpPr/>
          <p:nvPr/>
        </p:nvSpPr>
        <p:spPr>
          <a:xfrm>
            <a:off x="6908785" y="4121977"/>
            <a:ext cx="3345349" cy="2731513"/>
          </a:xfrm>
          <a:custGeom>
            <a:avLst/>
            <a:gdLst/>
            <a:ahLst/>
            <a:cxnLst/>
            <a:rect l="l" t="t" r="r" b="b"/>
            <a:pathLst>
              <a:path w="3345349" h="2731513">
                <a:moveTo>
                  <a:pt x="0" y="0"/>
                </a:moveTo>
                <a:lnTo>
                  <a:pt x="3345349" y="0"/>
                </a:lnTo>
                <a:lnTo>
                  <a:pt x="3345349" y="2731513"/>
                </a:lnTo>
                <a:lnTo>
                  <a:pt x="0" y="2731513"/>
                </a:lnTo>
                <a:lnTo>
                  <a:pt x="0" y="0"/>
                </a:lnTo>
                <a:close/>
              </a:path>
            </a:pathLst>
          </a:custGeom>
          <a:blipFill>
            <a:blip r:embed="rId8"/>
            <a:stretch>
              <a:fillRect b="-132726"/>
            </a:stretch>
          </a:blipFill>
        </p:spPr>
      </p:sp>
      <p:grpSp>
        <p:nvGrpSpPr>
          <p:cNvPr id="18" name="Group 18"/>
          <p:cNvGrpSpPr/>
          <p:nvPr/>
        </p:nvGrpSpPr>
        <p:grpSpPr>
          <a:xfrm>
            <a:off x="2491740" y="674431"/>
            <a:ext cx="6652260" cy="1160157"/>
            <a:chOff x="0" y="0"/>
            <a:chExt cx="8869680" cy="1546876"/>
          </a:xfrm>
        </p:grpSpPr>
        <p:sp>
          <p:nvSpPr>
            <p:cNvPr id="19" name="TextBox 19"/>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Introduction</a:t>
              </a:r>
            </a:p>
          </p:txBody>
        </p:sp>
        <p:sp>
          <p:nvSpPr>
            <p:cNvPr id="20" name="TextBox 20"/>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21" name="TextBox 21"/>
          <p:cNvSpPr txBox="1"/>
          <p:nvPr/>
        </p:nvSpPr>
        <p:spPr>
          <a:xfrm>
            <a:off x="1252426" y="2546745"/>
            <a:ext cx="12493330" cy="752475"/>
          </a:xfrm>
          <a:prstGeom prst="rect">
            <a:avLst/>
          </a:prstGeom>
        </p:spPr>
        <p:txBody>
          <a:bodyPr lIns="0" tIns="0" rIns="0" bIns="0" rtlCol="0" anchor="t">
            <a:spAutoFit/>
          </a:bodyPr>
          <a:lstStyle/>
          <a:p>
            <a:pPr algn="l">
              <a:lnSpc>
                <a:spcPts val="5994"/>
              </a:lnSpc>
            </a:pPr>
            <a:r>
              <a:rPr lang="en-US" sz="4995" b="1">
                <a:solidFill>
                  <a:srgbClr val="056C80"/>
                </a:solidFill>
                <a:latin typeface="Open Sans Bold"/>
                <a:ea typeface="Open Sans Bold"/>
                <a:cs typeface="Open Sans Bold"/>
                <a:sym typeface="Open Sans Bold"/>
              </a:rPr>
              <a:t>Chirurgie mini-invasive: </a:t>
            </a:r>
          </a:p>
        </p:txBody>
      </p:sp>
      <p:sp>
        <p:nvSpPr>
          <p:cNvPr id="22" name="TextBox 22"/>
          <p:cNvSpPr txBox="1"/>
          <p:nvPr/>
        </p:nvSpPr>
        <p:spPr>
          <a:xfrm>
            <a:off x="1530646" y="7489050"/>
            <a:ext cx="2911370" cy="963854"/>
          </a:xfrm>
          <a:prstGeom prst="rect">
            <a:avLst/>
          </a:prstGeom>
        </p:spPr>
        <p:txBody>
          <a:bodyPr lIns="0" tIns="0" rIns="0" bIns="0" rtlCol="0" anchor="t">
            <a:spAutoFit/>
          </a:bodyPr>
          <a:lstStyle/>
          <a:p>
            <a:pPr algn="ctr">
              <a:lnSpc>
                <a:spcPts val="8297"/>
              </a:lnSpc>
            </a:pPr>
            <a:r>
              <a:rPr lang="en-US" sz="5000" b="1" dirty="0">
                <a:solidFill>
                  <a:srgbClr val="DE9D9D"/>
                </a:solidFill>
                <a:latin typeface="Open Sans Bold"/>
                <a:ea typeface="Open Sans Bold"/>
                <a:cs typeface="Open Sans Bold"/>
                <a:sym typeface="Open Sans Bold"/>
              </a:rPr>
              <a:t>v</a:t>
            </a:r>
            <a:r>
              <a:rPr lang="en-US" sz="5000" b="1" dirty="0">
                <a:solidFill>
                  <a:srgbClr val="056C80"/>
                </a:solidFill>
                <a:latin typeface="Open Sans Bold"/>
                <a:ea typeface="Open Sans Bold"/>
                <a:cs typeface="Open Sans Bold"/>
                <a:sym typeface="Open Sans Bold"/>
              </a:rPr>
              <a:t>NOTES</a:t>
            </a:r>
          </a:p>
        </p:txBody>
      </p:sp>
      <p:sp>
        <p:nvSpPr>
          <p:cNvPr id="23" name="TextBox 23"/>
          <p:cNvSpPr txBox="1"/>
          <p:nvPr/>
        </p:nvSpPr>
        <p:spPr>
          <a:xfrm>
            <a:off x="825834" y="8548045"/>
            <a:ext cx="4688150" cy="1312469"/>
          </a:xfrm>
          <a:prstGeom prst="rect">
            <a:avLst/>
          </a:prstGeom>
        </p:spPr>
        <p:txBody>
          <a:bodyPr lIns="0" tIns="0" rIns="0" bIns="0" rtlCol="0" anchor="t">
            <a:spAutoFit/>
          </a:bodyPr>
          <a:lstStyle/>
          <a:p>
            <a:pPr algn="ctr">
              <a:lnSpc>
                <a:spcPts val="3538"/>
              </a:lnSpc>
            </a:pPr>
            <a:r>
              <a:rPr lang="en-US" sz="2527" i="1">
                <a:solidFill>
                  <a:srgbClr val="DE9D9D"/>
                </a:solidFill>
                <a:latin typeface="Open Sans Italics"/>
                <a:ea typeface="Open Sans Italics"/>
                <a:cs typeface="Open Sans Italics"/>
                <a:sym typeface="Open Sans Italics"/>
              </a:rPr>
              <a:t>Vaginal </a:t>
            </a:r>
          </a:p>
          <a:p>
            <a:pPr algn="ctr">
              <a:lnSpc>
                <a:spcPts val="3538"/>
              </a:lnSpc>
              <a:spcBef>
                <a:spcPct val="0"/>
              </a:spcBef>
            </a:pPr>
            <a:r>
              <a:rPr lang="en-US" sz="2527" i="1">
                <a:solidFill>
                  <a:srgbClr val="056C80"/>
                </a:solidFill>
                <a:latin typeface="Open Sans Italics"/>
                <a:ea typeface="Open Sans Italics"/>
                <a:cs typeface="Open Sans Italics"/>
                <a:sym typeface="Open Sans Italics"/>
              </a:rPr>
              <a:t>Natural orifices</a:t>
            </a:r>
          </a:p>
          <a:p>
            <a:pPr algn="ctr">
              <a:lnSpc>
                <a:spcPts val="3538"/>
              </a:lnSpc>
              <a:spcBef>
                <a:spcPct val="0"/>
              </a:spcBef>
            </a:pPr>
            <a:r>
              <a:rPr lang="en-US" sz="2527" i="1">
                <a:solidFill>
                  <a:srgbClr val="056C80"/>
                </a:solidFill>
                <a:latin typeface="Open Sans Italics"/>
                <a:ea typeface="Open Sans Italics"/>
                <a:cs typeface="Open Sans Italics"/>
                <a:sym typeface="Open Sans Italics"/>
              </a:rPr>
              <a:t> transluminal endoscopic surgery</a:t>
            </a:r>
          </a:p>
        </p:txBody>
      </p:sp>
      <p:sp>
        <p:nvSpPr>
          <p:cNvPr id="24" name="TextBox 24"/>
          <p:cNvSpPr txBox="1"/>
          <p:nvPr/>
        </p:nvSpPr>
        <p:spPr>
          <a:xfrm>
            <a:off x="11849321" y="9361268"/>
            <a:ext cx="4413036" cy="472428"/>
          </a:xfrm>
          <a:prstGeom prst="rect">
            <a:avLst/>
          </a:prstGeom>
        </p:spPr>
        <p:txBody>
          <a:bodyPr lIns="0" tIns="0" rIns="0" bIns="0" rtlCol="0" anchor="t">
            <a:spAutoFit/>
          </a:bodyPr>
          <a:lstStyle/>
          <a:p>
            <a:pPr algn="ctr">
              <a:lnSpc>
                <a:spcPts val="3821"/>
              </a:lnSpc>
            </a:pPr>
            <a:r>
              <a:rPr lang="en-US" sz="2729">
                <a:solidFill>
                  <a:srgbClr val="EB6C4A"/>
                </a:solidFill>
                <a:latin typeface="Open Sans"/>
                <a:ea typeface="Open Sans"/>
                <a:cs typeface="Open Sans"/>
                <a:sym typeface="Open Sans"/>
              </a:rPr>
              <a:t>Efficacité, sécurité</a:t>
            </a:r>
          </a:p>
        </p:txBody>
      </p:sp>
      <p:sp>
        <p:nvSpPr>
          <p:cNvPr id="25" name="TextBox 25"/>
          <p:cNvSpPr txBox="1"/>
          <p:nvPr/>
        </p:nvSpPr>
        <p:spPr>
          <a:xfrm>
            <a:off x="12159134" y="6239562"/>
            <a:ext cx="4413036" cy="472428"/>
          </a:xfrm>
          <a:prstGeom prst="rect">
            <a:avLst/>
          </a:prstGeom>
        </p:spPr>
        <p:txBody>
          <a:bodyPr lIns="0" tIns="0" rIns="0" bIns="0" rtlCol="0" anchor="t">
            <a:spAutoFit/>
          </a:bodyPr>
          <a:lstStyle/>
          <a:p>
            <a:pPr algn="l">
              <a:lnSpc>
                <a:spcPts val="3821"/>
              </a:lnSpc>
            </a:pPr>
            <a:r>
              <a:rPr lang="en-US" sz="2729">
                <a:solidFill>
                  <a:srgbClr val="056C80"/>
                </a:solidFill>
                <a:latin typeface="Open Sans"/>
                <a:ea typeface="Open Sans"/>
                <a:cs typeface="Open Sans"/>
                <a:sym typeface="Open Sans"/>
              </a:rPr>
              <a:t>Absence de cicatrice</a:t>
            </a:r>
          </a:p>
        </p:txBody>
      </p:sp>
      <p:sp>
        <p:nvSpPr>
          <p:cNvPr id="26" name="Freeform 26"/>
          <p:cNvSpPr/>
          <p:nvPr/>
        </p:nvSpPr>
        <p:spPr>
          <a:xfrm>
            <a:off x="6908785" y="7327292"/>
            <a:ext cx="3345349" cy="2551892"/>
          </a:xfrm>
          <a:custGeom>
            <a:avLst/>
            <a:gdLst/>
            <a:ahLst/>
            <a:cxnLst/>
            <a:rect l="l" t="t" r="r" b="b"/>
            <a:pathLst>
              <a:path w="3345349" h="2551892">
                <a:moveTo>
                  <a:pt x="0" y="0"/>
                </a:moveTo>
                <a:lnTo>
                  <a:pt x="3345349" y="0"/>
                </a:lnTo>
                <a:lnTo>
                  <a:pt x="3345349" y="2551892"/>
                </a:lnTo>
                <a:lnTo>
                  <a:pt x="0" y="2551892"/>
                </a:lnTo>
                <a:lnTo>
                  <a:pt x="0" y="0"/>
                </a:lnTo>
                <a:close/>
              </a:path>
            </a:pathLst>
          </a:custGeom>
          <a:blipFill>
            <a:blip r:embed="rId8"/>
            <a:stretch>
              <a:fillRect t="-149107"/>
            </a:stretch>
          </a:blipFill>
        </p:spPr>
      </p:sp>
      <p:sp>
        <p:nvSpPr>
          <p:cNvPr id="27" name="Freeform 4">
            <a:extLst>
              <a:ext uri="{FF2B5EF4-FFF2-40B4-BE49-F238E27FC236}">
                <a16:creationId xmlns:a16="http://schemas.microsoft.com/office/drawing/2014/main" id="{3460CCCE-C8D1-3967-6E9E-173C0A57AB3F}"/>
              </a:ext>
            </a:extLst>
          </p:cNvPr>
          <p:cNvSpPr/>
          <p:nvPr/>
        </p:nvSpPr>
        <p:spPr>
          <a:xfrm>
            <a:off x="988875" y="320921"/>
            <a:ext cx="1195645" cy="1611777"/>
          </a:xfrm>
          <a:custGeom>
            <a:avLst/>
            <a:gdLst/>
            <a:ahLst/>
            <a:cxnLst/>
            <a:rect l="l" t="t" r="r" b="b"/>
            <a:pathLst>
              <a:path w="1195645" h="1611777">
                <a:moveTo>
                  <a:pt x="0" y="0"/>
                </a:moveTo>
                <a:lnTo>
                  <a:pt x="1195645" y="0"/>
                </a:lnTo>
                <a:lnTo>
                  <a:pt x="1195645" y="1611777"/>
                </a:lnTo>
                <a:lnTo>
                  <a:pt x="0" y="1611777"/>
                </a:lnTo>
                <a:lnTo>
                  <a:pt x="0" y="0"/>
                </a:lnTo>
                <a:close/>
              </a:path>
            </a:pathLst>
          </a:custGeom>
          <a:blipFill>
            <a:blip>
              <a:extLst>
                <a:ext uri="{96DAC541-7B7A-43D3-8B79-37D633B846F1}">
                  <asvg:svgBlip xmlns:asvg="http://schemas.microsoft.com/office/drawing/2016/SVG/main" r:embed="rId9"/>
                </a:ext>
              </a:extLst>
            </a:blip>
            <a:stretch>
              <a:fillRect/>
            </a:stretch>
          </a:blipFill>
        </p:spPr>
      </p:sp>
      <p:pic>
        <p:nvPicPr>
          <p:cNvPr id="28" name="Enregistrement de l'écran 2024-09-29 154414">
            <a:hlinkClick r:id="" action="ppaction://media"/>
            <a:extLst>
              <a:ext uri="{FF2B5EF4-FFF2-40B4-BE49-F238E27FC236}">
                <a16:creationId xmlns:a16="http://schemas.microsoft.com/office/drawing/2014/main" id="{6D0E354F-A068-47F7-C42E-3A8D7B79FCBD}"/>
              </a:ext>
            </a:extLst>
          </p:cNvPr>
          <p:cNvPicPr>
            <a:picLocks noChangeAspect="1"/>
          </p:cNvPicPr>
          <p:nvPr>
            <a:videoFile r:link="rId1"/>
            <p:extLst>
              <p:ext uri="{DAA4B4D4-6D71-4841-9C94-3DE7FCFB9230}">
                <p14:media xmlns:p14="http://schemas.microsoft.com/office/powerpoint/2010/main" r:embed="rId2">
                  <p14:trim st="32385" end="5074.3"/>
                </p14:media>
              </p:ext>
            </p:extLst>
          </p:nvPr>
        </p:nvPicPr>
        <p:blipFill>
          <a:blip r:embed="rId10"/>
          <a:stretch>
            <a:fillRect/>
          </a:stretch>
        </p:blipFill>
        <p:spPr>
          <a:xfrm>
            <a:off x="6276006" y="1053517"/>
            <a:ext cx="11790368" cy="89504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par>
                                <p:cTn id="19" presetID="10"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par>
                                <p:cTn id="30" presetID="10"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par>
                                <p:cTn id="39" presetID="1" presetClass="mediacall" presetSubtype="0" fill="hold" nodeType="withEffect">
                                  <p:stCondLst>
                                    <p:cond delay="0"/>
                                  </p:stCondLst>
                                  <p:childTnLst>
                                    <p:cmd type="call" cmd="playFrom(0.0)">
                                      <p:cBhvr>
                                        <p:cTn id="40" dur="15174"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28"/>
                </p:tgtEl>
              </p:cMediaNode>
            </p:video>
          </p:childTnLst>
        </p:cTn>
      </p:par>
    </p:tnLst>
    <p:bldLst>
      <p:bldP spid="24"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83061" y="3964542"/>
            <a:ext cx="5161869" cy="3668831"/>
            <a:chOff x="0" y="0"/>
            <a:chExt cx="1296797" cy="921707"/>
          </a:xfrm>
        </p:grpSpPr>
        <p:sp>
          <p:nvSpPr>
            <p:cNvPr id="3" name="Freeform 3"/>
            <p:cNvSpPr/>
            <p:nvPr/>
          </p:nvSpPr>
          <p:spPr>
            <a:xfrm>
              <a:off x="0" y="0"/>
              <a:ext cx="1296797" cy="921707"/>
            </a:xfrm>
            <a:custGeom>
              <a:avLst/>
              <a:gdLst/>
              <a:ahLst/>
              <a:cxnLst/>
              <a:rect l="l" t="t" r="r" b="b"/>
              <a:pathLst>
                <a:path w="1296797" h="921707">
                  <a:moveTo>
                    <a:pt x="0" y="0"/>
                  </a:moveTo>
                  <a:lnTo>
                    <a:pt x="1296797" y="0"/>
                  </a:lnTo>
                  <a:lnTo>
                    <a:pt x="1296797" y="921707"/>
                  </a:lnTo>
                  <a:lnTo>
                    <a:pt x="0" y="921707"/>
                  </a:lnTo>
                  <a:close/>
                </a:path>
              </a:pathLst>
            </a:custGeom>
            <a:solidFill>
              <a:srgbClr val="E2ECFF"/>
            </a:solidFill>
          </p:spPr>
        </p:sp>
        <p:sp>
          <p:nvSpPr>
            <p:cNvPr id="4" name="TextBox 4"/>
            <p:cNvSpPr txBox="1"/>
            <p:nvPr/>
          </p:nvSpPr>
          <p:spPr>
            <a:xfrm>
              <a:off x="0" y="-38100"/>
              <a:ext cx="1296797" cy="959807"/>
            </a:xfrm>
            <a:prstGeom prst="rect">
              <a:avLst/>
            </a:prstGeom>
          </p:spPr>
          <p:txBody>
            <a:bodyPr lIns="50800" tIns="50800" rIns="50800" bIns="50800" rtlCol="0" anchor="ctr"/>
            <a:lstStyle/>
            <a:p>
              <a:pPr algn="ctr">
                <a:lnSpc>
                  <a:spcPts val="2939"/>
                </a:lnSpc>
              </a:pPr>
              <a:endParaRPr/>
            </a:p>
          </p:txBody>
        </p:sp>
      </p:grpSp>
      <p:grpSp>
        <p:nvGrpSpPr>
          <p:cNvPr id="5" name="Group 5"/>
          <p:cNvGrpSpPr/>
          <p:nvPr/>
        </p:nvGrpSpPr>
        <p:grpSpPr>
          <a:xfrm>
            <a:off x="0" y="2169994"/>
            <a:ext cx="18288000" cy="1461173"/>
            <a:chOff x="0" y="0"/>
            <a:chExt cx="4816593" cy="384836"/>
          </a:xfrm>
        </p:grpSpPr>
        <p:sp>
          <p:nvSpPr>
            <p:cNvPr id="6" name="Freeform 6"/>
            <p:cNvSpPr/>
            <p:nvPr/>
          </p:nvSpPr>
          <p:spPr>
            <a:xfrm>
              <a:off x="0" y="0"/>
              <a:ext cx="4816592" cy="384836"/>
            </a:xfrm>
            <a:custGeom>
              <a:avLst/>
              <a:gdLst/>
              <a:ahLst/>
              <a:cxnLst/>
              <a:rect l="l" t="t" r="r" b="b"/>
              <a:pathLst>
                <a:path w="4816592" h="384836">
                  <a:moveTo>
                    <a:pt x="0" y="0"/>
                  </a:moveTo>
                  <a:lnTo>
                    <a:pt x="4816592" y="0"/>
                  </a:lnTo>
                  <a:lnTo>
                    <a:pt x="4816592" y="384836"/>
                  </a:lnTo>
                  <a:lnTo>
                    <a:pt x="0" y="384836"/>
                  </a:lnTo>
                  <a:close/>
                </a:path>
              </a:pathLst>
            </a:custGeom>
            <a:solidFill>
              <a:srgbClr val="E2ECFF"/>
            </a:solidFill>
          </p:spPr>
        </p:sp>
        <p:sp>
          <p:nvSpPr>
            <p:cNvPr id="7" name="TextBox 7"/>
            <p:cNvSpPr txBox="1"/>
            <p:nvPr/>
          </p:nvSpPr>
          <p:spPr>
            <a:xfrm>
              <a:off x="0" y="-38100"/>
              <a:ext cx="4816593" cy="422936"/>
            </a:xfrm>
            <a:prstGeom prst="rect">
              <a:avLst/>
            </a:prstGeom>
          </p:spPr>
          <p:txBody>
            <a:bodyPr lIns="50800" tIns="50800" rIns="50800" bIns="50800" rtlCol="0" anchor="ctr"/>
            <a:lstStyle/>
            <a:p>
              <a:pPr algn="ctr">
                <a:lnSpc>
                  <a:spcPts val="2939"/>
                </a:lnSpc>
              </a:pPr>
              <a:endParaRPr/>
            </a:p>
          </p:txBody>
        </p:sp>
      </p:grpSp>
      <p:grpSp>
        <p:nvGrpSpPr>
          <p:cNvPr id="8" name="Group 8"/>
          <p:cNvGrpSpPr/>
          <p:nvPr/>
        </p:nvGrpSpPr>
        <p:grpSpPr>
          <a:xfrm>
            <a:off x="7959018" y="5909166"/>
            <a:ext cx="7077977" cy="3721382"/>
            <a:chOff x="0" y="0"/>
            <a:chExt cx="1922859" cy="1010980"/>
          </a:xfrm>
        </p:grpSpPr>
        <p:sp>
          <p:nvSpPr>
            <p:cNvPr id="9" name="Freeform 9"/>
            <p:cNvSpPr/>
            <p:nvPr/>
          </p:nvSpPr>
          <p:spPr>
            <a:xfrm>
              <a:off x="0" y="0"/>
              <a:ext cx="1922859" cy="1010980"/>
            </a:xfrm>
            <a:custGeom>
              <a:avLst/>
              <a:gdLst/>
              <a:ahLst/>
              <a:cxnLst/>
              <a:rect l="l" t="t" r="r" b="b"/>
              <a:pathLst>
                <a:path w="1922859" h="1010980">
                  <a:moveTo>
                    <a:pt x="0" y="0"/>
                  </a:moveTo>
                  <a:lnTo>
                    <a:pt x="1922859" y="0"/>
                  </a:lnTo>
                  <a:lnTo>
                    <a:pt x="1922859" y="1010980"/>
                  </a:lnTo>
                  <a:lnTo>
                    <a:pt x="0" y="1010980"/>
                  </a:lnTo>
                  <a:close/>
                </a:path>
              </a:pathLst>
            </a:custGeom>
            <a:solidFill>
              <a:srgbClr val="EFF5FF"/>
            </a:solidFill>
            <a:ln cap="sq">
              <a:noFill/>
              <a:prstDash val="solid"/>
              <a:miter/>
            </a:ln>
          </p:spPr>
        </p:sp>
        <p:sp>
          <p:nvSpPr>
            <p:cNvPr id="10" name="TextBox 10"/>
            <p:cNvSpPr txBox="1"/>
            <p:nvPr/>
          </p:nvSpPr>
          <p:spPr>
            <a:xfrm>
              <a:off x="0" y="-38100"/>
              <a:ext cx="1922859" cy="1049080"/>
            </a:xfrm>
            <a:prstGeom prst="rect">
              <a:avLst/>
            </a:prstGeom>
          </p:spPr>
          <p:txBody>
            <a:bodyPr lIns="50800" tIns="50800" rIns="50800" bIns="50800" rtlCol="0" anchor="ctr"/>
            <a:lstStyle/>
            <a:p>
              <a:pPr algn="ctr">
                <a:lnSpc>
                  <a:spcPts val="2939"/>
                </a:lnSpc>
              </a:pPr>
              <a:endParaRPr/>
            </a:p>
          </p:txBody>
        </p:sp>
      </p:grpSp>
      <p:sp>
        <p:nvSpPr>
          <p:cNvPr id="11" name="Freeform 11"/>
          <p:cNvSpPr/>
          <p:nvPr/>
        </p:nvSpPr>
        <p:spPr>
          <a:xfrm>
            <a:off x="1689959" y="4270063"/>
            <a:ext cx="4364556" cy="2820632"/>
          </a:xfrm>
          <a:custGeom>
            <a:avLst/>
            <a:gdLst/>
            <a:ahLst/>
            <a:cxnLst/>
            <a:rect l="l" t="t" r="r" b="b"/>
            <a:pathLst>
              <a:path w="4364556" h="2820632">
                <a:moveTo>
                  <a:pt x="0" y="0"/>
                </a:moveTo>
                <a:lnTo>
                  <a:pt x="4364556" y="0"/>
                </a:lnTo>
                <a:lnTo>
                  <a:pt x="4364556" y="2820632"/>
                </a:lnTo>
                <a:lnTo>
                  <a:pt x="0" y="2820632"/>
                </a:lnTo>
                <a:lnTo>
                  <a:pt x="0" y="0"/>
                </a:lnTo>
                <a:close/>
              </a:path>
            </a:pathLst>
          </a:custGeom>
          <a:blipFill>
            <a:blip r:embed="rId3"/>
            <a:stretch>
              <a:fillRect l="-13426" t="-70517" r="-28410" b="-61422"/>
            </a:stretch>
          </a:blipFill>
          <a:ln cap="sq">
            <a:noFill/>
            <a:prstDash val="solid"/>
            <a:miter/>
          </a:ln>
        </p:spPr>
      </p:sp>
      <p:sp>
        <p:nvSpPr>
          <p:cNvPr id="12" name="Freeform 12"/>
          <p:cNvSpPr/>
          <p:nvPr/>
        </p:nvSpPr>
        <p:spPr>
          <a:xfrm>
            <a:off x="8168020" y="3723336"/>
            <a:ext cx="6804399" cy="2029615"/>
          </a:xfrm>
          <a:custGeom>
            <a:avLst/>
            <a:gdLst/>
            <a:ahLst/>
            <a:cxnLst/>
            <a:rect l="l" t="t" r="r" b="b"/>
            <a:pathLst>
              <a:path w="4085198" h="1445139">
                <a:moveTo>
                  <a:pt x="0" y="0"/>
                </a:moveTo>
                <a:lnTo>
                  <a:pt x="4085198" y="0"/>
                </a:lnTo>
                <a:lnTo>
                  <a:pt x="4085198" y="1445139"/>
                </a:lnTo>
                <a:lnTo>
                  <a:pt x="0" y="1445139"/>
                </a:lnTo>
                <a:lnTo>
                  <a:pt x="0" y="0"/>
                </a:lnTo>
                <a:close/>
              </a:path>
            </a:pathLst>
          </a:custGeom>
          <a:blipFill>
            <a:blip r:embed="rId4"/>
            <a:stretch>
              <a:fillRect/>
            </a:stretch>
          </a:blipFill>
        </p:spPr>
      </p:sp>
      <p:grpSp>
        <p:nvGrpSpPr>
          <p:cNvPr id="13" name="Group 13"/>
          <p:cNvGrpSpPr/>
          <p:nvPr/>
        </p:nvGrpSpPr>
        <p:grpSpPr>
          <a:xfrm>
            <a:off x="2491740" y="674431"/>
            <a:ext cx="6652260" cy="1160157"/>
            <a:chOff x="0" y="0"/>
            <a:chExt cx="8869680" cy="1546876"/>
          </a:xfrm>
        </p:grpSpPr>
        <p:sp>
          <p:nvSpPr>
            <p:cNvPr id="14" name="TextBox 14"/>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Introduction</a:t>
              </a:r>
            </a:p>
          </p:txBody>
        </p:sp>
        <p:sp>
          <p:nvSpPr>
            <p:cNvPr id="15" name="TextBox 15"/>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6" name="TextBox 16"/>
          <p:cNvSpPr txBox="1"/>
          <p:nvPr/>
        </p:nvSpPr>
        <p:spPr>
          <a:xfrm>
            <a:off x="1252426" y="2546745"/>
            <a:ext cx="12493330" cy="752475"/>
          </a:xfrm>
          <a:prstGeom prst="rect">
            <a:avLst/>
          </a:prstGeom>
        </p:spPr>
        <p:txBody>
          <a:bodyPr lIns="0" tIns="0" rIns="0" bIns="0" rtlCol="0" anchor="t">
            <a:spAutoFit/>
          </a:bodyPr>
          <a:lstStyle/>
          <a:p>
            <a:pPr algn="l">
              <a:lnSpc>
                <a:spcPts val="5994"/>
              </a:lnSpc>
            </a:pPr>
            <a:r>
              <a:rPr lang="en-US" sz="4995" b="1">
                <a:solidFill>
                  <a:srgbClr val="056C80"/>
                </a:solidFill>
                <a:latin typeface="Open Sans Bold"/>
                <a:ea typeface="Open Sans Bold"/>
                <a:cs typeface="Open Sans Bold"/>
                <a:sym typeface="Open Sans Bold"/>
              </a:rPr>
              <a:t>Ligature tubaire et vNOTES</a:t>
            </a:r>
          </a:p>
        </p:txBody>
      </p:sp>
      <p:sp>
        <p:nvSpPr>
          <p:cNvPr id="17" name="TextBox 17"/>
          <p:cNvSpPr txBox="1"/>
          <p:nvPr/>
        </p:nvSpPr>
        <p:spPr>
          <a:xfrm>
            <a:off x="1252426" y="8068006"/>
            <a:ext cx="5220729" cy="1721745"/>
          </a:xfrm>
          <a:prstGeom prst="rect">
            <a:avLst/>
          </a:prstGeom>
        </p:spPr>
        <p:txBody>
          <a:bodyPr lIns="0" tIns="0" rIns="0" bIns="0" rtlCol="0" anchor="t">
            <a:spAutoFit/>
          </a:bodyPr>
          <a:lstStyle/>
          <a:p>
            <a:pPr algn="ctr">
              <a:lnSpc>
                <a:spcPts val="4563"/>
              </a:lnSpc>
            </a:pPr>
            <a:r>
              <a:rPr lang="en-US" sz="3259">
                <a:solidFill>
                  <a:srgbClr val="DE6783"/>
                </a:solidFill>
                <a:latin typeface="Open Sans"/>
                <a:ea typeface="Open Sans"/>
                <a:cs typeface="Open Sans"/>
                <a:sym typeface="Open Sans"/>
              </a:rPr>
              <a:t>« Risque de dyspareunie sur la cicatrice vaginale ? »</a:t>
            </a:r>
            <a:r>
              <a:rPr lang="en-US" sz="3259">
                <a:solidFill>
                  <a:srgbClr val="056C80"/>
                </a:solidFill>
                <a:latin typeface="Open Sans"/>
                <a:ea typeface="Open Sans"/>
                <a:cs typeface="Open Sans"/>
                <a:sym typeface="Open Sans"/>
              </a:rPr>
              <a:t> </a:t>
            </a:r>
          </a:p>
          <a:p>
            <a:pPr algn="ctr">
              <a:lnSpc>
                <a:spcPts val="4563"/>
              </a:lnSpc>
            </a:pPr>
            <a:endParaRPr lang="en-US" sz="3259">
              <a:solidFill>
                <a:srgbClr val="056C80"/>
              </a:solidFill>
              <a:latin typeface="Open Sans"/>
              <a:ea typeface="Open Sans"/>
              <a:cs typeface="Open Sans"/>
              <a:sym typeface="Open Sans"/>
            </a:endParaRPr>
          </a:p>
        </p:txBody>
      </p:sp>
      <p:sp>
        <p:nvSpPr>
          <p:cNvPr id="18" name="TextBox 18"/>
          <p:cNvSpPr txBox="1"/>
          <p:nvPr/>
        </p:nvSpPr>
        <p:spPr>
          <a:xfrm>
            <a:off x="8023595" y="5996071"/>
            <a:ext cx="6948824" cy="3552576"/>
          </a:xfrm>
          <a:prstGeom prst="rect">
            <a:avLst/>
          </a:prstGeom>
        </p:spPr>
        <p:txBody>
          <a:bodyPr wrap="square" lIns="0" tIns="0" rIns="0" bIns="0" rtlCol="0" anchor="t">
            <a:spAutoFit/>
          </a:bodyPr>
          <a:lstStyle/>
          <a:p>
            <a:pPr algn="ctr">
              <a:lnSpc>
                <a:spcPts val="3132"/>
              </a:lnSpc>
              <a:spcBef>
                <a:spcPct val="0"/>
              </a:spcBef>
            </a:pPr>
            <a:r>
              <a:rPr lang="en-US" sz="2237" dirty="0">
                <a:solidFill>
                  <a:srgbClr val="000000"/>
                </a:solidFill>
                <a:latin typeface="Open Sans"/>
                <a:ea typeface="Open Sans"/>
                <a:cs typeface="Open Sans"/>
                <a:sym typeface="Open Sans"/>
              </a:rPr>
              <a:t>2011</a:t>
            </a:r>
          </a:p>
          <a:p>
            <a:pPr algn="ctr">
              <a:lnSpc>
                <a:spcPts val="3132"/>
              </a:lnSpc>
              <a:spcBef>
                <a:spcPct val="0"/>
              </a:spcBef>
            </a:pPr>
            <a:r>
              <a:rPr lang="en-US" sz="2237" dirty="0">
                <a:solidFill>
                  <a:srgbClr val="000000"/>
                </a:solidFill>
                <a:latin typeface="Open Sans"/>
                <a:ea typeface="Open Sans"/>
                <a:cs typeface="Open Sans"/>
                <a:sym typeface="Open Sans"/>
              </a:rPr>
              <a:t>N = 300</a:t>
            </a:r>
          </a:p>
          <a:p>
            <a:pPr algn="ctr">
              <a:lnSpc>
                <a:spcPts val="3132"/>
              </a:lnSpc>
              <a:spcBef>
                <a:spcPct val="0"/>
              </a:spcBef>
            </a:pPr>
            <a:r>
              <a:rPr lang="en-US" sz="2237" dirty="0">
                <a:solidFill>
                  <a:srgbClr val="000000"/>
                </a:solidFill>
                <a:latin typeface="Open Sans"/>
                <a:ea typeface="Open Sans"/>
                <a:cs typeface="Open Sans"/>
                <a:sym typeface="Open Sans"/>
              </a:rPr>
              <a:t>95% </a:t>
            </a:r>
            <a:r>
              <a:rPr lang="en-US" sz="2237" dirty="0" err="1">
                <a:solidFill>
                  <a:srgbClr val="000000"/>
                </a:solidFill>
                <a:latin typeface="Open Sans"/>
                <a:ea typeface="Open Sans"/>
                <a:cs typeface="Open Sans"/>
                <a:sym typeface="Open Sans"/>
              </a:rPr>
              <a:t>préfèrent</a:t>
            </a:r>
            <a:r>
              <a:rPr lang="en-US" sz="2237" dirty="0">
                <a:solidFill>
                  <a:srgbClr val="000000"/>
                </a:solidFill>
                <a:latin typeface="Open Sans"/>
                <a:ea typeface="Open Sans"/>
                <a:cs typeface="Open Sans"/>
                <a:sym typeface="Open Sans"/>
              </a:rPr>
              <a:t> </a:t>
            </a:r>
            <a:r>
              <a:rPr lang="en-US" sz="2237" dirty="0" err="1">
                <a:solidFill>
                  <a:srgbClr val="000000"/>
                </a:solidFill>
                <a:latin typeface="Open Sans"/>
                <a:ea typeface="Open Sans"/>
                <a:cs typeface="Open Sans"/>
                <a:sym typeface="Open Sans"/>
              </a:rPr>
              <a:t>cœlioscopie</a:t>
            </a:r>
            <a:r>
              <a:rPr lang="en-US" sz="2237" dirty="0">
                <a:solidFill>
                  <a:srgbClr val="000000"/>
                </a:solidFill>
                <a:latin typeface="Open Sans"/>
                <a:ea typeface="Open Sans"/>
                <a:cs typeface="Open Sans"/>
                <a:sym typeface="Open Sans"/>
              </a:rPr>
              <a:t> </a:t>
            </a:r>
          </a:p>
          <a:p>
            <a:pPr algn="ctr">
              <a:lnSpc>
                <a:spcPts val="3132"/>
              </a:lnSpc>
              <a:spcBef>
                <a:spcPct val="0"/>
              </a:spcBef>
            </a:pPr>
            <a:r>
              <a:rPr lang="en-US" sz="2237" dirty="0">
                <a:solidFill>
                  <a:srgbClr val="000000"/>
                </a:solidFill>
                <a:latin typeface="Open Sans"/>
                <a:ea typeface="Open Sans"/>
                <a:cs typeface="Open Sans"/>
                <a:sym typeface="Open Sans"/>
              </a:rPr>
              <a:t>(87% mono-</a:t>
            </a:r>
            <a:r>
              <a:rPr lang="en-US" sz="2237" dirty="0" err="1">
                <a:solidFill>
                  <a:srgbClr val="000000"/>
                </a:solidFill>
                <a:latin typeface="Open Sans"/>
                <a:ea typeface="Open Sans"/>
                <a:cs typeface="Open Sans"/>
                <a:sym typeface="Open Sans"/>
              </a:rPr>
              <a:t>trocart</a:t>
            </a:r>
            <a:r>
              <a:rPr lang="en-US" sz="2237" dirty="0">
                <a:solidFill>
                  <a:srgbClr val="000000"/>
                </a:solidFill>
                <a:latin typeface="Open Sans"/>
                <a:ea typeface="Open Sans"/>
                <a:cs typeface="Open Sans"/>
                <a:sym typeface="Open Sans"/>
              </a:rPr>
              <a:t> et 8%conventionnelle)</a:t>
            </a:r>
          </a:p>
          <a:p>
            <a:pPr algn="l">
              <a:lnSpc>
                <a:spcPts val="3132"/>
              </a:lnSpc>
              <a:spcBef>
                <a:spcPct val="0"/>
              </a:spcBef>
            </a:pPr>
            <a:r>
              <a:rPr lang="en-US" sz="2237" dirty="0">
                <a:solidFill>
                  <a:srgbClr val="000000"/>
                </a:solidFill>
                <a:latin typeface="Open Sans"/>
                <a:ea typeface="Open Sans"/>
                <a:cs typeface="Open Sans"/>
                <a:sym typeface="Open Sans"/>
              </a:rPr>
              <a:t>Les </a:t>
            </a:r>
            <a:r>
              <a:rPr lang="en-US" sz="2237" dirty="0" err="1">
                <a:solidFill>
                  <a:srgbClr val="000000"/>
                </a:solidFill>
                <a:latin typeface="Open Sans"/>
                <a:ea typeface="Open Sans"/>
                <a:cs typeface="Open Sans"/>
                <a:sym typeface="Open Sans"/>
              </a:rPr>
              <a:t>craintes</a:t>
            </a:r>
            <a:r>
              <a:rPr lang="en-US" sz="2237" dirty="0">
                <a:solidFill>
                  <a:srgbClr val="000000"/>
                </a:solidFill>
                <a:latin typeface="Open Sans"/>
                <a:ea typeface="Open Sans"/>
                <a:cs typeface="Open Sans"/>
                <a:sym typeface="Open Sans"/>
              </a:rPr>
              <a:t> sur </a:t>
            </a:r>
            <a:r>
              <a:rPr lang="en-US" sz="2237" dirty="0" err="1">
                <a:solidFill>
                  <a:srgbClr val="000000"/>
                </a:solidFill>
                <a:latin typeface="Open Sans"/>
                <a:ea typeface="Open Sans"/>
                <a:cs typeface="Open Sans"/>
                <a:sym typeface="Open Sans"/>
              </a:rPr>
              <a:t>l’abord</a:t>
            </a:r>
            <a:r>
              <a:rPr lang="en-US" sz="2237" dirty="0">
                <a:solidFill>
                  <a:srgbClr val="000000"/>
                </a:solidFill>
                <a:latin typeface="Open Sans"/>
                <a:ea typeface="Open Sans"/>
                <a:cs typeface="Open Sans"/>
                <a:sym typeface="Open Sans"/>
              </a:rPr>
              <a:t> vaginal :</a:t>
            </a:r>
          </a:p>
          <a:p>
            <a:pPr algn="l">
              <a:lnSpc>
                <a:spcPts val="3132"/>
              </a:lnSpc>
              <a:spcBef>
                <a:spcPct val="0"/>
              </a:spcBef>
            </a:pPr>
            <a:r>
              <a:rPr lang="en-US" sz="2237" dirty="0">
                <a:solidFill>
                  <a:srgbClr val="000000"/>
                </a:solidFill>
                <a:latin typeface="Open Sans"/>
                <a:ea typeface="Open Sans"/>
                <a:cs typeface="Open Sans"/>
                <a:sym typeface="Open Sans"/>
              </a:rPr>
              <a:t>•68%: </a:t>
            </a:r>
            <a:r>
              <a:rPr lang="en-US" sz="2237" dirty="0" err="1">
                <a:solidFill>
                  <a:srgbClr val="000000"/>
                </a:solidFill>
                <a:latin typeface="Open Sans"/>
                <a:ea typeface="Open Sans"/>
                <a:cs typeface="Open Sans"/>
                <a:sym typeface="Open Sans"/>
              </a:rPr>
              <a:t>dyspareunie</a:t>
            </a:r>
            <a:endParaRPr lang="en-US" sz="2237" dirty="0">
              <a:solidFill>
                <a:srgbClr val="000000"/>
              </a:solidFill>
              <a:latin typeface="Open Sans"/>
              <a:ea typeface="Open Sans"/>
              <a:cs typeface="Open Sans"/>
              <a:sym typeface="Open Sans"/>
            </a:endParaRPr>
          </a:p>
          <a:p>
            <a:pPr algn="l">
              <a:lnSpc>
                <a:spcPts val="3132"/>
              </a:lnSpc>
              <a:spcBef>
                <a:spcPct val="0"/>
              </a:spcBef>
            </a:pPr>
            <a:r>
              <a:rPr lang="en-US" sz="2237" dirty="0">
                <a:solidFill>
                  <a:srgbClr val="000000"/>
                </a:solidFill>
                <a:latin typeface="Open Sans"/>
                <a:ea typeface="Open Sans"/>
                <a:cs typeface="Open Sans"/>
                <a:sym typeface="Open Sans"/>
              </a:rPr>
              <a:t>•43%: diminution de sensation pendant les rapports </a:t>
            </a:r>
          </a:p>
          <a:p>
            <a:pPr algn="l">
              <a:lnSpc>
                <a:spcPts val="3132"/>
              </a:lnSpc>
              <a:spcBef>
                <a:spcPct val="0"/>
              </a:spcBef>
            </a:pPr>
            <a:r>
              <a:rPr lang="en-US" sz="2237" dirty="0">
                <a:solidFill>
                  <a:srgbClr val="000000"/>
                </a:solidFill>
                <a:latin typeface="Open Sans"/>
                <a:ea typeface="Open Sans"/>
                <a:cs typeface="Open Sans"/>
                <a:sym typeface="Open Sans"/>
              </a:rPr>
              <a:t>•40% : </a:t>
            </a:r>
            <a:r>
              <a:rPr lang="en-US" sz="2237" dirty="0" err="1">
                <a:solidFill>
                  <a:srgbClr val="000000"/>
                </a:solidFill>
                <a:latin typeface="Open Sans"/>
                <a:ea typeface="Open Sans"/>
                <a:cs typeface="Open Sans"/>
                <a:sym typeface="Open Sans"/>
              </a:rPr>
              <a:t>refus</a:t>
            </a:r>
            <a:r>
              <a:rPr lang="en-US" sz="2237" dirty="0">
                <a:solidFill>
                  <a:srgbClr val="000000"/>
                </a:solidFill>
                <a:latin typeface="Open Sans"/>
                <a:ea typeface="Open Sans"/>
                <a:cs typeface="Open Sans"/>
                <a:sym typeface="Open Sans"/>
              </a:rPr>
              <a:t> </a:t>
            </a:r>
            <a:r>
              <a:rPr lang="en-US" sz="2237" dirty="0" err="1">
                <a:solidFill>
                  <a:srgbClr val="000000"/>
                </a:solidFill>
                <a:latin typeface="Open Sans"/>
                <a:ea typeface="Open Sans"/>
                <a:cs typeface="Open Sans"/>
                <a:sym typeface="Open Sans"/>
              </a:rPr>
              <a:t>délai</a:t>
            </a:r>
            <a:r>
              <a:rPr lang="en-US" sz="2237" dirty="0">
                <a:solidFill>
                  <a:srgbClr val="000000"/>
                </a:solidFill>
                <a:latin typeface="Open Sans"/>
                <a:ea typeface="Open Sans"/>
                <a:cs typeface="Open Sans"/>
                <a:sym typeface="Open Sans"/>
              </a:rPr>
              <a:t> abstinence</a:t>
            </a:r>
          </a:p>
          <a:p>
            <a:pPr algn="l">
              <a:lnSpc>
                <a:spcPts val="3132"/>
              </a:lnSpc>
              <a:spcBef>
                <a:spcPct val="0"/>
              </a:spcBef>
            </a:pPr>
            <a:r>
              <a:rPr lang="en-US" sz="2237" dirty="0">
                <a:solidFill>
                  <a:srgbClr val="000000"/>
                </a:solidFill>
                <a:latin typeface="Open Sans"/>
                <a:ea typeface="Open Sans"/>
                <a:cs typeface="Open Sans"/>
                <a:sym typeface="Open Sans"/>
              </a:rPr>
              <a:t>•23% </a:t>
            </a:r>
            <a:r>
              <a:rPr lang="en-US" sz="2237" dirty="0" err="1">
                <a:solidFill>
                  <a:srgbClr val="000000"/>
                </a:solidFill>
                <a:latin typeface="Open Sans"/>
                <a:ea typeface="Open Sans"/>
                <a:cs typeface="Open Sans"/>
                <a:sym typeface="Open Sans"/>
              </a:rPr>
              <a:t>infertilité</a:t>
            </a:r>
            <a:endParaRPr lang="en-US" sz="2237" dirty="0">
              <a:solidFill>
                <a:srgbClr val="000000"/>
              </a:solidFill>
              <a:latin typeface="Open Sans"/>
              <a:ea typeface="Open Sans"/>
              <a:cs typeface="Open Sans"/>
              <a:sym typeface="Open Sans"/>
            </a:endParaRPr>
          </a:p>
        </p:txBody>
      </p:sp>
      <p:sp>
        <p:nvSpPr>
          <p:cNvPr id="19" name="Freeform 4">
            <a:extLst>
              <a:ext uri="{FF2B5EF4-FFF2-40B4-BE49-F238E27FC236}">
                <a16:creationId xmlns:a16="http://schemas.microsoft.com/office/drawing/2014/main" id="{99A02581-D1A3-D2BE-0D14-BD2C7D13FE31}"/>
              </a:ext>
            </a:extLst>
          </p:cNvPr>
          <p:cNvSpPr/>
          <p:nvPr/>
        </p:nvSpPr>
        <p:spPr>
          <a:xfrm>
            <a:off x="988875" y="320921"/>
            <a:ext cx="1195645" cy="1611777"/>
          </a:xfrm>
          <a:custGeom>
            <a:avLst/>
            <a:gdLst/>
            <a:ahLst/>
            <a:cxnLst/>
            <a:rect l="l" t="t" r="r" b="b"/>
            <a:pathLst>
              <a:path w="1195645" h="1611777">
                <a:moveTo>
                  <a:pt x="0" y="0"/>
                </a:moveTo>
                <a:lnTo>
                  <a:pt x="1195645" y="0"/>
                </a:lnTo>
                <a:lnTo>
                  <a:pt x="1195645" y="1611777"/>
                </a:lnTo>
                <a:lnTo>
                  <a:pt x="0" y="1611777"/>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4574" y="1834588"/>
            <a:ext cx="21477148" cy="6618085"/>
            <a:chOff x="0" y="0"/>
            <a:chExt cx="5103476" cy="1572613"/>
          </a:xfrm>
        </p:grpSpPr>
        <p:sp>
          <p:nvSpPr>
            <p:cNvPr id="3" name="Freeform 3"/>
            <p:cNvSpPr/>
            <p:nvPr/>
          </p:nvSpPr>
          <p:spPr>
            <a:xfrm>
              <a:off x="0" y="0"/>
              <a:ext cx="5103476" cy="1572613"/>
            </a:xfrm>
            <a:custGeom>
              <a:avLst/>
              <a:gdLst/>
              <a:ahLst/>
              <a:cxnLst/>
              <a:rect l="l" t="t" r="r" b="b"/>
              <a:pathLst>
                <a:path w="5103476" h="1572613">
                  <a:moveTo>
                    <a:pt x="0" y="0"/>
                  </a:moveTo>
                  <a:lnTo>
                    <a:pt x="5103476" y="0"/>
                  </a:lnTo>
                  <a:lnTo>
                    <a:pt x="5103476" y="1572613"/>
                  </a:lnTo>
                  <a:lnTo>
                    <a:pt x="0" y="1572613"/>
                  </a:lnTo>
                  <a:close/>
                </a:path>
              </a:pathLst>
            </a:custGeom>
            <a:solidFill>
              <a:srgbClr val="EFF5FF"/>
            </a:solidFill>
            <a:ln w="57150" cap="sq">
              <a:solidFill>
                <a:srgbClr val="FFFFFF"/>
              </a:solidFill>
              <a:prstDash val="solid"/>
              <a:miter/>
            </a:ln>
          </p:spPr>
        </p:sp>
        <p:sp>
          <p:nvSpPr>
            <p:cNvPr id="4" name="TextBox 4"/>
            <p:cNvSpPr txBox="1"/>
            <p:nvPr/>
          </p:nvSpPr>
          <p:spPr>
            <a:xfrm>
              <a:off x="0" y="-38100"/>
              <a:ext cx="5103476" cy="1610713"/>
            </a:xfrm>
            <a:prstGeom prst="rect">
              <a:avLst/>
            </a:prstGeom>
          </p:spPr>
          <p:txBody>
            <a:bodyPr lIns="50800" tIns="50800" rIns="50800" bIns="50800" rtlCol="0" anchor="ctr"/>
            <a:lstStyle/>
            <a:p>
              <a:pPr algn="ctr">
                <a:lnSpc>
                  <a:spcPts val="2939"/>
                </a:lnSpc>
              </a:pPr>
              <a:endParaRPr/>
            </a:p>
          </p:txBody>
        </p:sp>
      </p:grpSp>
      <p:sp>
        <p:nvSpPr>
          <p:cNvPr id="5" name="TextBox 5"/>
          <p:cNvSpPr txBox="1"/>
          <p:nvPr/>
        </p:nvSpPr>
        <p:spPr>
          <a:xfrm>
            <a:off x="696758" y="2391025"/>
            <a:ext cx="17270530" cy="7407734"/>
          </a:xfrm>
          <a:prstGeom prst="rect">
            <a:avLst/>
          </a:prstGeom>
        </p:spPr>
        <p:txBody>
          <a:bodyPr lIns="0" tIns="0" rIns="0" bIns="0" rtlCol="0" anchor="t">
            <a:spAutoFit/>
          </a:bodyPr>
          <a:lstStyle/>
          <a:p>
            <a:pPr algn="ctr">
              <a:lnSpc>
                <a:spcPts val="5274"/>
              </a:lnSpc>
            </a:pPr>
            <a:r>
              <a:rPr lang="en-US" sz="3767" b="1" dirty="0">
                <a:solidFill>
                  <a:srgbClr val="DE6783"/>
                </a:solidFill>
                <a:latin typeface="Open Sans Bold"/>
                <a:ea typeface="Open Sans Bold"/>
                <a:cs typeface="Open Sans Bold"/>
                <a:sym typeface="Open Sans Bold"/>
              </a:rPr>
              <a:t>Evaluation de la </a:t>
            </a:r>
            <a:r>
              <a:rPr lang="en-US" sz="3767" b="1" dirty="0" err="1">
                <a:solidFill>
                  <a:srgbClr val="DE6783"/>
                </a:solidFill>
                <a:latin typeface="Open Sans Bold"/>
                <a:ea typeface="Open Sans Bold"/>
                <a:cs typeface="Open Sans Bold"/>
                <a:sym typeface="Open Sans Bold"/>
              </a:rPr>
              <a:t>sexualité</a:t>
            </a:r>
            <a:r>
              <a:rPr lang="en-US" sz="3767" b="1" dirty="0">
                <a:solidFill>
                  <a:srgbClr val="DE6783"/>
                </a:solidFill>
                <a:latin typeface="Open Sans Bold"/>
                <a:ea typeface="Open Sans Bold"/>
                <a:cs typeface="Open Sans Bold"/>
                <a:sym typeface="Open Sans Bold"/>
              </a:rPr>
              <a:t>:</a:t>
            </a:r>
          </a:p>
          <a:p>
            <a:pPr algn="just">
              <a:lnSpc>
                <a:spcPts val="4648"/>
              </a:lnSpc>
            </a:pPr>
            <a:endParaRPr lang="en-US" sz="3767" b="1" dirty="0">
              <a:solidFill>
                <a:srgbClr val="DE6783"/>
              </a:solidFill>
              <a:latin typeface="Open Sans Bold"/>
              <a:ea typeface="Open Sans Bold"/>
              <a:cs typeface="Open Sans Bold"/>
              <a:sym typeface="Open Sans Bold"/>
            </a:endParaRPr>
          </a:p>
          <a:p>
            <a:pPr algn="just">
              <a:lnSpc>
                <a:spcPts val="3740"/>
              </a:lnSpc>
            </a:pPr>
            <a:endParaRPr lang="en-US" sz="3767" b="1" dirty="0">
              <a:solidFill>
                <a:srgbClr val="DE6783"/>
              </a:solidFill>
              <a:latin typeface="Open Sans Bold"/>
              <a:ea typeface="Open Sans Bold"/>
              <a:cs typeface="Open Sans Bold"/>
              <a:sym typeface="Open Sans Bold"/>
            </a:endParaRPr>
          </a:p>
          <a:p>
            <a:pPr algn="just">
              <a:lnSpc>
                <a:spcPts val="3740"/>
              </a:lnSpc>
              <a:spcBef>
                <a:spcPct val="0"/>
              </a:spcBef>
            </a:pPr>
            <a:r>
              <a:rPr lang="en-US" sz="2671" b="1" dirty="0">
                <a:solidFill>
                  <a:srgbClr val="000000"/>
                </a:solidFill>
                <a:latin typeface="Open Sans Bold"/>
                <a:ea typeface="Open Sans Bold"/>
                <a:cs typeface="Open Sans Bold"/>
                <a:sym typeface="Open Sans Bold"/>
              </a:rPr>
              <a:t>Questionnaire FSFI :</a:t>
            </a:r>
            <a:r>
              <a:rPr lang="en-US" sz="2671" dirty="0">
                <a:solidFill>
                  <a:srgbClr val="000000"/>
                </a:solidFill>
                <a:latin typeface="Open Sans"/>
                <a:ea typeface="Open Sans"/>
                <a:cs typeface="Open Sans"/>
                <a:sym typeface="Open Sans"/>
              </a:rPr>
              <a:t> 19 questions sur la </a:t>
            </a:r>
            <a:r>
              <a:rPr lang="en-US" sz="2671" dirty="0" err="1">
                <a:solidFill>
                  <a:srgbClr val="000000"/>
                </a:solidFill>
                <a:latin typeface="Open Sans"/>
                <a:ea typeface="Open Sans"/>
                <a:cs typeface="Open Sans"/>
                <a:sym typeface="Open Sans"/>
              </a:rPr>
              <a:t>sexualité</a:t>
            </a:r>
            <a:r>
              <a:rPr lang="en-US" sz="2671" dirty="0">
                <a:solidFill>
                  <a:srgbClr val="000000"/>
                </a:solidFill>
                <a:latin typeface="Open Sans"/>
                <a:ea typeface="Open Sans"/>
                <a:cs typeface="Open Sans"/>
                <a:sym typeface="Open Sans"/>
              </a:rPr>
              <a:t> des quatre </a:t>
            </a:r>
            <a:r>
              <a:rPr lang="en-US" sz="2671" dirty="0" err="1">
                <a:solidFill>
                  <a:srgbClr val="000000"/>
                </a:solidFill>
                <a:latin typeface="Open Sans"/>
                <a:ea typeface="Open Sans"/>
                <a:cs typeface="Open Sans"/>
                <a:sym typeface="Open Sans"/>
              </a:rPr>
              <a:t>dernières</a:t>
            </a:r>
            <a:r>
              <a:rPr lang="en-US" sz="2671" dirty="0">
                <a:solidFill>
                  <a:srgbClr val="000000"/>
                </a:solidFill>
                <a:latin typeface="Open Sans"/>
                <a:ea typeface="Open Sans"/>
                <a:cs typeface="Open Sans"/>
                <a:sym typeface="Open Sans"/>
              </a:rPr>
              <a:t> </a:t>
            </a:r>
            <a:r>
              <a:rPr lang="en-US" sz="2671" dirty="0" err="1">
                <a:solidFill>
                  <a:srgbClr val="000000"/>
                </a:solidFill>
                <a:latin typeface="Open Sans"/>
                <a:ea typeface="Open Sans"/>
                <a:cs typeface="Open Sans"/>
                <a:sym typeface="Open Sans"/>
              </a:rPr>
              <a:t>semaines</a:t>
            </a:r>
            <a:endParaRPr lang="en-US" sz="2671" dirty="0">
              <a:solidFill>
                <a:srgbClr val="000000"/>
              </a:solidFill>
              <a:latin typeface="Open Sans"/>
              <a:ea typeface="Open Sans"/>
              <a:cs typeface="Open Sans"/>
              <a:sym typeface="Open Sans"/>
            </a:endParaRPr>
          </a:p>
          <a:p>
            <a:pPr marL="576822" lvl="1" indent="-288411" algn="l">
              <a:lnSpc>
                <a:spcPts val="3740"/>
              </a:lnSpc>
              <a:spcBef>
                <a:spcPct val="0"/>
              </a:spcBef>
              <a:buFont typeface="Arial"/>
              <a:buChar char="•"/>
            </a:pPr>
            <a:r>
              <a:rPr lang="en-US" sz="2671" dirty="0" err="1">
                <a:solidFill>
                  <a:srgbClr val="000000"/>
                </a:solidFill>
                <a:latin typeface="Open Sans"/>
                <a:ea typeface="Open Sans"/>
                <a:cs typeface="Open Sans"/>
                <a:sym typeface="Open Sans"/>
              </a:rPr>
              <a:t>désir</a:t>
            </a:r>
            <a:r>
              <a:rPr lang="en-US" sz="2671" dirty="0">
                <a:solidFill>
                  <a:srgbClr val="000000"/>
                </a:solidFill>
                <a:latin typeface="Open Sans"/>
                <a:ea typeface="Open Sans"/>
                <a:cs typeface="Open Sans"/>
                <a:sym typeface="Open Sans"/>
              </a:rPr>
              <a:t> (Q1, Q2)</a:t>
            </a:r>
          </a:p>
          <a:p>
            <a:pPr marL="576822" lvl="1" indent="-288411" algn="l">
              <a:lnSpc>
                <a:spcPts val="3740"/>
              </a:lnSpc>
              <a:spcBef>
                <a:spcPct val="0"/>
              </a:spcBef>
              <a:buFont typeface="Arial"/>
              <a:buChar char="•"/>
            </a:pPr>
            <a:r>
              <a:rPr lang="en-US" sz="2671" dirty="0">
                <a:solidFill>
                  <a:srgbClr val="000000"/>
                </a:solidFill>
                <a:latin typeface="Open Sans"/>
                <a:ea typeface="Open Sans"/>
                <a:cs typeface="Open Sans"/>
                <a:sym typeface="Open Sans"/>
              </a:rPr>
              <a:t>excitation (Q3-Q6)</a:t>
            </a:r>
          </a:p>
          <a:p>
            <a:pPr marL="576822" lvl="1" indent="-288411" algn="l">
              <a:lnSpc>
                <a:spcPts val="3740"/>
              </a:lnSpc>
              <a:spcBef>
                <a:spcPct val="0"/>
              </a:spcBef>
              <a:buFont typeface="Arial"/>
              <a:buChar char="•"/>
            </a:pPr>
            <a:r>
              <a:rPr lang="en-US" sz="2671" dirty="0">
                <a:solidFill>
                  <a:srgbClr val="000000"/>
                </a:solidFill>
                <a:latin typeface="Open Sans"/>
                <a:ea typeface="Open Sans"/>
                <a:cs typeface="Open Sans"/>
                <a:sym typeface="Open Sans"/>
              </a:rPr>
              <a:t>lubrification (Q7-Q10)</a:t>
            </a:r>
          </a:p>
          <a:p>
            <a:pPr marL="576822" lvl="1" indent="-288411" algn="l">
              <a:lnSpc>
                <a:spcPts val="3740"/>
              </a:lnSpc>
              <a:spcBef>
                <a:spcPct val="0"/>
              </a:spcBef>
              <a:buFont typeface="Arial"/>
              <a:buChar char="•"/>
            </a:pPr>
            <a:r>
              <a:rPr lang="en-US" sz="2671" dirty="0" err="1">
                <a:solidFill>
                  <a:srgbClr val="000000"/>
                </a:solidFill>
                <a:latin typeface="Open Sans"/>
                <a:ea typeface="Open Sans"/>
                <a:cs typeface="Open Sans"/>
                <a:sym typeface="Open Sans"/>
              </a:rPr>
              <a:t>orgasme</a:t>
            </a:r>
            <a:r>
              <a:rPr lang="en-US" sz="2671" dirty="0">
                <a:solidFill>
                  <a:srgbClr val="000000"/>
                </a:solidFill>
                <a:latin typeface="Open Sans"/>
                <a:ea typeface="Open Sans"/>
                <a:cs typeface="Open Sans"/>
                <a:sym typeface="Open Sans"/>
              </a:rPr>
              <a:t> (Q11-Q13)</a:t>
            </a:r>
          </a:p>
          <a:p>
            <a:pPr marL="576822" lvl="1" indent="-288411" algn="l">
              <a:lnSpc>
                <a:spcPts val="3740"/>
              </a:lnSpc>
              <a:spcBef>
                <a:spcPct val="0"/>
              </a:spcBef>
              <a:buFont typeface="Arial"/>
              <a:buChar char="•"/>
            </a:pPr>
            <a:r>
              <a:rPr lang="en-US" sz="2671" dirty="0">
                <a:solidFill>
                  <a:srgbClr val="000000"/>
                </a:solidFill>
                <a:latin typeface="Open Sans"/>
                <a:ea typeface="Open Sans"/>
                <a:cs typeface="Open Sans"/>
                <a:sym typeface="Open Sans"/>
              </a:rPr>
              <a:t>satisfaction (Q14-Q16), </a:t>
            </a:r>
          </a:p>
          <a:p>
            <a:pPr marL="576822" lvl="1" indent="-288411" algn="l">
              <a:lnSpc>
                <a:spcPts val="3740"/>
              </a:lnSpc>
              <a:spcBef>
                <a:spcPct val="0"/>
              </a:spcBef>
              <a:buFont typeface="Arial"/>
              <a:buChar char="•"/>
            </a:pPr>
            <a:r>
              <a:rPr lang="en-US" sz="2671" dirty="0" err="1">
                <a:solidFill>
                  <a:srgbClr val="000000"/>
                </a:solidFill>
                <a:latin typeface="Open Sans"/>
                <a:ea typeface="Open Sans"/>
                <a:cs typeface="Open Sans"/>
                <a:sym typeface="Open Sans"/>
              </a:rPr>
              <a:t>douleur</a:t>
            </a:r>
            <a:r>
              <a:rPr lang="en-US" sz="2671" dirty="0">
                <a:solidFill>
                  <a:srgbClr val="000000"/>
                </a:solidFill>
                <a:latin typeface="Open Sans"/>
                <a:ea typeface="Open Sans"/>
                <a:cs typeface="Open Sans"/>
                <a:sym typeface="Open Sans"/>
              </a:rPr>
              <a:t> (Q17-Q19)</a:t>
            </a:r>
          </a:p>
          <a:p>
            <a:pPr algn="l">
              <a:lnSpc>
                <a:spcPts val="3740"/>
              </a:lnSpc>
              <a:spcBef>
                <a:spcPct val="0"/>
              </a:spcBef>
            </a:pPr>
            <a:endParaRPr lang="en-US" sz="2671" dirty="0">
              <a:solidFill>
                <a:srgbClr val="000000"/>
              </a:solidFill>
              <a:latin typeface="Open Sans"/>
              <a:ea typeface="Open Sans"/>
              <a:cs typeface="Open Sans"/>
              <a:sym typeface="Open Sans"/>
            </a:endParaRPr>
          </a:p>
          <a:p>
            <a:pPr algn="l">
              <a:lnSpc>
                <a:spcPts val="3740"/>
              </a:lnSpc>
              <a:spcBef>
                <a:spcPct val="0"/>
              </a:spcBef>
            </a:pPr>
            <a:r>
              <a:rPr lang="en-US" sz="2671" dirty="0">
                <a:solidFill>
                  <a:srgbClr val="000000"/>
                </a:solidFill>
                <a:latin typeface="Open Sans"/>
                <a:ea typeface="Open Sans"/>
                <a:cs typeface="Open Sans"/>
                <a:sym typeface="Open Sans"/>
              </a:rPr>
              <a:t>Le score, </a:t>
            </a:r>
            <a:r>
              <a:rPr lang="en-US" sz="2671" dirty="0" err="1">
                <a:solidFill>
                  <a:srgbClr val="000000"/>
                </a:solidFill>
                <a:latin typeface="Open Sans"/>
                <a:ea typeface="Open Sans"/>
                <a:cs typeface="Open Sans"/>
                <a:sym typeface="Open Sans"/>
              </a:rPr>
              <a:t>en</a:t>
            </a:r>
            <a:r>
              <a:rPr lang="en-US" sz="2671" dirty="0">
                <a:solidFill>
                  <a:srgbClr val="000000"/>
                </a:solidFill>
                <a:latin typeface="Open Sans"/>
                <a:ea typeface="Open Sans"/>
                <a:cs typeface="Open Sans"/>
                <a:sym typeface="Open Sans"/>
              </a:rPr>
              <a:t> variable numérique, minimal est de 2 et le score maximal est de 36.</a:t>
            </a:r>
          </a:p>
          <a:p>
            <a:pPr algn="l">
              <a:lnSpc>
                <a:spcPts val="3740"/>
              </a:lnSpc>
              <a:spcBef>
                <a:spcPct val="0"/>
              </a:spcBef>
            </a:pPr>
            <a:endParaRPr lang="en-US" sz="2671" dirty="0">
              <a:solidFill>
                <a:srgbClr val="000000"/>
              </a:solidFill>
              <a:latin typeface="Open Sans"/>
              <a:ea typeface="Open Sans"/>
              <a:cs typeface="Open Sans"/>
              <a:sym typeface="Open Sans"/>
            </a:endParaRPr>
          </a:p>
          <a:p>
            <a:pPr algn="ctr">
              <a:lnSpc>
                <a:spcPts val="3740"/>
              </a:lnSpc>
              <a:spcBef>
                <a:spcPct val="0"/>
              </a:spcBef>
            </a:pPr>
            <a:endParaRPr lang="en-US" sz="2671" dirty="0">
              <a:solidFill>
                <a:srgbClr val="000000"/>
              </a:solidFill>
              <a:latin typeface="Open Sans"/>
              <a:ea typeface="Open Sans"/>
              <a:cs typeface="Open Sans"/>
              <a:sym typeface="Open Sans"/>
            </a:endParaRPr>
          </a:p>
          <a:p>
            <a:pPr algn="ctr">
              <a:lnSpc>
                <a:spcPts val="3740"/>
              </a:lnSpc>
              <a:spcBef>
                <a:spcPct val="0"/>
              </a:spcBef>
            </a:pPr>
            <a:r>
              <a:rPr lang="en-US" sz="2671" b="1" dirty="0">
                <a:solidFill>
                  <a:srgbClr val="DB6681"/>
                </a:solidFill>
                <a:latin typeface="Open Sans Bold"/>
                <a:ea typeface="Open Sans Bold"/>
                <a:cs typeface="Open Sans Bold"/>
                <a:sym typeface="Open Sans Bold"/>
              </a:rPr>
              <a:t>Trouble de la </a:t>
            </a:r>
            <a:r>
              <a:rPr lang="en-US" sz="2671" b="1">
                <a:solidFill>
                  <a:srgbClr val="DB6681"/>
                </a:solidFill>
                <a:latin typeface="Open Sans Bold"/>
                <a:ea typeface="Open Sans Bold"/>
                <a:cs typeface="Open Sans Bold"/>
                <a:sym typeface="Open Sans Bold"/>
              </a:rPr>
              <a:t>fonction</a:t>
            </a:r>
            <a:r>
              <a:rPr lang="en-US" sz="2671" b="1" dirty="0">
                <a:solidFill>
                  <a:srgbClr val="DB6681"/>
                </a:solidFill>
                <a:latin typeface="Open Sans Bold"/>
                <a:ea typeface="Open Sans Bold"/>
                <a:cs typeface="Open Sans Bold"/>
                <a:sym typeface="Open Sans Bold"/>
              </a:rPr>
              <a:t> </a:t>
            </a:r>
            <a:r>
              <a:rPr lang="en-US" sz="2671" b="1" dirty="0" err="1">
                <a:solidFill>
                  <a:srgbClr val="DB6681"/>
                </a:solidFill>
                <a:latin typeface="Open Sans Bold"/>
                <a:ea typeface="Open Sans Bold"/>
                <a:cs typeface="Open Sans Bold"/>
                <a:sym typeface="Open Sans Bold"/>
              </a:rPr>
              <a:t>sexuelle</a:t>
            </a:r>
            <a:r>
              <a:rPr lang="en-US" sz="2671" b="1" dirty="0">
                <a:solidFill>
                  <a:srgbClr val="DB6681"/>
                </a:solidFill>
                <a:latin typeface="Open Sans Bold"/>
                <a:ea typeface="Open Sans Bold"/>
                <a:cs typeface="Open Sans Bold"/>
                <a:sym typeface="Open Sans Bold"/>
              </a:rPr>
              <a:t>: &lt;26.55</a:t>
            </a:r>
          </a:p>
        </p:txBody>
      </p:sp>
      <p:sp>
        <p:nvSpPr>
          <p:cNvPr id="6" name="Freeform 6"/>
          <p:cNvSpPr/>
          <p:nvPr/>
        </p:nvSpPr>
        <p:spPr>
          <a:xfrm>
            <a:off x="4466005" y="2059160"/>
            <a:ext cx="1527807" cy="1527807"/>
          </a:xfrm>
          <a:custGeom>
            <a:avLst/>
            <a:gdLst/>
            <a:ahLst/>
            <a:cxnLst/>
            <a:rect l="l" t="t" r="r" b="b"/>
            <a:pathLst>
              <a:path w="1527807" h="1527807">
                <a:moveTo>
                  <a:pt x="0" y="0"/>
                </a:moveTo>
                <a:lnTo>
                  <a:pt x="1527807" y="0"/>
                </a:lnTo>
                <a:lnTo>
                  <a:pt x="1527807" y="1527807"/>
                </a:lnTo>
                <a:lnTo>
                  <a:pt x="0" y="1527807"/>
                </a:lnTo>
                <a:lnTo>
                  <a:pt x="0" y="0"/>
                </a:lnTo>
                <a:close/>
              </a:path>
            </a:pathLst>
          </a:custGeom>
          <a:blipFill>
            <a:blip r:embed="rId3"/>
            <a:stretch>
              <a:fillRect/>
            </a:stretch>
          </a:blipFill>
        </p:spPr>
      </p:sp>
      <p:sp>
        <p:nvSpPr>
          <p:cNvPr id="7" name="Freeform 7"/>
          <p:cNvSpPr/>
          <p:nvPr/>
        </p:nvSpPr>
        <p:spPr>
          <a:xfrm>
            <a:off x="5229909" y="4751605"/>
            <a:ext cx="1852549" cy="1852549"/>
          </a:xfrm>
          <a:custGeom>
            <a:avLst/>
            <a:gdLst/>
            <a:ahLst/>
            <a:cxnLst/>
            <a:rect l="l" t="t" r="r" b="b"/>
            <a:pathLst>
              <a:path w="1852549" h="1852549">
                <a:moveTo>
                  <a:pt x="0" y="0"/>
                </a:moveTo>
                <a:lnTo>
                  <a:pt x="1852549" y="0"/>
                </a:lnTo>
                <a:lnTo>
                  <a:pt x="1852549" y="1852549"/>
                </a:lnTo>
                <a:lnTo>
                  <a:pt x="0" y="1852549"/>
                </a:lnTo>
                <a:lnTo>
                  <a:pt x="0" y="0"/>
                </a:lnTo>
                <a:close/>
              </a:path>
            </a:pathLst>
          </a:custGeom>
          <a:blipFill>
            <a:blip r:embed="rId4"/>
            <a:stretch>
              <a:fillRect/>
            </a:stretch>
          </a:blipFill>
        </p:spPr>
      </p:sp>
      <p:sp>
        <p:nvSpPr>
          <p:cNvPr id="8" name="Freeform 8"/>
          <p:cNvSpPr/>
          <p:nvPr/>
        </p:nvSpPr>
        <p:spPr>
          <a:xfrm>
            <a:off x="13182600" y="8452549"/>
            <a:ext cx="3074939" cy="1834451"/>
          </a:xfrm>
          <a:custGeom>
            <a:avLst/>
            <a:gdLst/>
            <a:ahLst/>
            <a:cxnLst/>
            <a:rect l="l" t="t" r="r" b="b"/>
            <a:pathLst>
              <a:path w="3074939" h="1834451">
                <a:moveTo>
                  <a:pt x="0" y="0"/>
                </a:moveTo>
                <a:lnTo>
                  <a:pt x="3074938" y="0"/>
                </a:lnTo>
                <a:lnTo>
                  <a:pt x="3074938" y="1834451"/>
                </a:lnTo>
                <a:lnTo>
                  <a:pt x="0" y="1834451"/>
                </a:lnTo>
                <a:lnTo>
                  <a:pt x="0" y="0"/>
                </a:lnTo>
                <a:close/>
              </a:path>
            </a:pathLst>
          </a:custGeom>
          <a:blipFill>
            <a:blip r:embed="rId5"/>
            <a:stretch>
              <a:fillRect l="-33891" t="-106673" r="-33640" b="-74146"/>
            </a:stretch>
          </a:blipFill>
        </p:spPr>
      </p:sp>
      <p:grpSp>
        <p:nvGrpSpPr>
          <p:cNvPr id="9" name="Group 9"/>
          <p:cNvGrpSpPr/>
          <p:nvPr/>
        </p:nvGrpSpPr>
        <p:grpSpPr>
          <a:xfrm>
            <a:off x="2491740" y="674431"/>
            <a:ext cx="6652260" cy="1160157"/>
            <a:chOff x="0" y="0"/>
            <a:chExt cx="8869680" cy="1546876"/>
          </a:xfrm>
        </p:grpSpPr>
        <p:sp>
          <p:nvSpPr>
            <p:cNvPr id="10" name="TextBox 10"/>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Introduction</a:t>
              </a:r>
            </a:p>
          </p:txBody>
        </p:sp>
        <p:sp>
          <p:nvSpPr>
            <p:cNvPr id="11" name="TextBox 11"/>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2" name="Freeform 4">
            <a:extLst>
              <a:ext uri="{FF2B5EF4-FFF2-40B4-BE49-F238E27FC236}">
                <a16:creationId xmlns:a16="http://schemas.microsoft.com/office/drawing/2014/main" id="{4FA09E95-F6DD-2238-7B49-B6A4AA96A24F}"/>
              </a:ext>
            </a:extLst>
          </p:cNvPr>
          <p:cNvSpPr/>
          <p:nvPr/>
        </p:nvSpPr>
        <p:spPr>
          <a:xfrm>
            <a:off x="988875" y="342900"/>
            <a:ext cx="1195645" cy="1611777"/>
          </a:xfrm>
          <a:custGeom>
            <a:avLst/>
            <a:gdLst/>
            <a:ahLst/>
            <a:cxnLst/>
            <a:rect l="l" t="t" r="r" b="b"/>
            <a:pathLst>
              <a:path w="1195645" h="1611777">
                <a:moveTo>
                  <a:pt x="0" y="0"/>
                </a:moveTo>
                <a:lnTo>
                  <a:pt x="1195645" y="0"/>
                </a:lnTo>
                <a:lnTo>
                  <a:pt x="1195645" y="1611777"/>
                </a:lnTo>
                <a:lnTo>
                  <a:pt x="0" y="1611777"/>
                </a:lnTo>
                <a:lnTo>
                  <a:pt x="0" y="0"/>
                </a:lnTo>
                <a:close/>
              </a:path>
            </a:pathLst>
          </a:custGeom>
          <a:blipFill>
            <a:blip>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169994"/>
            <a:ext cx="18288000" cy="1461173"/>
            <a:chOff x="0" y="0"/>
            <a:chExt cx="4816593" cy="384836"/>
          </a:xfrm>
        </p:grpSpPr>
        <p:sp>
          <p:nvSpPr>
            <p:cNvPr id="3" name="Freeform 3"/>
            <p:cNvSpPr/>
            <p:nvPr/>
          </p:nvSpPr>
          <p:spPr>
            <a:xfrm>
              <a:off x="0" y="0"/>
              <a:ext cx="4816592" cy="384836"/>
            </a:xfrm>
            <a:custGeom>
              <a:avLst/>
              <a:gdLst/>
              <a:ahLst/>
              <a:cxnLst/>
              <a:rect l="l" t="t" r="r" b="b"/>
              <a:pathLst>
                <a:path w="4816592" h="384836">
                  <a:moveTo>
                    <a:pt x="0" y="0"/>
                  </a:moveTo>
                  <a:lnTo>
                    <a:pt x="4816592" y="0"/>
                  </a:lnTo>
                  <a:lnTo>
                    <a:pt x="4816592" y="384836"/>
                  </a:lnTo>
                  <a:lnTo>
                    <a:pt x="0" y="384836"/>
                  </a:lnTo>
                  <a:close/>
                </a:path>
              </a:pathLst>
            </a:custGeom>
            <a:solidFill>
              <a:srgbClr val="E2ECFF"/>
            </a:solidFill>
          </p:spPr>
        </p:sp>
        <p:sp>
          <p:nvSpPr>
            <p:cNvPr id="4" name="TextBox 4"/>
            <p:cNvSpPr txBox="1"/>
            <p:nvPr/>
          </p:nvSpPr>
          <p:spPr>
            <a:xfrm>
              <a:off x="0" y="-38100"/>
              <a:ext cx="4816593" cy="422936"/>
            </a:xfrm>
            <a:prstGeom prst="rect">
              <a:avLst/>
            </a:prstGeom>
          </p:spPr>
          <p:txBody>
            <a:bodyPr lIns="50800" tIns="50800" rIns="50800" bIns="50800" rtlCol="0" anchor="ctr"/>
            <a:lstStyle/>
            <a:p>
              <a:pPr algn="ctr">
                <a:lnSpc>
                  <a:spcPts val="2939"/>
                </a:lnSpc>
              </a:pPr>
              <a:endParaRPr/>
            </a:p>
          </p:txBody>
        </p:sp>
      </p:grpSp>
      <p:sp>
        <p:nvSpPr>
          <p:cNvPr id="5" name="Freeform 5"/>
          <p:cNvSpPr/>
          <p:nvPr/>
        </p:nvSpPr>
        <p:spPr>
          <a:xfrm>
            <a:off x="9474769" y="4213942"/>
            <a:ext cx="1256315" cy="1256315"/>
          </a:xfrm>
          <a:custGeom>
            <a:avLst/>
            <a:gdLst/>
            <a:ahLst/>
            <a:cxnLst/>
            <a:rect l="l" t="t" r="r" b="b"/>
            <a:pathLst>
              <a:path w="1256315" h="1256315">
                <a:moveTo>
                  <a:pt x="0" y="0"/>
                </a:moveTo>
                <a:lnTo>
                  <a:pt x="1256315" y="0"/>
                </a:lnTo>
                <a:lnTo>
                  <a:pt x="1256315" y="1256315"/>
                </a:lnTo>
                <a:lnTo>
                  <a:pt x="0" y="1256315"/>
                </a:lnTo>
                <a:lnTo>
                  <a:pt x="0" y="0"/>
                </a:lnTo>
                <a:close/>
              </a:path>
            </a:pathLst>
          </a:custGeom>
          <a:blipFill>
            <a:blip r:embed="rId3"/>
            <a:stretch>
              <a:fillRect/>
            </a:stretch>
          </a:blipFill>
        </p:spPr>
      </p:sp>
      <p:sp>
        <p:nvSpPr>
          <p:cNvPr id="6" name="Freeform 6"/>
          <p:cNvSpPr/>
          <p:nvPr/>
        </p:nvSpPr>
        <p:spPr>
          <a:xfrm>
            <a:off x="11457308" y="5965367"/>
            <a:ext cx="1417802" cy="1417802"/>
          </a:xfrm>
          <a:custGeom>
            <a:avLst/>
            <a:gdLst/>
            <a:ahLst/>
            <a:cxnLst/>
            <a:rect l="l" t="t" r="r" b="b"/>
            <a:pathLst>
              <a:path w="1417802" h="1417802">
                <a:moveTo>
                  <a:pt x="0" y="0"/>
                </a:moveTo>
                <a:lnTo>
                  <a:pt x="1417802" y="0"/>
                </a:lnTo>
                <a:lnTo>
                  <a:pt x="1417802" y="1417802"/>
                </a:lnTo>
                <a:lnTo>
                  <a:pt x="0" y="1417802"/>
                </a:lnTo>
                <a:lnTo>
                  <a:pt x="0" y="0"/>
                </a:lnTo>
                <a:close/>
              </a:path>
            </a:pathLst>
          </a:custGeom>
          <a:blipFill>
            <a:blip r:embed="rId4"/>
            <a:stretch>
              <a:fillRect/>
            </a:stretch>
          </a:blipFill>
        </p:spPr>
      </p:sp>
      <p:sp>
        <p:nvSpPr>
          <p:cNvPr id="7" name="Freeform 7"/>
          <p:cNvSpPr/>
          <p:nvPr/>
        </p:nvSpPr>
        <p:spPr>
          <a:xfrm>
            <a:off x="12622489" y="4319763"/>
            <a:ext cx="1123267" cy="1123267"/>
          </a:xfrm>
          <a:custGeom>
            <a:avLst/>
            <a:gdLst/>
            <a:ahLst/>
            <a:cxnLst/>
            <a:rect l="l" t="t" r="r" b="b"/>
            <a:pathLst>
              <a:path w="1123267" h="1123267">
                <a:moveTo>
                  <a:pt x="0" y="0"/>
                </a:moveTo>
                <a:lnTo>
                  <a:pt x="1123267" y="0"/>
                </a:lnTo>
                <a:lnTo>
                  <a:pt x="1123267" y="1123266"/>
                </a:lnTo>
                <a:lnTo>
                  <a:pt x="0" y="1123266"/>
                </a:lnTo>
                <a:lnTo>
                  <a:pt x="0" y="0"/>
                </a:lnTo>
                <a:close/>
              </a:path>
            </a:pathLst>
          </a:custGeom>
          <a:blipFill>
            <a:blip r:embed="rId5"/>
            <a:stretch>
              <a:fillRect/>
            </a:stretch>
          </a:blipFill>
        </p:spPr>
      </p:sp>
      <p:sp>
        <p:nvSpPr>
          <p:cNvPr id="8" name="Freeform 8"/>
          <p:cNvSpPr/>
          <p:nvPr/>
        </p:nvSpPr>
        <p:spPr>
          <a:xfrm>
            <a:off x="14950492" y="4690670"/>
            <a:ext cx="2630144" cy="2549394"/>
          </a:xfrm>
          <a:custGeom>
            <a:avLst/>
            <a:gdLst/>
            <a:ahLst/>
            <a:cxnLst/>
            <a:rect l="l" t="t" r="r" b="b"/>
            <a:pathLst>
              <a:path w="2630144" h="2549394">
                <a:moveTo>
                  <a:pt x="0" y="0"/>
                </a:moveTo>
                <a:lnTo>
                  <a:pt x="2630144" y="0"/>
                </a:lnTo>
                <a:lnTo>
                  <a:pt x="2630144" y="2549394"/>
                </a:lnTo>
                <a:lnTo>
                  <a:pt x="0" y="2549394"/>
                </a:lnTo>
                <a:lnTo>
                  <a:pt x="0" y="0"/>
                </a:lnTo>
                <a:close/>
              </a:path>
            </a:pathLst>
          </a:custGeom>
          <a:blipFill>
            <a:blip r:embed="rId6"/>
            <a:stretch>
              <a:fillRect/>
            </a:stretch>
          </a:blipFill>
        </p:spPr>
      </p:sp>
      <p:sp>
        <p:nvSpPr>
          <p:cNvPr id="9" name="Freeform 9"/>
          <p:cNvSpPr/>
          <p:nvPr/>
        </p:nvSpPr>
        <p:spPr>
          <a:xfrm>
            <a:off x="1252426" y="3809100"/>
            <a:ext cx="7426953" cy="3267859"/>
          </a:xfrm>
          <a:custGeom>
            <a:avLst/>
            <a:gdLst/>
            <a:ahLst/>
            <a:cxnLst/>
            <a:rect l="l" t="t" r="r" b="b"/>
            <a:pathLst>
              <a:path w="7426953" h="3267859">
                <a:moveTo>
                  <a:pt x="0" y="0"/>
                </a:moveTo>
                <a:lnTo>
                  <a:pt x="7426953" y="0"/>
                </a:lnTo>
                <a:lnTo>
                  <a:pt x="7426953" y="3267859"/>
                </a:lnTo>
                <a:lnTo>
                  <a:pt x="0" y="3267859"/>
                </a:lnTo>
                <a:lnTo>
                  <a:pt x="0" y="0"/>
                </a:lnTo>
                <a:close/>
              </a:path>
            </a:pathLst>
          </a:custGeom>
          <a:blipFill>
            <a:blip r:embed="rId7"/>
            <a:stretch>
              <a:fillRect/>
            </a:stretch>
          </a:blipFill>
        </p:spPr>
      </p:sp>
      <p:grpSp>
        <p:nvGrpSpPr>
          <p:cNvPr id="10" name="Group 10"/>
          <p:cNvGrpSpPr/>
          <p:nvPr/>
        </p:nvGrpSpPr>
        <p:grpSpPr>
          <a:xfrm>
            <a:off x="2491740" y="674431"/>
            <a:ext cx="6652260" cy="1160157"/>
            <a:chOff x="0" y="0"/>
            <a:chExt cx="8869680" cy="1546876"/>
          </a:xfrm>
        </p:grpSpPr>
        <p:sp>
          <p:nvSpPr>
            <p:cNvPr id="11" name="TextBox 11"/>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Introduction</a:t>
              </a:r>
            </a:p>
          </p:txBody>
        </p:sp>
        <p:sp>
          <p:nvSpPr>
            <p:cNvPr id="12" name="TextBox 12"/>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3" name="TextBox 13"/>
          <p:cNvSpPr txBox="1"/>
          <p:nvPr/>
        </p:nvSpPr>
        <p:spPr>
          <a:xfrm>
            <a:off x="1252426" y="2546745"/>
            <a:ext cx="12493330" cy="752475"/>
          </a:xfrm>
          <a:prstGeom prst="rect">
            <a:avLst/>
          </a:prstGeom>
        </p:spPr>
        <p:txBody>
          <a:bodyPr lIns="0" tIns="0" rIns="0" bIns="0" rtlCol="0" anchor="t">
            <a:spAutoFit/>
          </a:bodyPr>
          <a:lstStyle/>
          <a:p>
            <a:pPr algn="just">
              <a:lnSpc>
                <a:spcPts val="5994"/>
              </a:lnSpc>
            </a:pPr>
            <a:r>
              <a:rPr lang="en-US" sz="4995" b="1">
                <a:solidFill>
                  <a:srgbClr val="056C80"/>
                </a:solidFill>
                <a:latin typeface="Open Sans Bold"/>
                <a:ea typeface="Open Sans Bold"/>
                <a:cs typeface="Open Sans Bold"/>
                <a:sym typeface="Open Sans Bold"/>
              </a:rPr>
              <a:t>sexualité et vNOTES</a:t>
            </a:r>
          </a:p>
        </p:txBody>
      </p:sp>
      <p:sp>
        <p:nvSpPr>
          <p:cNvPr id="14" name="TextBox 14"/>
          <p:cNvSpPr txBox="1"/>
          <p:nvPr/>
        </p:nvSpPr>
        <p:spPr>
          <a:xfrm>
            <a:off x="707364" y="7345069"/>
            <a:ext cx="16873272" cy="2715731"/>
          </a:xfrm>
          <a:prstGeom prst="rect">
            <a:avLst/>
          </a:prstGeom>
        </p:spPr>
        <p:txBody>
          <a:bodyPr lIns="0" tIns="0" rIns="0" bIns="0" rtlCol="0" anchor="t">
            <a:spAutoFit/>
          </a:bodyPr>
          <a:lstStyle/>
          <a:p>
            <a:pPr algn="just">
              <a:lnSpc>
                <a:spcPts val="3089"/>
              </a:lnSpc>
            </a:pPr>
            <a:r>
              <a:rPr lang="en-US" sz="2206" dirty="0">
                <a:solidFill>
                  <a:srgbClr val="000000"/>
                </a:solidFill>
                <a:latin typeface="Open Sans"/>
                <a:ea typeface="Open Sans"/>
                <a:cs typeface="Open Sans"/>
                <a:sym typeface="Open Sans"/>
              </a:rPr>
              <a:t>Kaya et al., 2026 – Revue </a:t>
            </a:r>
            <a:r>
              <a:rPr lang="en-US" sz="2206" dirty="0" err="1">
                <a:solidFill>
                  <a:srgbClr val="000000"/>
                </a:solidFill>
                <a:latin typeface="Open Sans"/>
                <a:ea typeface="Open Sans"/>
                <a:cs typeface="Open Sans"/>
                <a:sym typeface="Open Sans"/>
              </a:rPr>
              <a:t>systématique</a:t>
            </a:r>
            <a:r>
              <a:rPr lang="en-US" sz="2206" dirty="0">
                <a:solidFill>
                  <a:srgbClr val="000000"/>
                </a:solidFill>
                <a:latin typeface="Open Sans"/>
                <a:ea typeface="Open Sans"/>
                <a:cs typeface="Open Sans"/>
                <a:sym typeface="Open Sans"/>
              </a:rPr>
              <a:t> (30 études, n = 2 488)</a:t>
            </a:r>
          </a:p>
          <a:p>
            <a:pPr algn="just">
              <a:lnSpc>
                <a:spcPts val="3089"/>
              </a:lnSpc>
            </a:pPr>
            <a:r>
              <a:rPr lang="en-US" sz="2206" i="1" dirty="0" err="1">
                <a:solidFill>
                  <a:srgbClr val="000000"/>
                </a:solidFill>
                <a:latin typeface="Open Sans Italics"/>
                <a:ea typeface="Open Sans Italics"/>
                <a:cs typeface="Open Sans Italics"/>
                <a:sym typeface="Open Sans Italics"/>
              </a:rPr>
              <a:t>Chirurgie</a:t>
            </a:r>
            <a:r>
              <a:rPr lang="en-US" sz="2206" i="1" dirty="0">
                <a:solidFill>
                  <a:srgbClr val="000000"/>
                </a:solidFill>
                <a:latin typeface="Open Sans Italics"/>
                <a:ea typeface="Open Sans Italics"/>
                <a:cs typeface="Open Sans Italics"/>
                <a:sym typeface="Open Sans Italics"/>
              </a:rPr>
              <a:t> digestive (1 062 </a:t>
            </a:r>
            <a:r>
              <a:rPr lang="en-US" sz="2206" i="1" dirty="0" err="1">
                <a:solidFill>
                  <a:srgbClr val="000000"/>
                </a:solidFill>
                <a:latin typeface="Open Sans Italics"/>
                <a:ea typeface="Open Sans Italics"/>
                <a:cs typeface="Open Sans Italics"/>
                <a:sym typeface="Open Sans Italics"/>
              </a:rPr>
              <a:t>patientes</a:t>
            </a:r>
            <a:r>
              <a:rPr lang="en-US" sz="2206" i="1" dirty="0">
                <a:solidFill>
                  <a:srgbClr val="000000"/>
                </a:solidFill>
                <a:latin typeface="Open Sans Italics"/>
                <a:ea typeface="Open Sans Italics"/>
                <a:cs typeface="Open Sans Italics"/>
                <a:sym typeface="Open Sans Italics"/>
              </a:rPr>
              <a:t>), </a:t>
            </a:r>
            <a:r>
              <a:rPr lang="en-US" sz="2206" i="1" dirty="0" err="1">
                <a:solidFill>
                  <a:srgbClr val="000000"/>
                </a:solidFill>
                <a:latin typeface="Open Sans Italics"/>
                <a:ea typeface="Open Sans Italics"/>
                <a:cs typeface="Open Sans Italics"/>
                <a:sym typeface="Open Sans Italics"/>
              </a:rPr>
              <a:t>gynécologique</a:t>
            </a:r>
            <a:r>
              <a:rPr lang="en-US" sz="2206" i="1" dirty="0">
                <a:solidFill>
                  <a:srgbClr val="000000"/>
                </a:solidFill>
                <a:latin typeface="Open Sans Italics"/>
                <a:ea typeface="Open Sans Italics"/>
                <a:cs typeface="Open Sans Italics"/>
                <a:sym typeface="Open Sans Italics"/>
              </a:rPr>
              <a:t> (1 361) et </a:t>
            </a:r>
            <a:r>
              <a:rPr lang="en-US" sz="2206" i="1" dirty="0" err="1">
                <a:solidFill>
                  <a:srgbClr val="000000"/>
                </a:solidFill>
                <a:latin typeface="Open Sans Italics"/>
                <a:ea typeface="Open Sans Italics"/>
                <a:cs typeface="Open Sans Italics"/>
                <a:sym typeface="Open Sans Italics"/>
              </a:rPr>
              <a:t>urologique</a:t>
            </a:r>
            <a:r>
              <a:rPr lang="en-US" sz="2206" i="1" dirty="0">
                <a:solidFill>
                  <a:srgbClr val="000000"/>
                </a:solidFill>
                <a:latin typeface="Open Sans Italics"/>
                <a:ea typeface="Open Sans Italics"/>
                <a:cs typeface="Open Sans Italics"/>
                <a:sym typeface="Open Sans Italics"/>
              </a:rPr>
              <a:t> (65). </a:t>
            </a:r>
          </a:p>
          <a:p>
            <a:pPr marL="476377" lvl="1" indent="-238188" algn="just">
              <a:lnSpc>
                <a:spcPts val="3089"/>
              </a:lnSpc>
              <a:buFont typeface="Arial"/>
              <a:buChar char="•"/>
            </a:pPr>
            <a:r>
              <a:rPr lang="en-US" sz="2206" b="1" dirty="0">
                <a:solidFill>
                  <a:srgbClr val="000000"/>
                </a:solidFill>
                <a:latin typeface="Open Sans Bold"/>
                <a:ea typeface="Open Sans Bold"/>
                <a:cs typeface="Open Sans Bold"/>
                <a:sym typeface="Open Sans Bold"/>
              </a:rPr>
              <a:t>Extraction de </a:t>
            </a:r>
            <a:r>
              <a:rPr lang="en-US" sz="2206" b="1" dirty="0" err="1">
                <a:solidFill>
                  <a:srgbClr val="000000"/>
                </a:solidFill>
                <a:latin typeface="Open Sans Bold"/>
                <a:ea typeface="Open Sans Bold"/>
                <a:cs typeface="Open Sans Bold"/>
                <a:sym typeface="Open Sans Bold"/>
              </a:rPr>
              <a:t>pièces</a:t>
            </a:r>
            <a:r>
              <a:rPr lang="en-US" sz="2206" b="1" dirty="0">
                <a:solidFill>
                  <a:srgbClr val="000000"/>
                </a:solidFill>
                <a:latin typeface="Open Sans Bold"/>
                <a:ea typeface="Open Sans Bold"/>
                <a:cs typeface="Open Sans Bold"/>
                <a:sym typeface="Open Sans Bold"/>
              </a:rPr>
              <a:t> </a:t>
            </a:r>
            <a:r>
              <a:rPr lang="en-US" sz="2206" b="1" dirty="0" err="1">
                <a:solidFill>
                  <a:srgbClr val="000000"/>
                </a:solidFill>
                <a:latin typeface="Open Sans Bold"/>
                <a:ea typeface="Open Sans Bold"/>
                <a:cs typeface="Open Sans Bold"/>
                <a:sym typeface="Open Sans Bold"/>
              </a:rPr>
              <a:t>anatomiques</a:t>
            </a:r>
            <a:r>
              <a:rPr lang="en-US" sz="2206" b="1" dirty="0">
                <a:solidFill>
                  <a:srgbClr val="000000"/>
                </a:solidFill>
                <a:latin typeface="Open Sans Bold"/>
                <a:ea typeface="Open Sans Bold"/>
                <a:cs typeface="Open Sans Bold"/>
                <a:sym typeface="Open Sans Bold"/>
              </a:rPr>
              <a:t> par </a:t>
            </a:r>
            <a:r>
              <a:rPr lang="en-US" sz="2206" b="1" dirty="0" err="1">
                <a:solidFill>
                  <a:srgbClr val="000000"/>
                </a:solidFill>
                <a:latin typeface="Open Sans Bold"/>
                <a:ea typeface="Open Sans Bold"/>
                <a:cs typeface="Open Sans Bold"/>
                <a:sym typeface="Open Sans Bold"/>
              </a:rPr>
              <a:t>voie</a:t>
            </a:r>
            <a:r>
              <a:rPr lang="en-US" sz="2206" b="1" dirty="0">
                <a:solidFill>
                  <a:srgbClr val="000000"/>
                </a:solidFill>
                <a:latin typeface="Open Sans Bold"/>
                <a:ea typeface="Open Sans Bold"/>
                <a:cs typeface="Open Sans Bold"/>
                <a:sym typeface="Open Sans Bold"/>
              </a:rPr>
              <a:t> </a:t>
            </a:r>
            <a:r>
              <a:rPr lang="en-US" sz="2206" b="1" dirty="0" err="1">
                <a:solidFill>
                  <a:srgbClr val="000000"/>
                </a:solidFill>
                <a:latin typeface="Open Sans Bold"/>
                <a:ea typeface="Open Sans Bold"/>
                <a:cs typeface="Open Sans Bold"/>
                <a:sym typeface="Open Sans Bold"/>
              </a:rPr>
              <a:t>vaginale</a:t>
            </a:r>
            <a:r>
              <a:rPr lang="en-US" sz="2206" b="1" dirty="0">
                <a:solidFill>
                  <a:srgbClr val="000000"/>
                </a:solidFill>
                <a:latin typeface="Open Sans Bold"/>
                <a:ea typeface="Open Sans Bold"/>
                <a:cs typeface="Open Sans Bold"/>
                <a:sym typeface="Open Sans Bold"/>
              </a:rPr>
              <a:t> </a:t>
            </a:r>
            <a:r>
              <a:rPr lang="en-US" sz="2206" dirty="0">
                <a:solidFill>
                  <a:srgbClr val="000000"/>
                </a:solidFill>
                <a:latin typeface="Open Sans"/>
                <a:ea typeface="Open Sans"/>
                <a:cs typeface="Open Sans"/>
                <a:sym typeface="Open Sans"/>
              </a:rPr>
              <a:t>/ NOTES </a:t>
            </a:r>
            <a:r>
              <a:rPr lang="en-US" sz="2206" dirty="0" err="1">
                <a:solidFill>
                  <a:srgbClr val="000000"/>
                </a:solidFill>
                <a:latin typeface="Open Sans"/>
                <a:ea typeface="Open Sans"/>
                <a:cs typeface="Open Sans"/>
                <a:sym typeface="Open Sans"/>
              </a:rPr>
              <a:t>en</a:t>
            </a:r>
            <a:r>
              <a:rPr lang="en-US" sz="2206" dirty="0">
                <a:solidFill>
                  <a:srgbClr val="000000"/>
                </a:solidFill>
                <a:latin typeface="Open Sans"/>
                <a:ea typeface="Open Sans"/>
                <a:cs typeface="Open Sans"/>
                <a:sym typeface="Open Sans"/>
              </a:rPr>
              <a:t> </a:t>
            </a:r>
            <a:r>
              <a:rPr lang="en-US" sz="2206" dirty="0" err="1">
                <a:solidFill>
                  <a:srgbClr val="000000"/>
                </a:solidFill>
                <a:latin typeface="Open Sans"/>
                <a:ea typeface="Open Sans"/>
                <a:cs typeface="Open Sans"/>
                <a:sym typeface="Open Sans"/>
              </a:rPr>
              <a:t>chirurgie</a:t>
            </a:r>
            <a:r>
              <a:rPr lang="en-US" sz="2206" dirty="0">
                <a:solidFill>
                  <a:srgbClr val="000000"/>
                </a:solidFill>
                <a:latin typeface="Open Sans"/>
                <a:ea typeface="Open Sans"/>
                <a:cs typeface="Open Sans"/>
                <a:sym typeface="Open Sans"/>
              </a:rPr>
              <a:t> </a:t>
            </a:r>
            <a:r>
              <a:rPr lang="en-US" sz="2206" dirty="0" err="1">
                <a:solidFill>
                  <a:srgbClr val="000000"/>
                </a:solidFill>
                <a:latin typeface="Open Sans"/>
                <a:ea typeface="Open Sans"/>
                <a:cs typeface="Open Sans"/>
                <a:sym typeface="Open Sans"/>
              </a:rPr>
              <a:t>gynécologique</a:t>
            </a:r>
            <a:r>
              <a:rPr lang="en-US" sz="2206" dirty="0">
                <a:solidFill>
                  <a:srgbClr val="000000"/>
                </a:solidFill>
                <a:latin typeface="Open Sans"/>
                <a:ea typeface="Open Sans"/>
                <a:cs typeface="Open Sans"/>
                <a:sym typeface="Open Sans"/>
              </a:rPr>
              <a:t>, digestive et </a:t>
            </a:r>
            <a:r>
              <a:rPr lang="en-US" sz="2206" dirty="0" err="1">
                <a:solidFill>
                  <a:srgbClr val="000000"/>
                </a:solidFill>
                <a:latin typeface="Open Sans"/>
                <a:ea typeface="Open Sans"/>
                <a:cs typeface="Open Sans"/>
                <a:sym typeface="Open Sans"/>
              </a:rPr>
              <a:t>urologique</a:t>
            </a:r>
            <a:endParaRPr lang="en-US" sz="2206" dirty="0">
              <a:solidFill>
                <a:srgbClr val="000000"/>
              </a:solidFill>
              <a:latin typeface="Open Sans"/>
              <a:ea typeface="Open Sans"/>
              <a:cs typeface="Open Sans"/>
              <a:sym typeface="Open Sans"/>
            </a:endParaRPr>
          </a:p>
          <a:p>
            <a:pPr marL="476377" lvl="1" indent="-238188" algn="just">
              <a:lnSpc>
                <a:spcPts val="3089"/>
              </a:lnSpc>
              <a:buFont typeface="Arial"/>
              <a:buChar char="•"/>
            </a:pPr>
            <a:r>
              <a:rPr lang="en-US" sz="2206" dirty="0">
                <a:solidFill>
                  <a:srgbClr val="000000"/>
                </a:solidFill>
                <a:latin typeface="Open Sans"/>
                <a:ea typeface="Open Sans"/>
                <a:cs typeface="Open Sans"/>
                <a:sym typeface="Open Sans"/>
              </a:rPr>
              <a:t>Très </a:t>
            </a:r>
            <a:r>
              <a:rPr lang="en-US" sz="2206" dirty="0" err="1">
                <a:solidFill>
                  <a:srgbClr val="000000"/>
                </a:solidFill>
                <a:latin typeface="Open Sans"/>
                <a:ea typeface="Open Sans"/>
                <a:cs typeface="Open Sans"/>
                <a:sym typeface="Open Sans"/>
              </a:rPr>
              <a:t>faible</a:t>
            </a:r>
            <a:r>
              <a:rPr lang="en-US" sz="2206" dirty="0">
                <a:solidFill>
                  <a:srgbClr val="000000"/>
                </a:solidFill>
                <a:latin typeface="Open Sans"/>
                <a:ea typeface="Open Sans"/>
                <a:cs typeface="Open Sans"/>
                <a:sym typeface="Open Sans"/>
              </a:rPr>
              <a:t> </a:t>
            </a:r>
            <a:r>
              <a:rPr lang="en-US" sz="2206" dirty="0" err="1">
                <a:solidFill>
                  <a:srgbClr val="000000"/>
                </a:solidFill>
                <a:latin typeface="Open Sans"/>
                <a:ea typeface="Open Sans"/>
                <a:cs typeface="Open Sans"/>
                <a:sym typeface="Open Sans"/>
              </a:rPr>
              <a:t>taux</a:t>
            </a:r>
            <a:r>
              <a:rPr lang="en-US" sz="2206" dirty="0">
                <a:solidFill>
                  <a:srgbClr val="000000"/>
                </a:solidFill>
                <a:latin typeface="Open Sans"/>
                <a:ea typeface="Open Sans"/>
                <a:cs typeface="Open Sans"/>
                <a:sym typeface="Open Sans"/>
              </a:rPr>
              <a:t> de </a:t>
            </a:r>
            <a:r>
              <a:rPr lang="en-US" sz="2206" dirty="0" err="1">
                <a:solidFill>
                  <a:srgbClr val="000000"/>
                </a:solidFill>
                <a:latin typeface="Open Sans"/>
                <a:ea typeface="Open Sans"/>
                <a:cs typeface="Open Sans"/>
                <a:sym typeface="Open Sans"/>
              </a:rPr>
              <a:t>dyspareunie</a:t>
            </a:r>
            <a:r>
              <a:rPr lang="en-US" sz="2206" dirty="0">
                <a:solidFill>
                  <a:srgbClr val="000000"/>
                </a:solidFill>
                <a:latin typeface="Open Sans"/>
                <a:ea typeface="Open Sans"/>
                <a:cs typeface="Open Sans"/>
                <a:sym typeface="Open Sans"/>
              </a:rPr>
              <a:t> </a:t>
            </a:r>
            <a:r>
              <a:rPr lang="en-US" sz="2206" dirty="0" err="1">
                <a:solidFill>
                  <a:srgbClr val="000000"/>
                </a:solidFill>
                <a:latin typeface="Open Sans"/>
                <a:ea typeface="Open Sans"/>
                <a:cs typeface="Open Sans"/>
                <a:sym typeface="Open Sans"/>
              </a:rPr>
              <a:t>postopératoire</a:t>
            </a:r>
            <a:endParaRPr lang="en-US" sz="2206" dirty="0">
              <a:solidFill>
                <a:srgbClr val="000000"/>
              </a:solidFill>
              <a:latin typeface="Open Sans"/>
              <a:ea typeface="Open Sans"/>
              <a:cs typeface="Open Sans"/>
              <a:sym typeface="Open Sans"/>
            </a:endParaRPr>
          </a:p>
          <a:p>
            <a:pPr marL="476377" lvl="1" indent="-238188" algn="just">
              <a:lnSpc>
                <a:spcPts val="3089"/>
              </a:lnSpc>
              <a:buFont typeface="Arial"/>
              <a:buChar char="•"/>
            </a:pPr>
            <a:r>
              <a:rPr lang="en-US" sz="2206" dirty="0" err="1">
                <a:solidFill>
                  <a:srgbClr val="000000"/>
                </a:solidFill>
                <a:latin typeface="Open Sans"/>
                <a:ea typeface="Open Sans"/>
                <a:cs typeface="Open Sans"/>
                <a:sym typeface="Open Sans"/>
              </a:rPr>
              <a:t>Aucune</a:t>
            </a:r>
            <a:r>
              <a:rPr lang="en-US" sz="2206" dirty="0">
                <a:solidFill>
                  <a:srgbClr val="000000"/>
                </a:solidFill>
                <a:latin typeface="Open Sans"/>
                <a:ea typeface="Open Sans"/>
                <a:cs typeface="Open Sans"/>
                <a:sym typeface="Open Sans"/>
              </a:rPr>
              <a:t> </a:t>
            </a:r>
            <a:r>
              <a:rPr lang="en-US" sz="2206" dirty="0" err="1">
                <a:solidFill>
                  <a:srgbClr val="000000"/>
                </a:solidFill>
                <a:latin typeface="Open Sans"/>
                <a:ea typeface="Open Sans"/>
                <a:cs typeface="Open Sans"/>
                <a:sym typeface="Open Sans"/>
              </a:rPr>
              <a:t>altération</a:t>
            </a:r>
            <a:r>
              <a:rPr lang="en-US" sz="2206" dirty="0">
                <a:solidFill>
                  <a:srgbClr val="000000"/>
                </a:solidFill>
                <a:latin typeface="Open Sans"/>
                <a:ea typeface="Open Sans"/>
                <a:cs typeface="Open Sans"/>
                <a:sym typeface="Open Sans"/>
              </a:rPr>
              <a:t> significative de la </a:t>
            </a:r>
            <a:r>
              <a:rPr lang="en-US" sz="2206" dirty="0" err="1">
                <a:solidFill>
                  <a:srgbClr val="000000"/>
                </a:solidFill>
                <a:latin typeface="Open Sans"/>
                <a:ea typeface="Open Sans"/>
                <a:cs typeface="Open Sans"/>
                <a:sym typeface="Open Sans"/>
              </a:rPr>
              <a:t>fonction</a:t>
            </a:r>
            <a:r>
              <a:rPr lang="en-US" sz="2206" dirty="0">
                <a:solidFill>
                  <a:srgbClr val="000000"/>
                </a:solidFill>
                <a:latin typeface="Open Sans"/>
                <a:ea typeface="Open Sans"/>
                <a:cs typeface="Open Sans"/>
                <a:sym typeface="Open Sans"/>
              </a:rPr>
              <a:t> </a:t>
            </a:r>
            <a:r>
              <a:rPr lang="en-US" sz="2206" dirty="0" err="1">
                <a:solidFill>
                  <a:srgbClr val="000000"/>
                </a:solidFill>
                <a:latin typeface="Open Sans"/>
                <a:ea typeface="Open Sans"/>
                <a:cs typeface="Open Sans"/>
                <a:sym typeface="Open Sans"/>
              </a:rPr>
              <a:t>sexuelle</a:t>
            </a:r>
            <a:r>
              <a:rPr lang="en-US" sz="2206" dirty="0">
                <a:solidFill>
                  <a:srgbClr val="000000"/>
                </a:solidFill>
                <a:latin typeface="Open Sans"/>
                <a:ea typeface="Open Sans"/>
                <a:cs typeface="Open Sans"/>
                <a:sym typeface="Open Sans"/>
              </a:rPr>
              <a:t> avec les questionnaires </a:t>
            </a:r>
            <a:r>
              <a:rPr lang="en-US" sz="2206" dirty="0" err="1">
                <a:solidFill>
                  <a:srgbClr val="000000"/>
                </a:solidFill>
                <a:latin typeface="Open Sans"/>
                <a:ea typeface="Open Sans"/>
                <a:cs typeface="Open Sans"/>
                <a:sym typeface="Open Sans"/>
              </a:rPr>
              <a:t>validés</a:t>
            </a:r>
            <a:endParaRPr lang="en-US" sz="2206" dirty="0">
              <a:solidFill>
                <a:srgbClr val="000000"/>
              </a:solidFill>
              <a:latin typeface="Open Sans"/>
              <a:ea typeface="Open Sans"/>
              <a:cs typeface="Open Sans"/>
              <a:sym typeface="Open Sans"/>
            </a:endParaRPr>
          </a:p>
          <a:p>
            <a:pPr marL="476377" lvl="1" indent="-238188" algn="just">
              <a:lnSpc>
                <a:spcPts val="3089"/>
              </a:lnSpc>
              <a:buFont typeface="Arial"/>
              <a:buChar char="•"/>
            </a:pPr>
            <a:r>
              <a:rPr lang="en-US" sz="2206" dirty="0" err="1">
                <a:solidFill>
                  <a:srgbClr val="000000"/>
                </a:solidFill>
                <a:latin typeface="Open Sans"/>
                <a:ea typeface="Open Sans"/>
                <a:cs typeface="Open Sans"/>
                <a:sym typeface="Open Sans"/>
              </a:rPr>
              <a:t>Résultats</a:t>
            </a:r>
            <a:r>
              <a:rPr lang="en-US" sz="2206" dirty="0">
                <a:solidFill>
                  <a:srgbClr val="000000"/>
                </a:solidFill>
                <a:latin typeface="Open Sans"/>
                <a:ea typeface="Open Sans"/>
                <a:cs typeface="Open Sans"/>
                <a:sym typeface="Open Sans"/>
              </a:rPr>
              <a:t> comparables à la </a:t>
            </a:r>
            <a:r>
              <a:rPr lang="en-US" sz="2206" dirty="0" err="1">
                <a:solidFill>
                  <a:srgbClr val="000000"/>
                </a:solidFill>
                <a:latin typeface="Open Sans"/>
                <a:ea typeface="Open Sans"/>
                <a:cs typeface="Open Sans"/>
                <a:sym typeface="Open Sans"/>
              </a:rPr>
              <a:t>cœlioscopie</a:t>
            </a:r>
            <a:r>
              <a:rPr lang="en-US" sz="2206" dirty="0">
                <a:solidFill>
                  <a:srgbClr val="000000"/>
                </a:solidFill>
                <a:latin typeface="Open Sans"/>
                <a:ea typeface="Open Sans"/>
                <a:cs typeface="Open Sans"/>
                <a:sym typeface="Open Sans"/>
              </a:rPr>
              <a:t> </a:t>
            </a:r>
            <a:r>
              <a:rPr lang="en-US" sz="2206" dirty="0" err="1">
                <a:solidFill>
                  <a:srgbClr val="000000"/>
                </a:solidFill>
                <a:latin typeface="Open Sans"/>
                <a:ea typeface="Open Sans"/>
                <a:cs typeface="Open Sans"/>
                <a:sym typeface="Open Sans"/>
              </a:rPr>
              <a:t>conventionnelle</a:t>
            </a:r>
            <a:endParaRPr lang="en-US" sz="2206" dirty="0">
              <a:solidFill>
                <a:srgbClr val="000000"/>
              </a:solidFill>
              <a:latin typeface="Open Sans"/>
              <a:ea typeface="Open Sans"/>
              <a:cs typeface="Open Sans"/>
              <a:sym typeface="Open Sans"/>
            </a:endParaRPr>
          </a:p>
          <a:p>
            <a:pPr algn="just">
              <a:lnSpc>
                <a:spcPts val="3089"/>
              </a:lnSpc>
            </a:pPr>
            <a:endParaRPr lang="en-US" sz="2206" dirty="0">
              <a:solidFill>
                <a:srgbClr val="000000"/>
              </a:solidFill>
              <a:latin typeface="Open Sans"/>
              <a:ea typeface="Open Sans"/>
              <a:cs typeface="Open Sans"/>
              <a:sym typeface="Open Sans"/>
            </a:endParaRPr>
          </a:p>
        </p:txBody>
      </p:sp>
      <p:sp>
        <p:nvSpPr>
          <p:cNvPr id="15" name="Freeform 4">
            <a:extLst>
              <a:ext uri="{FF2B5EF4-FFF2-40B4-BE49-F238E27FC236}">
                <a16:creationId xmlns:a16="http://schemas.microsoft.com/office/drawing/2014/main" id="{17547752-5C79-CF4E-685B-F36842981E92}"/>
              </a:ext>
            </a:extLst>
          </p:cNvPr>
          <p:cNvSpPr/>
          <p:nvPr/>
        </p:nvSpPr>
        <p:spPr>
          <a:xfrm>
            <a:off x="988875" y="320921"/>
            <a:ext cx="1195645" cy="1611777"/>
          </a:xfrm>
          <a:custGeom>
            <a:avLst/>
            <a:gdLst/>
            <a:ahLst/>
            <a:cxnLst/>
            <a:rect l="l" t="t" r="r" b="b"/>
            <a:pathLst>
              <a:path w="1195645" h="1611777">
                <a:moveTo>
                  <a:pt x="0" y="0"/>
                </a:moveTo>
                <a:lnTo>
                  <a:pt x="1195645" y="0"/>
                </a:lnTo>
                <a:lnTo>
                  <a:pt x="1195645" y="1611777"/>
                </a:lnTo>
                <a:lnTo>
                  <a:pt x="0" y="1611777"/>
                </a:lnTo>
                <a:lnTo>
                  <a:pt x="0" y="0"/>
                </a:lnTo>
                <a:close/>
              </a:path>
            </a:pathLst>
          </a:custGeom>
          <a:blipFill>
            <a:blip>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535474"/>
            <a:ext cx="18288000" cy="4120592"/>
            <a:chOff x="0" y="0"/>
            <a:chExt cx="4816593" cy="1085259"/>
          </a:xfrm>
        </p:grpSpPr>
        <p:sp>
          <p:nvSpPr>
            <p:cNvPr id="3" name="Freeform 3"/>
            <p:cNvSpPr/>
            <p:nvPr/>
          </p:nvSpPr>
          <p:spPr>
            <a:xfrm>
              <a:off x="0" y="0"/>
              <a:ext cx="4816592" cy="1085259"/>
            </a:xfrm>
            <a:custGeom>
              <a:avLst/>
              <a:gdLst/>
              <a:ahLst/>
              <a:cxnLst/>
              <a:rect l="l" t="t" r="r" b="b"/>
              <a:pathLst>
                <a:path w="4816592" h="1085259">
                  <a:moveTo>
                    <a:pt x="0" y="0"/>
                  </a:moveTo>
                  <a:lnTo>
                    <a:pt x="4816592" y="0"/>
                  </a:lnTo>
                  <a:lnTo>
                    <a:pt x="4816592" y="1085259"/>
                  </a:lnTo>
                  <a:lnTo>
                    <a:pt x="0" y="1085259"/>
                  </a:lnTo>
                  <a:close/>
                </a:path>
              </a:pathLst>
            </a:custGeom>
            <a:solidFill>
              <a:srgbClr val="E2ECFF"/>
            </a:solidFill>
          </p:spPr>
        </p:sp>
        <p:sp>
          <p:nvSpPr>
            <p:cNvPr id="4" name="TextBox 4"/>
            <p:cNvSpPr txBox="1"/>
            <p:nvPr/>
          </p:nvSpPr>
          <p:spPr>
            <a:xfrm>
              <a:off x="0" y="-38100"/>
              <a:ext cx="4816593" cy="1123359"/>
            </a:xfrm>
            <a:prstGeom prst="rect">
              <a:avLst/>
            </a:prstGeom>
          </p:spPr>
          <p:txBody>
            <a:bodyPr lIns="50800" tIns="50800" rIns="50800" bIns="50800" rtlCol="0" anchor="ctr"/>
            <a:lstStyle/>
            <a:p>
              <a:pPr algn="ctr">
                <a:lnSpc>
                  <a:spcPts val="2939"/>
                </a:lnSpc>
              </a:pPr>
              <a:endParaRPr/>
            </a:p>
          </p:txBody>
        </p:sp>
      </p:grpSp>
      <p:grpSp>
        <p:nvGrpSpPr>
          <p:cNvPr id="5" name="Group 5"/>
          <p:cNvGrpSpPr/>
          <p:nvPr/>
        </p:nvGrpSpPr>
        <p:grpSpPr>
          <a:xfrm>
            <a:off x="2491740" y="674431"/>
            <a:ext cx="6652260" cy="1160157"/>
            <a:chOff x="0" y="0"/>
            <a:chExt cx="8869680" cy="1546876"/>
          </a:xfrm>
        </p:grpSpPr>
        <p:sp>
          <p:nvSpPr>
            <p:cNvPr id="6" name="TextBox 6"/>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Introduction</a:t>
              </a:r>
            </a:p>
          </p:txBody>
        </p:sp>
        <p:sp>
          <p:nvSpPr>
            <p:cNvPr id="7" name="TextBox 7"/>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8" name="TextBox 8"/>
          <p:cNvSpPr txBox="1"/>
          <p:nvPr/>
        </p:nvSpPr>
        <p:spPr>
          <a:xfrm>
            <a:off x="2938106" y="3296743"/>
            <a:ext cx="12919949" cy="2295525"/>
          </a:xfrm>
          <a:prstGeom prst="rect">
            <a:avLst/>
          </a:prstGeom>
        </p:spPr>
        <p:txBody>
          <a:bodyPr lIns="0" tIns="0" rIns="0" bIns="0" rtlCol="0" anchor="t">
            <a:spAutoFit/>
          </a:bodyPr>
          <a:lstStyle/>
          <a:p>
            <a:pPr algn="ctr">
              <a:lnSpc>
                <a:spcPts val="6000"/>
              </a:lnSpc>
              <a:spcBef>
                <a:spcPct val="0"/>
              </a:spcBef>
            </a:pPr>
            <a:r>
              <a:rPr lang="en-US" sz="5000">
                <a:solidFill>
                  <a:srgbClr val="056C80"/>
                </a:solidFill>
                <a:latin typeface="Open Sans"/>
                <a:ea typeface="Open Sans"/>
                <a:cs typeface="Open Sans"/>
                <a:sym typeface="Open Sans"/>
              </a:rPr>
              <a:t>Etudier la sexualité post-opératoire précoce</a:t>
            </a:r>
          </a:p>
          <a:p>
            <a:pPr algn="ctr">
              <a:lnSpc>
                <a:spcPts val="6000"/>
              </a:lnSpc>
              <a:spcBef>
                <a:spcPct val="0"/>
              </a:spcBef>
            </a:pPr>
            <a:r>
              <a:rPr lang="en-US" sz="5000">
                <a:solidFill>
                  <a:srgbClr val="056C80"/>
                </a:solidFill>
                <a:latin typeface="Open Sans"/>
                <a:ea typeface="Open Sans"/>
                <a:cs typeface="Open Sans"/>
                <a:sym typeface="Open Sans"/>
              </a:rPr>
              <a:t>après stérilisation tubaire par vNOTES </a:t>
            </a:r>
          </a:p>
          <a:p>
            <a:pPr algn="ctr">
              <a:lnSpc>
                <a:spcPts val="6000"/>
              </a:lnSpc>
              <a:spcBef>
                <a:spcPct val="0"/>
              </a:spcBef>
            </a:pPr>
            <a:r>
              <a:rPr lang="en-US" sz="5000">
                <a:solidFill>
                  <a:srgbClr val="056C80"/>
                </a:solidFill>
                <a:latin typeface="Open Sans"/>
                <a:ea typeface="Open Sans"/>
                <a:cs typeface="Open Sans"/>
                <a:sym typeface="Open Sans"/>
              </a:rPr>
              <a:t>versus coelioscopie abdominale</a:t>
            </a:r>
          </a:p>
        </p:txBody>
      </p:sp>
      <p:sp>
        <p:nvSpPr>
          <p:cNvPr id="10" name="Freeform 4">
            <a:extLst>
              <a:ext uri="{FF2B5EF4-FFF2-40B4-BE49-F238E27FC236}">
                <a16:creationId xmlns:a16="http://schemas.microsoft.com/office/drawing/2014/main" id="{29AE9CCB-0046-AD7F-F6B2-62CDDE254692}"/>
              </a:ext>
            </a:extLst>
          </p:cNvPr>
          <p:cNvSpPr/>
          <p:nvPr/>
        </p:nvSpPr>
        <p:spPr>
          <a:xfrm>
            <a:off x="988875" y="320921"/>
            <a:ext cx="1195645" cy="1611777"/>
          </a:xfrm>
          <a:custGeom>
            <a:avLst/>
            <a:gdLst/>
            <a:ahLst/>
            <a:cxnLst/>
            <a:rect l="l" t="t" r="r" b="b"/>
            <a:pathLst>
              <a:path w="1195645" h="1611777">
                <a:moveTo>
                  <a:pt x="0" y="0"/>
                </a:moveTo>
                <a:lnTo>
                  <a:pt x="1195645" y="0"/>
                </a:lnTo>
                <a:lnTo>
                  <a:pt x="1195645" y="1611777"/>
                </a:lnTo>
                <a:lnTo>
                  <a:pt x="0" y="161177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1" name="Freeform 6">
            <a:extLst>
              <a:ext uri="{FF2B5EF4-FFF2-40B4-BE49-F238E27FC236}">
                <a16:creationId xmlns:a16="http://schemas.microsoft.com/office/drawing/2014/main" id="{99B4509E-1437-17AA-5569-EF0D1F9FBA2C}"/>
              </a:ext>
            </a:extLst>
          </p:cNvPr>
          <p:cNvSpPr/>
          <p:nvPr/>
        </p:nvSpPr>
        <p:spPr>
          <a:xfrm rot="596414">
            <a:off x="15741622" y="4572291"/>
            <a:ext cx="1561124" cy="1561124"/>
          </a:xfrm>
          <a:custGeom>
            <a:avLst/>
            <a:gdLst/>
            <a:ahLst/>
            <a:cxnLst/>
            <a:rect l="l" t="t" r="r" b="b"/>
            <a:pathLst>
              <a:path w="1561124" h="1561124">
                <a:moveTo>
                  <a:pt x="0" y="0"/>
                </a:moveTo>
                <a:lnTo>
                  <a:pt x="1561124" y="0"/>
                </a:lnTo>
                <a:lnTo>
                  <a:pt x="1561124" y="1561124"/>
                </a:lnTo>
                <a:lnTo>
                  <a:pt x="0" y="1561124"/>
                </a:lnTo>
                <a:lnTo>
                  <a:pt x="0" y="0"/>
                </a:lnTo>
                <a:close/>
              </a:path>
            </a:pathLst>
          </a:custGeom>
          <a:blipFill>
            <a:blip>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16705471" y="-5911468"/>
            <a:ext cx="0" cy="18288000"/>
          </a:xfrm>
          <a:prstGeom prst="line">
            <a:avLst/>
          </a:prstGeom>
          <a:ln w="19050" cap="flat">
            <a:solidFill>
              <a:srgbClr val="D9D9D9"/>
            </a:solidFill>
            <a:prstDash val="solid"/>
            <a:headEnd type="none" w="sm" len="sm"/>
            <a:tailEnd type="none" w="sm" len="sm"/>
          </a:ln>
        </p:spPr>
      </p:sp>
      <p:sp>
        <p:nvSpPr>
          <p:cNvPr id="3" name="AutoShape 3"/>
          <p:cNvSpPr/>
          <p:nvPr/>
        </p:nvSpPr>
        <p:spPr>
          <a:xfrm flipV="1">
            <a:off x="9144000" y="8051337"/>
            <a:ext cx="0" cy="18288000"/>
          </a:xfrm>
          <a:prstGeom prst="line">
            <a:avLst/>
          </a:prstGeom>
          <a:ln w="95250" cap="flat">
            <a:solidFill>
              <a:srgbClr val="EB6C4A"/>
            </a:solidFill>
            <a:prstDash val="solid"/>
            <a:headEnd type="none" w="sm" len="sm"/>
            <a:tailEnd type="none" w="sm" len="sm"/>
          </a:ln>
        </p:spPr>
      </p:sp>
      <p:sp>
        <p:nvSpPr>
          <p:cNvPr id="4" name="AutoShape 4"/>
          <p:cNvSpPr/>
          <p:nvPr/>
        </p:nvSpPr>
        <p:spPr>
          <a:xfrm flipV="1">
            <a:off x="9144000" y="-15863938"/>
            <a:ext cx="0" cy="18288000"/>
          </a:xfrm>
          <a:prstGeom prst="line">
            <a:avLst/>
          </a:prstGeom>
          <a:ln w="95250" cap="flat">
            <a:solidFill>
              <a:srgbClr val="EB6C4A"/>
            </a:solidFill>
            <a:prstDash val="solid"/>
            <a:headEnd type="none" w="sm" len="sm"/>
            <a:tailEnd type="none" w="sm" len="sm"/>
          </a:ln>
        </p:spPr>
      </p:sp>
      <p:sp>
        <p:nvSpPr>
          <p:cNvPr id="5" name="Freeform 5"/>
          <p:cNvSpPr/>
          <p:nvPr/>
        </p:nvSpPr>
        <p:spPr>
          <a:xfrm>
            <a:off x="2834374" y="1566935"/>
            <a:ext cx="5359834" cy="8010621"/>
          </a:xfrm>
          <a:custGeom>
            <a:avLst/>
            <a:gdLst/>
            <a:ahLst/>
            <a:cxnLst/>
            <a:rect l="l" t="t" r="r" b="b"/>
            <a:pathLst>
              <a:path w="5359834" h="8010621">
                <a:moveTo>
                  <a:pt x="0" y="0"/>
                </a:moveTo>
                <a:lnTo>
                  <a:pt x="5359833" y="0"/>
                </a:lnTo>
                <a:lnTo>
                  <a:pt x="5359833" y="8010621"/>
                </a:lnTo>
                <a:lnTo>
                  <a:pt x="0" y="801062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2334677" y="1061352"/>
            <a:ext cx="1918783" cy="1757285"/>
          </a:xfrm>
          <a:custGeom>
            <a:avLst/>
            <a:gdLst/>
            <a:ahLst/>
            <a:cxnLst/>
            <a:rect l="l" t="t" r="r" b="b"/>
            <a:pathLst>
              <a:path w="1918783" h="1757285">
                <a:moveTo>
                  <a:pt x="0" y="0"/>
                </a:moveTo>
                <a:lnTo>
                  <a:pt x="1918784" y="0"/>
                </a:lnTo>
                <a:lnTo>
                  <a:pt x="1918784" y="1757286"/>
                </a:lnTo>
                <a:lnTo>
                  <a:pt x="0" y="1757286"/>
                </a:lnTo>
                <a:lnTo>
                  <a:pt x="0" y="0"/>
                </a:lnTo>
                <a:close/>
              </a:path>
            </a:pathLst>
          </a:custGeom>
          <a:blipFill>
            <a:blip r:embed="rId4"/>
            <a:stretch>
              <a:fillRect/>
            </a:stretch>
          </a:blipFill>
        </p:spPr>
      </p:sp>
      <p:sp>
        <p:nvSpPr>
          <p:cNvPr id="7" name="Freeform 7"/>
          <p:cNvSpPr/>
          <p:nvPr/>
        </p:nvSpPr>
        <p:spPr>
          <a:xfrm>
            <a:off x="12157295" y="5143500"/>
            <a:ext cx="2273548" cy="1513331"/>
          </a:xfrm>
          <a:custGeom>
            <a:avLst/>
            <a:gdLst/>
            <a:ahLst/>
            <a:cxnLst/>
            <a:rect l="l" t="t" r="r" b="b"/>
            <a:pathLst>
              <a:path w="2273548" h="1513331">
                <a:moveTo>
                  <a:pt x="0" y="0"/>
                </a:moveTo>
                <a:lnTo>
                  <a:pt x="2273548" y="0"/>
                </a:lnTo>
                <a:lnTo>
                  <a:pt x="2273548" y="1513331"/>
                </a:lnTo>
                <a:lnTo>
                  <a:pt x="0" y="1513331"/>
                </a:lnTo>
                <a:lnTo>
                  <a:pt x="0" y="0"/>
                </a:lnTo>
                <a:close/>
              </a:path>
            </a:pathLst>
          </a:custGeom>
          <a:blipFill>
            <a:blip r:embed="rId5"/>
            <a:stretch>
              <a:fillRect/>
            </a:stretch>
          </a:blipFill>
        </p:spPr>
      </p:sp>
      <p:sp>
        <p:nvSpPr>
          <p:cNvPr id="8" name="Freeform 8"/>
          <p:cNvSpPr/>
          <p:nvPr/>
        </p:nvSpPr>
        <p:spPr>
          <a:xfrm>
            <a:off x="12286983" y="3253964"/>
            <a:ext cx="2143860" cy="1365661"/>
          </a:xfrm>
          <a:custGeom>
            <a:avLst/>
            <a:gdLst/>
            <a:ahLst/>
            <a:cxnLst/>
            <a:rect l="l" t="t" r="r" b="b"/>
            <a:pathLst>
              <a:path w="2143860" h="1365661">
                <a:moveTo>
                  <a:pt x="0" y="0"/>
                </a:moveTo>
                <a:lnTo>
                  <a:pt x="2143860" y="0"/>
                </a:lnTo>
                <a:lnTo>
                  <a:pt x="2143860" y="1365661"/>
                </a:lnTo>
                <a:lnTo>
                  <a:pt x="0" y="1365661"/>
                </a:lnTo>
                <a:lnTo>
                  <a:pt x="0" y="0"/>
                </a:lnTo>
                <a:close/>
              </a:path>
            </a:pathLst>
          </a:custGeom>
          <a:blipFill>
            <a:blip r:embed="rId6"/>
            <a:stretch>
              <a:fillRect/>
            </a:stretch>
          </a:blipFill>
        </p:spPr>
      </p:sp>
      <p:sp>
        <p:nvSpPr>
          <p:cNvPr id="9" name="Freeform 9"/>
          <p:cNvSpPr/>
          <p:nvPr/>
        </p:nvSpPr>
        <p:spPr>
          <a:xfrm>
            <a:off x="12478023" y="7185050"/>
            <a:ext cx="2073250" cy="2073250"/>
          </a:xfrm>
          <a:custGeom>
            <a:avLst/>
            <a:gdLst/>
            <a:ahLst/>
            <a:cxnLst/>
            <a:rect l="l" t="t" r="r" b="b"/>
            <a:pathLst>
              <a:path w="2073250" h="2073250">
                <a:moveTo>
                  <a:pt x="0" y="0"/>
                </a:moveTo>
                <a:lnTo>
                  <a:pt x="2073250" y="0"/>
                </a:lnTo>
                <a:lnTo>
                  <a:pt x="2073250" y="2073250"/>
                </a:lnTo>
                <a:lnTo>
                  <a:pt x="0" y="2073250"/>
                </a:lnTo>
                <a:lnTo>
                  <a:pt x="0" y="0"/>
                </a:lnTo>
                <a:close/>
              </a:path>
            </a:pathLst>
          </a:custGeom>
          <a:blipFill>
            <a:blip r:embed="rId7"/>
            <a:stretch>
              <a:fillRect/>
            </a:stretch>
          </a:blipFill>
        </p:spPr>
      </p:sp>
      <p:grpSp>
        <p:nvGrpSpPr>
          <p:cNvPr id="10" name="Group 10"/>
          <p:cNvGrpSpPr/>
          <p:nvPr/>
        </p:nvGrpSpPr>
        <p:grpSpPr>
          <a:xfrm>
            <a:off x="2491740" y="674431"/>
            <a:ext cx="6652260" cy="1160157"/>
            <a:chOff x="0" y="0"/>
            <a:chExt cx="8869680" cy="1546876"/>
          </a:xfrm>
        </p:grpSpPr>
        <p:sp>
          <p:nvSpPr>
            <p:cNvPr id="11" name="TextBox 11"/>
            <p:cNvSpPr txBox="1"/>
            <p:nvPr/>
          </p:nvSpPr>
          <p:spPr>
            <a:xfrm>
              <a:off x="0" y="-9525"/>
              <a:ext cx="8731891" cy="1025525"/>
            </a:xfrm>
            <a:prstGeom prst="rect">
              <a:avLst/>
            </a:prstGeom>
          </p:spPr>
          <p:txBody>
            <a:bodyPr lIns="0" tIns="0" rIns="0" bIns="0" rtlCol="0" anchor="t">
              <a:spAutoFit/>
            </a:bodyPr>
            <a:lstStyle/>
            <a:p>
              <a:pPr algn="l">
                <a:lnSpc>
                  <a:spcPts val="6000"/>
                </a:lnSpc>
              </a:pPr>
              <a:r>
                <a:rPr lang="en-US" sz="5000" i="1">
                  <a:solidFill>
                    <a:srgbClr val="000000"/>
                  </a:solidFill>
                  <a:latin typeface="Open Sans Italics"/>
                  <a:ea typeface="Open Sans Italics"/>
                  <a:cs typeface="Open Sans Italics"/>
                  <a:sym typeface="Open Sans Italics"/>
                </a:rPr>
                <a:t>Méthode</a:t>
              </a:r>
            </a:p>
          </p:txBody>
        </p:sp>
        <p:sp>
          <p:nvSpPr>
            <p:cNvPr id="12" name="TextBox 12"/>
            <p:cNvSpPr txBox="1"/>
            <p:nvPr/>
          </p:nvSpPr>
          <p:spPr>
            <a:xfrm>
              <a:off x="1240168" y="1036970"/>
              <a:ext cx="7629512" cy="509905"/>
            </a:xfrm>
            <a:prstGeom prst="rect">
              <a:avLst/>
            </a:prstGeom>
          </p:spPr>
          <p:txBody>
            <a:bodyPr lIns="0" tIns="0" rIns="0" bIns="0" rtlCol="0" anchor="t">
              <a:spAutoFit/>
            </a:bodyPr>
            <a:lstStyle/>
            <a:p>
              <a:pPr algn="l">
                <a:lnSpc>
                  <a:spcPts val="2939"/>
                </a:lnSpc>
              </a:pPr>
              <a:endParaRPr/>
            </a:p>
          </p:txBody>
        </p:sp>
      </p:grpSp>
      <p:sp>
        <p:nvSpPr>
          <p:cNvPr id="13" name="TextBox 13"/>
          <p:cNvSpPr txBox="1"/>
          <p:nvPr/>
        </p:nvSpPr>
        <p:spPr>
          <a:xfrm>
            <a:off x="4385399" y="2723388"/>
            <a:ext cx="2629384" cy="874214"/>
          </a:xfrm>
          <a:prstGeom prst="rect">
            <a:avLst/>
          </a:prstGeom>
        </p:spPr>
        <p:txBody>
          <a:bodyPr wrap="square" lIns="0" tIns="0" rIns="0" bIns="0" rtlCol="0" anchor="t">
            <a:spAutoFit/>
          </a:bodyPr>
          <a:lstStyle/>
          <a:p>
            <a:pPr algn="ctr">
              <a:lnSpc>
                <a:spcPts val="7279"/>
              </a:lnSpc>
            </a:pPr>
            <a:r>
              <a:rPr lang="en-US" sz="5199" b="1" dirty="0">
                <a:solidFill>
                  <a:srgbClr val="000000"/>
                </a:solidFill>
                <a:latin typeface="Open Sans Bold"/>
                <a:ea typeface="Open Sans Bold"/>
                <a:cs typeface="Open Sans Bold"/>
                <a:sym typeface="Open Sans Bold"/>
              </a:rPr>
              <a:t>TULIPES</a:t>
            </a:r>
          </a:p>
        </p:txBody>
      </p:sp>
      <p:sp>
        <p:nvSpPr>
          <p:cNvPr id="14" name="TextBox 14"/>
          <p:cNvSpPr txBox="1"/>
          <p:nvPr/>
        </p:nvSpPr>
        <p:spPr>
          <a:xfrm>
            <a:off x="4013798" y="4324381"/>
            <a:ext cx="3000985" cy="4180840"/>
          </a:xfrm>
          <a:prstGeom prst="rect">
            <a:avLst/>
          </a:prstGeom>
        </p:spPr>
        <p:txBody>
          <a:bodyPr lIns="0" tIns="0" rIns="0" bIns="0" rtlCol="0" anchor="t">
            <a:spAutoFit/>
          </a:bodyPr>
          <a:lstStyle/>
          <a:p>
            <a:pPr algn="ctr">
              <a:lnSpc>
                <a:spcPts val="4759"/>
              </a:lnSpc>
            </a:pPr>
            <a:r>
              <a:rPr lang="en-US" sz="3399">
                <a:solidFill>
                  <a:srgbClr val="000000"/>
                </a:solidFill>
                <a:latin typeface="Open Sans"/>
                <a:ea typeface="Open Sans"/>
                <a:cs typeface="Open Sans"/>
                <a:sym typeface="Open Sans"/>
              </a:rPr>
              <a:t>prospective</a:t>
            </a:r>
          </a:p>
          <a:p>
            <a:pPr algn="ctr">
              <a:lnSpc>
                <a:spcPts val="4759"/>
              </a:lnSpc>
            </a:pPr>
            <a:endParaRPr lang="en-US" sz="3399">
              <a:solidFill>
                <a:srgbClr val="000000"/>
              </a:solidFill>
              <a:latin typeface="Open Sans"/>
              <a:ea typeface="Open Sans"/>
              <a:cs typeface="Open Sans"/>
              <a:sym typeface="Open Sans"/>
            </a:endParaRPr>
          </a:p>
          <a:p>
            <a:pPr algn="ctr">
              <a:lnSpc>
                <a:spcPts val="4759"/>
              </a:lnSpc>
            </a:pPr>
            <a:r>
              <a:rPr lang="en-US" sz="3399">
                <a:solidFill>
                  <a:srgbClr val="000000"/>
                </a:solidFill>
                <a:latin typeface="Open Sans"/>
                <a:ea typeface="Open Sans"/>
                <a:cs typeface="Open Sans"/>
                <a:sym typeface="Open Sans"/>
              </a:rPr>
              <a:t>randomisée</a:t>
            </a:r>
          </a:p>
          <a:p>
            <a:pPr algn="ctr">
              <a:lnSpc>
                <a:spcPts val="4759"/>
              </a:lnSpc>
            </a:pPr>
            <a:endParaRPr lang="en-US" sz="3399">
              <a:solidFill>
                <a:srgbClr val="000000"/>
              </a:solidFill>
              <a:latin typeface="Open Sans"/>
              <a:ea typeface="Open Sans"/>
              <a:cs typeface="Open Sans"/>
              <a:sym typeface="Open Sans"/>
            </a:endParaRPr>
          </a:p>
          <a:p>
            <a:pPr algn="ctr">
              <a:lnSpc>
                <a:spcPts val="4759"/>
              </a:lnSpc>
            </a:pPr>
            <a:r>
              <a:rPr lang="en-US" sz="3399">
                <a:solidFill>
                  <a:srgbClr val="000000"/>
                </a:solidFill>
                <a:latin typeface="Open Sans"/>
                <a:ea typeface="Open Sans"/>
                <a:cs typeface="Open Sans"/>
                <a:sym typeface="Open Sans"/>
              </a:rPr>
              <a:t>simple insu</a:t>
            </a:r>
          </a:p>
          <a:p>
            <a:pPr algn="ctr">
              <a:lnSpc>
                <a:spcPts val="4759"/>
              </a:lnSpc>
            </a:pPr>
            <a:endParaRPr lang="en-US" sz="3399">
              <a:solidFill>
                <a:srgbClr val="000000"/>
              </a:solidFill>
              <a:latin typeface="Open Sans"/>
              <a:ea typeface="Open Sans"/>
              <a:cs typeface="Open Sans"/>
              <a:sym typeface="Open Sans"/>
            </a:endParaRPr>
          </a:p>
          <a:p>
            <a:pPr algn="ctr">
              <a:lnSpc>
                <a:spcPts val="4759"/>
              </a:lnSpc>
            </a:pPr>
            <a:r>
              <a:rPr lang="en-US" sz="3399">
                <a:solidFill>
                  <a:srgbClr val="000000"/>
                </a:solidFill>
                <a:latin typeface="Open Sans"/>
                <a:ea typeface="Open Sans"/>
                <a:cs typeface="Open Sans"/>
                <a:sym typeface="Open Sans"/>
              </a:rPr>
              <a:t>multicentrique</a:t>
            </a:r>
          </a:p>
        </p:txBody>
      </p:sp>
      <p:sp>
        <p:nvSpPr>
          <p:cNvPr id="16" name="Freeform 5">
            <a:extLst>
              <a:ext uri="{FF2B5EF4-FFF2-40B4-BE49-F238E27FC236}">
                <a16:creationId xmlns:a16="http://schemas.microsoft.com/office/drawing/2014/main" id="{FE8E931F-596B-CD33-1D5B-2AD4D9EFD539}"/>
              </a:ext>
            </a:extLst>
          </p:cNvPr>
          <p:cNvSpPr/>
          <p:nvPr/>
        </p:nvSpPr>
        <p:spPr>
          <a:xfrm>
            <a:off x="533400" y="375688"/>
            <a:ext cx="1562934" cy="1076471"/>
          </a:xfrm>
          <a:custGeom>
            <a:avLst/>
            <a:gdLst/>
            <a:ahLst/>
            <a:cxnLst/>
            <a:rect l="l" t="t" r="r" b="b"/>
            <a:pathLst>
              <a:path w="1562934" h="1076471">
                <a:moveTo>
                  <a:pt x="0" y="0"/>
                </a:moveTo>
                <a:lnTo>
                  <a:pt x="1562934" y="0"/>
                </a:lnTo>
                <a:lnTo>
                  <a:pt x="1562934" y="1076471"/>
                </a:lnTo>
                <a:lnTo>
                  <a:pt x="0" y="1076471"/>
                </a:lnTo>
                <a:lnTo>
                  <a:pt x="0" y="0"/>
                </a:lnTo>
                <a:close/>
              </a:path>
            </a:pathLst>
          </a:custGeom>
          <a:blipFill>
            <a:blip>
              <a:extLst>
                <a:ext uri="{96DAC541-7B7A-43D3-8B79-37D633B846F1}">
                  <asvg:svgBlip xmlns:asvg="http://schemas.microsoft.com/office/drawing/2016/SVG/main" r:embed="rId8"/>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2396</Words>
  <Application>Microsoft Office PowerPoint</Application>
  <PresentationFormat>Personnalisé</PresentationFormat>
  <Paragraphs>344</Paragraphs>
  <Slides>24</Slides>
  <Notes>20</Notes>
  <HiddenSlides>0</HiddenSlides>
  <MMClips>1</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24</vt:i4>
      </vt:variant>
    </vt:vector>
  </HeadingPairs>
  <TitlesOfParts>
    <vt:vector size="39" baseType="lpstr">
      <vt:lpstr>Akzidenz-Grotesk Italics</vt:lpstr>
      <vt:lpstr>Times New Roman</vt:lpstr>
      <vt:lpstr>Open Sans 1</vt:lpstr>
      <vt:lpstr>Open Sans</vt:lpstr>
      <vt:lpstr>Calibri</vt:lpstr>
      <vt:lpstr>Open Sans Bold</vt:lpstr>
      <vt:lpstr>Open Sans Italics</vt:lpstr>
      <vt:lpstr>Akzidenz-Grotesk</vt:lpstr>
      <vt:lpstr>Open Sans 1 Italics</vt:lpstr>
      <vt:lpstr>League Spartan</vt:lpstr>
      <vt:lpstr>Akzidenz-Grotesk Bold</vt:lpstr>
      <vt:lpstr>More Sugar</vt:lpstr>
      <vt:lpstr>Arial</vt:lpstr>
      <vt:lpstr>Open Sans 1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Blanc et Rouge Minimaliste Moderne Soutenance de thèse Présentation</dc:title>
  <dc:creator>Maud André</dc:creator>
  <cp:lastModifiedBy>Maud André</cp:lastModifiedBy>
  <cp:revision>5</cp:revision>
  <dcterms:created xsi:type="dcterms:W3CDTF">2006-08-16T00:00:00Z</dcterms:created>
  <dcterms:modified xsi:type="dcterms:W3CDTF">2026-06-04T17:17:26Z</dcterms:modified>
  <dc:identifier>DAGIbCeWdDk</dc:identifier>
</cp:coreProperties>
</file>