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 id="2147483675" r:id="rId2"/>
  </p:sldMasterIdLst>
  <p:notesMasterIdLst>
    <p:notesMasterId r:id="rId2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embeddedFontLst>
    <p:embeddedFont>
      <p:font typeface="Calibri" panose="020F0502020204030204" pitchFamily="34" charset="0"/>
      <p:regular r:id="rId26"/>
      <p:bold r:id="rId27"/>
      <p:italic r:id="rId28"/>
      <p:boldItalic r:id="rId29"/>
    </p:embeddedFont>
    <p:embeddedFont>
      <p:font typeface="Montserrat SemiBold" panose="020B0604020202020204" charset="0"/>
      <p:regular r:id="rId30"/>
      <p:bold r:id="rId31"/>
      <p:italic r:id="rId32"/>
      <p:boldItalic r:id="rId33"/>
    </p:embeddedFont>
    <p:embeddedFont>
      <p:font typeface="Roboto" panose="020B0604020202020204"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6" d="100"/>
          <a:sy n="126" d="100"/>
        </p:scale>
        <p:origin x="444" y="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9.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4.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e867b293eb_1_105:notes"/>
          <p:cNvSpPr txBox="1">
            <a:spLocks noGrp="1"/>
          </p:cNvSpPr>
          <p:nvPr>
            <p:ph type="body" idx="1"/>
          </p:nvPr>
        </p:nvSpPr>
        <p:spPr>
          <a:xfrm>
            <a:off x="685321" y="4400236"/>
            <a:ext cx="54873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g3e867b293eb_1_105:notes"/>
          <p:cNvSpPr>
            <a:spLocks noGrp="1" noRot="1" noChangeAspect="1"/>
          </p:cNvSpPr>
          <p:nvPr>
            <p:ph type="sldImg" idx="2"/>
          </p:nvPr>
        </p:nvSpPr>
        <p:spPr>
          <a:xfrm>
            <a:off x="425924" y="1143184"/>
            <a:ext cx="60063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3e867b293eb_1_222:notes"/>
          <p:cNvSpPr>
            <a:spLocks noGrp="1" noRot="1" noChangeAspect="1"/>
          </p:cNvSpPr>
          <p:nvPr>
            <p:ph type="sldImg" idx="2"/>
          </p:nvPr>
        </p:nvSpPr>
        <p:spPr>
          <a:xfrm>
            <a:off x="425924" y="1143184"/>
            <a:ext cx="6006166" cy="30860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g3e867b293eb_1_222:notes"/>
          <p:cNvSpPr txBox="1">
            <a:spLocks noGrp="1"/>
          </p:cNvSpPr>
          <p:nvPr>
            <p:ph type="body" idx="1"/>
          </p:nvPr>
        </p:nvSpPr>
        <p:spPr>
          <a:xfrm>
            <a:off x="685321" y="4400236"/>
            <a:ext cx="5487371" cy="360059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 sz="1200" b="0" i="0" u="none" strike="noStrike">
                <a:solidFill>
                  <a:schemeClr val="dk1"/>
                </a:solidFill>
                <a:latin typeface="Calibri"/>
                <a:ea typeface="Calibri"/>
                <a:cs typeface="Calibri"/>
                <a:sym typeface="Calibri"/>
              </a:rPr>
              <a:t>AsymMirai donne en plus l’information de localisation sur la mammo </a:t>
            </a:r>
            <a:endParaRPr b="0"/>
          </a:p>
          <a:p>
            <a:pPr marL="0" lvl="0" indent="0" algn="l" rtl="0">
              <a:spcBef>
                <a:spcPts val="0"/>
              </a:spcBef>
              <a:spcAft>
                <a:spcPts val="0"/>
              </a:spcAft>
              <a:buNone/>
            </a:pPr>
            <a:r>
              <a:rPr lang="fr" sz="1200" b="0" i="0" u="none" strike="noStrike">
                <a:solidFill>
                  <a:schemeClr val="dk1"/>
                </a:solidFill>
                <a:latin typeface="Calibri"/>
                <a:ea typeface="Calibri"/>
                <a:cs typeface="Calibri"/>
                <a:sym typeface="Calibri"/>
              </a:rPr>
              <a:t>L'entraînement repose sur un principe de </a:t>
            </a:r>
            <a:r>
              <a:rPr lang="fr" sz="1200" b="1" i="0" u="none" strike="noStrike">
                <a:solidFill>
                  <a:schemeClr val="dk1"/>
                </a:solidFill>
                <a:latin typeface="Calibri"/>
                <a:ea typeface="Calibri"/>
                <a:cs typeface="Calibri"/>
                <a:sym typeface="Calibri"/>
              </a:rPr>
              <a:t>supervision</a:t>
            </a:r>
            <a:r>
              <a:rPr lang="fr" sz="1200" b="0" i="0" u="none" strike="noStrike">
                <a:solidFill>
                  <a:schemeClr val="dk1"/>
                </a:solidFill>
                <a:latin typeface="Calibri"/>
                <a:ea typeface="Calibri"/>
                <a:cs typeface="Calibri"/>
                <a:sym typeface="Calibri"/>
              </a:rPr>
              <a:t> :</a:t>
            </a:r>
            <a:endParaRPr b="0"/>
          </a:p>
          <a:p>
            <a:pPr marL="0" lvl="0" indent="0" algn="l" rtl="0">
              <a:spcBef>
                <a:spcPts val="0"/>
              </a:spcBef>
              <a:spcAft>
                <a:spcPts val="0"/>
              </a:spcAft>
              <a:buNone/>
            </a:pPr>
            <a:r>
              <a:rPr lang="fr" sz="1200" b="0" i="0" u="none" strike="noStrike">
                <a:solidFill>
                  <a:schemeClr val="dk1"/>
                </a:solidFill>
                <a:latin typeface="Calibri"/>
                <a:ea typeface="Calibri"/>
                <a:cs typeface="Calibri"/>
                <a:sym typeface="Calibri"/>
              </a:rPr>
              <a:t>Pour chaque mammographie, l'algorithme sait si la patiente a développé un cancer dans les années suivantes </a:t>
            </a:r>
            <a:r>
              <a:rPr lang="fr" sz="1200" b="1" i="0" u="none" strike="noStrike">
                <a:solidFill>
                  <a:schemeClr val="dk1"/>
                </a:solidFill>
                <a:latin typeface="Calibri"/>
                <a:ea typeface="Calibri"/>
                <a:cs typeface="Calibri"/>
                <a:sym typeface="Calibri"/>
              </a:rPr>
              <a:t>(label : oui/non à 1, 2, 3, 4 et 5 ans)</a:t>
            </a:r>
            <a:endParaRPr sz="1200" b="0" i="0" u="none" strike="noStrike">
              <a:solidFill>
                <a:schemeClr val="dk1"/>
              </a:solidFill>
              <a:latin typeface="Calibri"/>
              <a:ea typeface="Calibri"/>
              <a:cs typeface="Calibri"/>
              <a:sym typeface="Calibri"/>
            </a:endParaRPr>
          </a:p>
          <a:p>
            <a:pPr marL="0" lvl="0" indent="0" algn="l" rtl="0">
              <a:spcBef>
                <a:spcPts val="0"/>
              </a:spcBef>
              <a:spcAft>
                <a:spcPts val="0"/>
              </a:spcAft>
              <a:buNone/>
            </a:pPr>
            <a:r>
              <a:rPr lang="fr" sz="1200" b="0" i="0" u="none" strike="noStrike">
                <a:solidFill>
                  <a:schemeClr val="dk1"/>
                </a:solidFill>
                <a:latin typeface="Calibri"/>
                <a:ea typeface="Calibri"/>
                <a:cs typeface="Calibri"/>
                <a:sym typeface="Calibri"/>
              </a:rPr>
              <a:t>Il ajuste progressivement ses paramètres internes pour </a:t>
            </a:r>
            <a:r>
              <a:rPr lang="fr" sz="1200" b="1" i="0" u="none" strike="noStrike">
                <a:solidFill>
                  <a:schemeClr val="dk1"/>
                </a:solidFill>
                <a:latin typeface="Calibri"/>
                <a:ea typeface="Calibri"/>
                <a:cs typeface="Calibri"/>
                <a:sym typeface="Calibri"/>
              </a:rPr>
              <a:t>minimiser les erreurs de prédiction</a:t>
            </a:r>
            <a:endParaRPr sz="1200" b="0" i="0" u="none" strike="noStrike">
              <a:solidFill>
                <a:schemeClr val="dk1"/>
              </a:solidFill>
              <a:latin typeface="Calibri"/>
              <a:ea typeface="Calibri"/>
              <a:cs typeface="Calibri"/>
              <a:sym typeface="Calibri"/>
            </a:endParaRPr>
          </a:p>
          <a:p>
            <a:pPr marL="0" lvl="0" indent="0" algn="l" rtl="0">
              <a:spcBef>
                <a:spcPts val="0"/>
              </a:spcBef>
              <a:spcAft>
                <a:spcPts val="0"/>
              </a:spcAft>
              <a:buNone/>
            </a:pPr>
            <a:r>
              <a:rPr lang="fr" sz="1200" b="0" i="0" u="none" strike="noStrike">
                <a:solidFill>
                  <a:schemeClr val="dk1"/>
                </a:solidFill>
                <a:latin typeface="Calibri"/>
                <a:ea typeface="Calibri"/>
                <a:cs typeface="Calibri"/>
                <a:sym typeface="Calibri"/>
              </a:rPr>
              <a:t>Il apprend ainsi à détecter des </a:t>
            </a:r>
            <a:r>
              <a:rPr lang="fr" sz="1200" b="1" i="0" u="none" strike="noStrike">
                <a:solidFill>
                  <a:schemeClr val="dk1"/>
                </a:solidFill>
                <a:latin typeface="Calibri"/>
                <a:ea typeface="Calibri"/>
                <a:cs typeface="Calibri"/>
                <a:sym typeface="Calibri"/>
              </a:rPr>
              <a:t>patterns visuels imperceptibles à l'œil humain</a:t>
            </a:r>
            <a:r>
              <a:rPr lang="fr" sz="1200" b="0" i="0" u="none" strike="noStrike">
                <a:solidFill>
                  <a:schemeClr val="dk1"/>
                </a:solidFill>
                <a:latin typeface="Calibri"/>
                <a:ea typeface="Calibri"/>
                <a:cs typeface="Calibri"/>
                <a:sym typeface="Calibri"/>
              </a:rPr>
              <a:t> associés à un risque futur</a:t>
            </a:r>
            <a:endParaRPr/>
          </a:p>
          <a:p>
            <a:pPr marL="0" lvl="0" indent="0" algn="l" rtl="0">
              <a:spcBef>
                <a:spcPts val="0"/>
              </a:spcBef>
              <a:spcAft>
                <a:spcPts val="0"/>
              </a:spcAft>
              <a:buNone/>
            </a:pPr>
            <a:r>
              <a:rPr lang="fr" b="0"/>
              <a:t/>
            </a:r>
            <a:br>
              <a:rPr lang="fr" b="0"/>
            </a:br>
            <a:endParaRPr/>
          </a:p>
        </p:txBody>
      </p:sp>
      <p:sp>
        <p:nvSpPr>
          <p:cNvPr id="314" name="Google Shape;314;g3e867b293eb_1_222:notes"/>
          <p:cNvSpPr txBox="1">
            <a:spLocks noGrp="1"/>
          </p:cNvSpPr>
          <p:nvPr>
            <p:ph type="sldNum" idx="12"/>
          </p:nvPr>
        </p:nvSpPr>
        <p:spPr>
          <a:xfrm>
            <a:off x="3884553" y="8684984"/>
            <a:ext cx="2971859" cy="4590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3e867b293eb_1_244:notes"/>
          <p:cNvSpPr>
            <a:spLocks noGrp="1" noRot="1" noChangeAspect="1"/>
          </p:cNvSpPr>
          <p:nvPr>
            <p:ph type="sldImg" idx="2"/>
          </p:nvPr>
        </p:nvSpPr>
        <p:spPr>
          <a:xfrm>
            <a:off x="425924" y="1143184"/>
            <a:ext cx="6006166" cy="30860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g3e867b293eb_1_244:notes"/>
          <p:cNvSpPr txBox="1">
            <a:spLocks noGrp="1"/>
          </p:cNvSpPr>
          <p:nvPr>
            <p:ph type="body" idx="1"/>
          </p:nvPr>
        </p:nvSpPr>
        <p:spPr>
          <a:xfrm>
            <a:off x="685321" y="4400236"/>
            <a:ext cx="5487371" cy="360059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 sz="1200" b="0" i="0" u="none" strike="noStrike">
                <a:solidFill>
                  <a:schemeClr val="dk1"/>
                </a:solidFill>
                <a:latin typeface="Calibri"/>
                <a:ea typeface="Calibri"/>
                <a:cs typeface="Calibri"/>
                <a:sym typeface="Calibri"/>
              </a:rPr>
              <a:t>La tomographie par cohérence optique (OCT) est une technique d'imagerie à haute résolution (6,5 à 15 μm), non destructive, sans marqueur et basée sur le proche infrarouge, qui permet d'obtenir en temps réel des images 3D de la structure des tissus sous-jacents sans qu'il soit nécessaire de procéder au préalable à une dissection macroscopique. 13-20 L'OCT est l'équivalent optique de l'imagerie par ultrasons, mais utilise des ondes lumineuses au lieu d'ondes sonores pour créer des images.</a:t>
            </a:r>
            <a:endParaRPr b="0"/>
          </a:p>
          <a:p>
            <a:pPr marL="0" lvl="0" indent="0" algn="l" rtl="0">
              <a:spcBef>
                <a:spcPts val="0"/>
              </a:spcBef>
              <a:spcAft>
                <a:spcPts val="0"/>
              </a:spcAft>
              <a:buNone/>
            </a:pPr>
            <a:r>
              <a:rPr lang="fr" sz="1200" b="0" i="0" u="none" strike="noStrike">
                <a:solidFill>
                  <a:schemeClr val="dk1"/>
                </a:solidFill>
                <a:latin typeface="Calibri"/>
                <a:ea typeface="Calibri"/>
                <a:cs typeface="Calibri"/>
                <a:sym typeface="Calibri"/>
              </a:rPr>
              <a:t>2mm de profondeur</a:t>
            </a:r>
            <a:endParaRPr b="0"/>
          </a:p>
          <a:p>
            <a:pPr marL="0" lvl="0" indent="0" algn="l" rtl="0">
              <a:spcBef>
                <a:spcPts val="0"/>
              </a:spcBef>
              <a:spcAft>
                <a:spcPts val="0"/>
              </a:spcAft>
              <a:buNone/>
            </a:pPr>
            <a:r>
              <a:rPr lang="fr" sz="1200" b="0" i="0" u="none" strike="noStrike">
                <a:solidFill>
                  <a:schemeClr val="dk1"/>
                </a:solidFill>
                <a:latin typeface="Calibri"/>
                <a:ea typeface="Calibri"/>
                <a:cs typeface="Calibri"/>
                <a:sym typeface="Calibri"/>
              </a:rPr>
              <a:t>imagerie lue par 3 experts avant resultats histo</a:t>
            </a:r>
            <a:endParaRPr b="0"/>
          </a:p>
          <a:p>
            <a:pPr marL="0" lvl="0" indent="0" algn="l" rtl="0">
              <a:spcBef>
                <a:spcPts val="0"/>
              </a:spcBef>
              <a:spcAft>
                <a:spcPts val="0"/>
              </a:spcAft>
              <a:buNone/>
            </a:pPr>
            <a:r>
              <a:rPr lang="fr" b="0"/>
              <a:t/>
            </a:r>
            <a:br>
              <a:rPr lang="fr" b="0"/>
            </a:br>
            <a:endParaRPr/>
          </a:p>
        </p:txBody>
      </p:sp>
      <p:sp>
        <p:nvSpPr>
          <p:cNvPr id="339" name="Google Shape;339;g3e867b293eb_1_244:notes"/>
          <p:cNvSpPr txBox="1">
            <a:spLocks noGrp="1"/>
          </p:cNvSpPr>
          <p:nvPr>
            <p:ph type="sldNum" idx="12"/>
          </p:nvPr>
        </p:nvSpPr>
        <p:spPr>
          <a:xfrm>
            <a:off x="3884553" y="8684984"/>
            <a:ext cx="2971859" cy="4590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3e867b293eb_1_255:notes"/>
          <p:cNvSpPr>
            <a:spLocks noGrp="1" noRot="1" noChangeAspect="1"/>
          </p:cNvSpPr>
          <p:nvPr>
            <p:ph type="sldImg" idx="2"/>
          </p:nvPr>
        </p:nvSpPr>
        <p:spPr>
          <a:xfrm>
            <a:off x="425924" y="1143184"/>
            <a:ext cx="6006166" cy="30860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g3e867b293eb_1_255:notes"/>
          <p:cNvSpPr txBox="1">
            <a:spLocks noGrp="1"/>
          </p:cNvSpPr>
          <p:nvPr>
            <p:ph type="body" idx="1"/>
          </p:nvPr>
        </p:nvSpPr>
        <p:spPr>
          <a:xfrm>
            <a:off x="685321" y="4400236"/>
            <a:ext cx="5487371" cy="360059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 sz="1200" b="0" i="0" u="none" strike="noStrike">
                <a:solidFill>
                  <a:schemeClr val="dk1"/>
                </a:solidFill>
                <a:latin typeface="Calibri"/>
                <a:ea typeface="Calibri"/>
                <a:cs typeface="Calibri"/>
                <a:sym typeface="Calibri"/>
              </a:rPr>
              <a:t>premier dispositif d'imagerie peropératoire par IA approuvé aux États-Unis pour l'évaluation des marges en chirurgie du sein</a:t>
            </a:r>
            <a:endParaRPr b="0"/>
          </a:p>
          <a:p>
            <a:pPr marL="0" lvl="0" indent="0" algn="l" rtl="0">
              <a:spcBef>
                <a:spcPts val="0"/>
              </a:spcBef>
              <a:spcAft>
                <a:spcPts val="0"/>
              </a:spcAft>
              <a:buNone/>
            </a:pPr>
            <a:r>
              <a:rPr lang="fr" sz="1200" b="1" i="0" u="none" strike="noStrike">
                <a:solidFill>
                  <a:schemeClr val="dk1"/>
                </a:solidFill>
                <a:latin typeface="Calibri"/>
                <a:ea typeface="Calibri"/>
                <a:cs typeface="Calibri"/>
                <a:sym typeface="Calibri"/>
              </a:rPr>
              <a:t>Perimeter Medical Imaging AI</a:t>
            </a:r>
            <a:r>
              <a:rPr lang="fr" sz="1200" b="0" i="0" u="none" strike="noStrike">
                <a:solidFill>
                  <a:schemeClr val="dk1"/>
                </a:solidFill>
                <a:latin typeface="Calibri"/>
                <a:ea typeface="Calibri"/>
                <a:cs typeface="Calibri"/>
                <a:sym typeface="Calibri"/>
              </a:rPr>
              <a:t> (Toronto/Dallas)</a:t>
            </a:r>
            <a:endParaRPr b="0"/>
          </a:p>
          <a:p>
            <a:pPr marL="0" lvl="0" indent="0" algn="l" rtl="0">
              <a:spcBef>
                <a:spcPts val="0"/>
              </a:spcBef>
              <a:spcAft>
                <a:spcPts val="0"/>
              </a:spcAft>
              <a:buNone/>
            </a:pPr>
            <a:r>
              <a:rPr lang="fr"/>
              <a:t/>
            </a:r>
            <a:br>
              <a:rPr lang="fr"/>
            </a:br>
            <a:endParaRPr/>
          </a:p>
        </p:txBody>
      </p:sp>
      <p:sp>
        <p:nvSpPr>
          <p:cNvPr id="351" name="Google Shape;351;g3e867b293eb_1_255:notes"/>
          <p:cNvSpPr txBox="1">
            <a:spLocks noGrp="1"/>
          </p:cNvSpPr>
          <p:nvPr>
            <p:ph type="sldNum" idx="12"/>
          </p:nvPr>
        </p:nvSpPr>
        <p:spPr>
          <a:xfrm>
            <a:off x="3884553" y="8684984"/>
            <a:ext cx="2971859" cy="4590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3e867b293eb_1_276:notes"/>
          <p:cNvSpPr>
            <a:spLocks noGrp="1" noRot="1" noChangeAspect="1"/>
          </p:cNvSpPr>
          <p:nvPr>
            <p:ph type="sldImg" idx="2"/>
          </p:nvPr>
        </p:nvSpPr>
        <p:spPr>
          <a:xfrm>
            <a:off x="425924" y="1143184"/>
            <a:ext cx="6006166" cy="30860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g3e867b293eb_1_276:notes"/>
          <p:cNvSpPr txBox="1">
            <a:spLocks noGrp="1"/>
          </p:cNvSpPr>
          <p:nvPr>
            <p:ph type="body" idx="1"/>
          </p:nvPr>
        </p:nvSpPr>
        <p:spPr>
          <a:xfrm>
            <a:off x="685321" y="4400236"/>
            <a:ext cx="5487371" cy="360059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 sz="1200" b="0" i="0" u="none" strike="noStrike">
                <a:solidFill>
                  <a:schemeClr val="dk1"/>
                </a:solidFill>
                <a:latin typeface="Calibri"/>
                <a:ea typeface="Calibri"/>
                <a:cs typeface="Calibri"/>
                <a:sym typeface="Calibri"/>
              </a:rPr>
              <a:t>~4 000 $ par test, prend 2–3 semaines, et reste inaccessible dans la majorité des pays (utilisation &lt; 5 % en Inde, &lt; 10 % en Asie, quasi nulle en Afrique).</a:t>
            </a:r>
            <a:endParaRPr b="0"/>
          </a:p>
          <a:p>
            <a:pPr marL="0" lvl="0" indent="0" algn="l" rtl="0">
              <a:spcBef>
                <a:spcPts val="0"/>
              </a:spcBef>
              <a:spcAft>
                <a:spcPts val="0"/>
              </a:spcAft>
              <a:buNone/>
            </a:pPr>
            <a:r>
              <a:rPr lang="fr" sz="1200" b="0" i="0" u="none" strike="noStrike">
                <a:solidFill>
                  <a:schemeClr val="dk1"/>
                </a:solidFill>
                <a:latin typeface="Calibri"/>
                <a:ea typeface="Calibri"/>
                <a:cs typeface="Calibri"/>
                <a:sym typeface="Calibri"/>
              </a:rPr>
              <a:t>Une signature génomique est un test qui analyse l'expression d'un panel de gènes tumoraux pour calculer un score reflétant le risque de récidive d'un cancer et/ou la probabilité de bénéficier d'un traitement spécifique comme la chimiothérapie. Extraction depuis ARNm tumoral </a:t>
            </a:r>
            <a:endParaRPr b="0"/>
          </a:p>
          <a:p>
            <a:pPr marL="0" lvl="0" indent="0" algn="l" rtl="0">
              <a:spcBef>
                <a:spcPts val="0"/>
              </a:spcBef>
              <a:spcAft>
                <a:spcPts val="0"/>
              </a:spcAft>
              <a:buNone/>
            </a:pPr>
            <a:r>
              <a:rPr lang="fr" sz="1200" b="0" i="0" u="none" strike="noStrike">
                <a:solidFill>
                  <a:schemeClr val="dk1"/>
                </a:solidFill>
                <a:latin typeface="Calibri"/>
                <a:ea typeface="Calibri"/>
                <a:cs typeface="Calibri"/>
                <a:sym typeface="Calibri"/>
              </a:rPr>
              <a:t>Femmes préménopausées N0 (pT1c ou pT2)</a:t>
            </a:r>
            <a:endParaRPr b="0"/>
          </a:p>
          <a:p>
            <a:pPr marL="0" lvl="0" indent="0" algn="l" rtl="0">
              <a:spcBef>
                <a:spcPts val="0"/>
              </a:spcBef>
              <a:spcAft>
                <a:spcPts val="0"/>
              </a:spcAft>
              <a:buNone/>
            </a:pPr>
            <a:r>
              <a:rPr lang="fr" sz="1200" b="0" i="0" u="none" strike="noStrike">
                <a:solidFill>
                  <a:schemeClr val="dk1"/>
                </a:solidFill>
                <a:latin typeface="Calibri"/>
                <a:ea typeface="Calibri"/>
                <a:cs typeface="Calibri"/>
                <a:sym typeface="Calibri"/>
              </a:rPr>
              <a:t>Oncotype DX uniquement — seule signature avec données de niveau de preuve suffisant (TAILORx, RxPONDER)</a:t>
            </a:r>
            <a:endParaRPr b="0"/>
          </a:p>
          <a:p>
            <a:pPr marL="0" lvl="0" indent="0" algn="l" rtl="0">
              <a:spcBef>
                <a:spcPts val="0"/>
              </a:spcBef>
              <a:spcAft>
                <a:spcPts val="0"/>
              </a:spcAft>
              <a:buNone/>
            </a:pPr>
            <a:r>
              <a:rPr lang="fr" sz="1200" b="0" i="0" u="none" strike="noStrike">
                <a:solidFill>
                  <a:schemeClr val="dk1"/>
                </a:solidFill>
                <a:latin typeface="Calibri"/>
                <a:ea typeface="Calibri"/>
                <a:cs typeface="Calibri"/>
                <a:sym typeface="Calibri"/>
              </a:rPr>
              <a:t>Score RS ≤ 15 en préménopause</a:t>
            </a:r>
            <a:endParaRPr b="0"/>
          </a:p>
          <a:p>
            <a:pPr marL="0" lvl="0" indent="0" algn="l" rtl="0">
              <a:spcBef>
                <a:spcPts val="0"/>
              </a:spcBef>
              <a:spcAft>
                <a:spcPts val="0"/>
              </a:spcAft>
              <a:buNone/>
            </a:pPr>
            <a:r>
              <a:rPr lang="fr" sz="1200" b="0" i="0" u="none" strike="noStrike">
                <a:solidFill>
                  <a:schemeClr val="dk1"/>
                </a:solidFill>
                <a:latin typeface="Calibri"/>
                <a:ea typeface="Calibri"/>
                <a:cs typeface="Calibri"/>
                <a:sym typeface="Calibri"/>
              </a:rPr>
              <a:t>Désescalade sécurisée envisageable — la chimiothérapie adjuvante peut être évitée</a:t>
            </a:r>
            <a:endParaRPr b="0"/>
          </a:p>
          <a:p>
            <a:pPr marL="0" lvl="0" indent="0" algn="l" rtl="0">
              <a:spcBef>
                <a:spcPts val="0"/>
              </a:spcBef>
              <a:spcAft>
                <a:spcPts val="0"/>
              </a:spcAft>
              <a:buNone/>
            </a:pPr>
            <a:r>
              <a:rPr lang="fr" sz="1200" b="0" i="0" u="none" strike="noStrike">
                <a:solidFill>
                  <a:schemeClr val="dk1"/>
                </a:solidFill>
                <a:latin typeface="Calibri"/>
                <a:ea typeface="Calibri"/>
                <a:cs typeface="Calibri"/>
                <a:sym typeface="Calibri"/>
              </a:rPr>
              <a:t>Score RS ≥ 26</a:t>
            </a:r>
            <a:endParaRPr b="0"/>
          </a:p>
          <a:p>
            <a:pPr marL="0" lvl="0" indent="0" algn="l" rtl="0">
              <a:spcBef>
                <a:spcPts val="0"/>
              </a:spcBef>
              <a:spcAft>
                <a:spcPts val="0"/>
              </a:spcAft>
              <a:buNone/>
            </a:pPr>
            <a:r>
              <a:rPr lang="fr" sz="1200" b="0" i="0" u="none" strike="noStrike">
                <a:solidFill>
                  <a:schemeClr val="dk1"/>
                </a:solidFill>
                <a:latin typeface="Calibri"/>
                <a:ea typeface="Calibri"/>
                <a:cs typeface="Calibri"/>
                <a:sym typeface="Calibri"/>
              </a:rPr>
              <a:t>Chimiothérapie adjuvante recommandée (bénéfice démontré, notamment chez les préménopausées)</a:t>
            </a:r>
            <a:endParaRPr b="0"/>
          </a:p>
          <a:p>
            <a:pPr marL="0" lvl="0" indent="0" algn="l" rtl="0">
              <a:spcBef>
                <a:spcPts val="0"/>
              </a:spcBef>
              <a:spcAft>
                <a:spcPts val="0"/>
              </a:spcAft>
              <a:buNone/>
            </a:pPr>
            <a:r>
              <a:rPr lang="fr" sz="1200" b="0" i="0" u="none" strike="noStrike">
                <a:solidFill>
                  <a:schemeClr val="dk1"/>
                </a:solidFill>
                <a:latin typeface="Calibri"/>
                <a:ea typeface="Calibri"/>
                <a:cs typeface="Calibri"/>
                <a:sym typeface="Calibri"/>
              </a:rPr>
              <a:t>Score RS 16–25 préménopause</a:t>
            </a:r>
            <a:endParaRPr b="0"/>
          </a:p>
          <a:p>
            <a:pPr marL="0" lvl="0" indent="0" algn="l" rtl="0">
              <a:spcBef>
                <a:spcPts val="0"/>
              </a:spcBef>
              <a:spcAft>
                <a:spcPts val="0"/>
              </a:spcAft>
              <a:buNone/>
            </a:pPr>
            <a:r>
              <a:rPr lang="fr" sz="1200" b="0" i="0" u="none" strike="noStrike">
                <a:solidFill>
                  <a:schemeClr val="dk1"/>
                </a:solidFill>
                <a:latin typeface="Calibri"/>
                <a:ea typeface="Calibri"/>
                <a:cs typeface="Calibri"/>
                <a:sym typeface="Calibri"/>
              </a:rPr>
              <a:t>Zone intermédiaire : bénéfice potentiel de la chimiothérapie, décision au cas par cas en RCP</a:t>
            </a:r>
            <a:endParaRPr b="0"/>
          </a:p>
          <a:p>
            <a:pPr marL="0" lvl="0" indent="0" algn="l" rtl="0">
              <a:spcBef>
                <a:spcPts val="0"/>
              </a:spcBef>
              <a:spcAft>
                <a:spcPts val="0"/>
              </a:spcAft>
              <a:buNone/>
            </a:pPr>
            <a:r>
              <a:rPr lang="fr" b="0"/>
              <a:t/>
            </a:r>
            <a:br>
              <a:rPr lang="fr" b="0"/>
            </a:br>
            <a:endParaRPr/>
          </a:p>
        </p:txBody>
      </p:sp>
      <p:sp>
        <p:nvSpPr>
          <p:cNvPr id="374" name="Google Shape;374;g3e867b293eb_1_276:notes"/>
          <p:cNvSpPr txBox="1">
            <a:spLocks noGrp="1"/>
          </p:cNvSpPr>
          <p:nvPr>
            <p:ph type="sldNum" idx="12"/>
          </p:nvPr>
        </p:nvSpPr>
        <p:spPr>
          <a:xfrm>
            <a:off x="3884553" y="8684984"/>
            <a:ext cx="2971859" cy="4590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e84a8aa419_0_1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3e84a8aa419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fr" b="1">
                <a:solidFill>
                  <a:schemeClr val="dk1"/>
                </a:solidFill>
              </a:rPr>
              <a:t>VPP = 0,716 </a:t>
            </a:r>
            <a:r>
              <a:rPr lang="fr">
                <a:solidFill>
                  <a:schemeClr val="dk1"/>
                </a:solidFill>
              </a:rPr>
              <a:t>C'est le résultat le plus important à interpréter avec soin. Parmi les patientes classées "haut risque IA", 71,6 % ont effectivement un RS ≥ 26 confirmé par l'Oncotype DX — mais </a:t>
            </a:r>
            <a:r>
              <a:rPr lang="fr" b="1">
                <a:solidFill>
                  <a:schemeClr val="dk1"/>
                </a:solidFill>
              </a:rPr>
              <a:t>28,4 % sont des faux positifs</a:t>
            </a:r>
            <a:r>
              <a:rPr lang="fr">
                <a:solidFill>
                  <a:schemeClr val="dk1"/>
                </a:solidFill>
              </a:rPr>
              <a:t>, c'est-à-dire des patientes que le modèle a considérées à haut risque alors qu'elles ne l'étaient pas génomiquement.--&gt; environ </a:t>
            </a:r>
            <a:r>
              <a:rPr lang="fr" b="1">
                <a:solidFill>
                  <a:schemeClr val="dk1"/>
                </a:solidFill>
              </a:rPr>
              <a:t>1 patiente sur 4 classée "haut risque IA" recevrait une chimiothérapie potentiellement inutile</a:t>
            </a:r>
            <a:endParaRPr b="1">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fr">
                <a:solidFill>
                  <a:schemeClr val="dk1"/>
                </a:solidFill>
              </a:rPr>
              <a:t>Identification patiente bas risque : où le risque résiduel de récidive à distance à 10 ans sous hormonothérapie seule est de l'ordre de 3 %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fr">
                <a:solidFill>
                  <a:schemeClr val="dk1"/>
                </a:solidFill>
              </a:rPr>
              <a:t>Dans les pays où l'Oncotype DX est inaccessible, utiliser ce modèle IA uniquement pour libérer du chemin les patientes à bas risque permettrait d'éviter une chimiothérapie inutile chez près d'une patiente sur deux — avec une marge d'erreur de seulement 1,8 %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fr" b="1">
                <a:solidFill>
                  <a:schemeClr val="dk1"/>
                </a:solidFill>
              </a:rPr>
              <a:t>tests de triage</a:t>
            </a:r>
            <a:r>
              <a:rPr lang="fr">
                <a:solidFill>
                  <a:schemeClr val="dk1"/>
                </a:solidFill>
              </a:rPr>
              <a:t> en médecine, où l'on privilégie une haute sensibilité et un haut VPN pour ne pas manquer les cas graves — quitte à accepter des faux positifs qui seront filtrés par une deuxième étape diagnostique.</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3e867b293eb_1_292:notes"/>
          <p:cNvSpPr>
            <a:spLocks noGrp="1" noRot="1" noChangeAspect="1"/>
          </p:cNvSpPr>
          <p:nvPr>
            <p:ph type="sldImg" idx="2"/>
          </p:nvPr>
        </p:nvSpPr>
        <p:spPr>
          <a:xfrm>
            <a:off x="425924" y="1143184"/>
            <a:ext cx="6006166" cy="30860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1" name="Google Shape;421;g3e867b293eb_1_292:notes"/>
          <p:cNvSpPr txBox="1">
            <a:spLocks noGrp="1"/>
          </p:cNvSpPr>
          <p:nvPr>
            <p:ph type="body" idx="1"/>
          </p:nvPr>
        </p:nvSpPr>
        <p:spPr>
          <a:xfrm>
            <a:off x="685321" y="4400236"/>
            <a:ext cx="5487371" cy="360059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 sz="1200" b="0" i="0" u="none" strike="noStrike">
                <a:solidFill>
                  <a:schemeClr val="dk1"/>
                </a:solidFill>
                <a:latin typeface="Calibri"/>
                <a:ea typeface="Calibri"/>
                <a:cs typeface="Calibri"/>
                <a:sym typeface="Calibri"/>
              </a:rPr>
              <a:t>mais apprentissage à partir des données oncotype. Verité-terrain = résultat oncotype</a:t>
            </a:r>
            <a:endParaRPr sz="1200" b="0" i="0" u="none" strike="noStrike">
              <a:solidFill>
                <a:schemeClr val="dk1"/>
              </a:solidFill>
              <a:latin typeface="Calibri"/>
              <a:ea typeface="Calibri"/>
              <a:cs typeface="Calibri"/>
              <a:sym typeface="Calibri"/>
            </a:endParaRPr>
          </a:p>
          <a:p>
            <a:pPr marL="0" lvl="0" indent="0" algn="l" rtl="0">
              <a:lnSpc>
                <a:spcPct val="115000"/>
              </a:lnSpc>
              <a:spcBef>
                <a:spcPts val="900"/>
              </a:spcBef>
              <a:spcAft>
                <a:spcPts val="0"/>
              </a:spcAft>
              <a:buClr>
                <a:srgbClr val="4E9DC4"/>
              </a:buClr>
              <a:buSzPts val="1400"/>
              <a:buFont typeface="Arial"/>
              <a:buNone/>
            </a:pPr>
            <a:r>
              <a:rPr lang="fr" sz="1200">
                <a:solidFill>
                  <a:srgbClr val="435D74"/>
                </a:solidFill>
              </a:rPr>
              <a:t>Etude très solide : validation sur 6 cohortes externes </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fr"/>
              <a:t/>
            </a:r>
            <a:br>
              <a:rPr lang="fr"/>
            </a:br>
            <a:endParaRPr b="0"/>
          </a:p>
          <a:p>
            <a:pPr marL="0" lvl="0" indent="0" algn="l" rtl="0">
              <a:spcBef>
                <a:spcPts val="0"/>
              </a:spcBef>
              <a:spcAft>
                <a:spcPts val="0"/>
              </a:spcAft>
              <a:buNone/>
            </a:pPr>
            <a:r>
              <a:rPr lang="fr"/>
              <a:t/>
            </a:r>
            <a:br>
              <a:rPr lang="fr"/>
            </a:br>
            <a:endParaRPr/>
          </a:p>
        </p:txBody>
      </p:sp>
      <p:sp>
        <p:nvSpPr>
          <p:cNvPr id="422" name="Google Shape;422;g3e867b293eb_1_292:notes"/>
          <p:cNvSpPr txBox="1">
            <a:spLocks noGrp="1"/>
          </p:cNvSpPr>
          <p:nvPr>
            <p:ph type="sldNum" idx="12"/>
          </p:nvPr>
        </p:nvSpPr>
        <p:spPr>
          <a:xfrm>
            <a:off x="3884553" y="8684984"/>
            <a:ext cx="2971859" cy="4590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3e867b293eb_1_300:notes"/>
          <p:cNvSpPr>
            <a:spLocks noGrp="1" noRot="1" noChangeAspect="1"/>
          </p:cNvSpPr>
          <p:nvPr>
            <p:ph type="sldImg" idx="2"/>
          </p:nvPr>
        </p:nvSpPr>
        <p:spPr>
          <a:xfrm>
            <a:off x="425924" y="1143184"/>
            <a:ext cx="6006166" cy="30860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0" name="Google Shape;440;g3e867b293eb_1_300:notes"/>
          <p:cNvSpPr txBox="1">
            <a:spLocks noGrp="1"/>
          </p:cNvSpPr>
          <p:nvPr>
            <p:ph type="body" idx="1"/>
          </p:nvPr>
        </p:nvSpPr>
        <p:spPr>
          <a:xfrm>
            <a:off x="685321" y="4400236"/>
            <a:ext cx="5487371" cy="360059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
              <a:t>Critère de jugement principal : </a:t>
            </a:r>
            <a:r>
              <a:rPr lang="fr" sz="1200">
                <a:solidFill>
                  <a:srgbClr val="141413"/>
                </a:solidFill>
              </a:rPr>
              <a:t>Taux de suggestions "appropriées" = concordantes (identiques à la RCP) + acceptables (différentes mais conformes aux guidelines NCCN ou ESMO)</a:t>
            </a:r>
            <a:endParaRPr/>
          </a:p>
          <a:p>
            <a:pPr marL="0" lvl="0" indent="0" algn="l" rtl="0">
              <a:spcBef>
                <a:spcPts val="0"/>
              </a:spcBef>
              <a:spcAft>
                <a:spcPts val="0"/>
              </a:spcAft>
              <a:buNone/>
            </a:pPr>
            <a:endParaRPr/>
          </a:p>
        </p:txBody>
      </p:sp>
      <p:sp>
        <p:nvSpPr>
          <p:cNvPr id="441" name="Google Shape;441;g3e867b293eb_1_300:notes"/>
          <p:cNvSpPr txBox="1">
            <a:spLocks noGrp="1"/>
          </p:cNvSpPr>
          <p:nvPr>
            <p:ph type="sldNum" idx="12"/>
          </p:nvPr>
        </p:nvSpPr>
        <p:spPr>
          <a:xfrm>
            <a:off x="3884553" y="8684984"/>
            <a:ext cx="2971859" cy="4590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3e867b293eb_1_318:notes"/>
          <p:cNvSpPr txBox="1">
            <a:spLocks noGrp="1"/>
          </p:cNvSpPr>
          <p:nvPr>
            <p:ph type="body" idx="1"/>
          </p:nvPr>
        </p:nvSpPr>
        <p:spPr>
          <a:xfrm>
            <a:off x="685321" y="4400236"/>
            <a:ext cx="5487371" cy="36005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9" name="Google Shape;459;g3e867b293eb_1_3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3e867b293eb_1_326:notes"/>
          <p:cNvSpPr txBox="1">
            <a:spLocks noGrp="1"/>
          </p:cNvSpPr>
          <p:nvPr>
            <p:ph type="body" idx="1"/>
          </p:nvPr>
        </p:nvSpPr>
        <p:spPr>
          <a:xfrm>
            <a:off x="685321" y="4400236"/>
            <a:ext cx="5487371" cy="36005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8" name="Google Shape;468;g3e867b293eb_1_326:notes"/>
          <p:cNvSpPr>
            <a:spLocks noGrp="1" noRot="1" noChangeAspect="1"/>
          </p:cNvSpPr>
          <p:nvPr>
            <p:ph type="sldImg" idx="2"/>
          </p:nvPr>
        </p:nvSpPr>
        <p:spPr>
          <a:xfrm>
            <a:off x="425924" y="1143184"/>
            <a:ext cx="6006166" cy="30860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3e867b293eb_1_346:notes"/>
          <p:cNvSpPr>
            <a:spLocks noGrp="1" noRot="1" noChangeAspect="1"/>
          </p:cNvSpPr>
          <p:nvPr>
            <p:ph type="sldImg" idx="2"/>
          </p:nvPr>
        </p:nvSpPr>
        <p:spPr>
          <a:xfrm>
            <a:off x="425924" y="1143184"/>
            <a:ext cx="6006166" cy="30860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9" name="Google Shape;489;g3e867b293eb_1_346:notes"/>
          <p:cNvSpPr txBox="1">
            <a:spLocks noGrp="1"/>
          </p:cNvSpPr>
          <p:nvPr>
            <p:ph type="body" idx="1"/>
          </p:nvPr>
        </p:nvSpPr>
        <p:spPr>
          <a:xfrm>
            <a:off x="685321" y="4400236"/>
            <a:ext cx="5487371" cy="3600592"/>
          </a:xfrm>
          <a:prstGeom prst="rect">
            <a:avLst/>
          </a:prstGeom>
          <a:noFill/>
          <a:ln>
            <a:noFill/>
          </a:ln>
        </p:spPr>
        <p:txBody>
          <a:bodyPr spcFirstLastPara="1" wrap="square" lIns="91425" tIns="45700" rIns="91425" bIns="45700" anchor="t" anchorCtr="0">
            <a:noAutofit/>
          </a:bodyPr>
          <a:lstStyle/>
          <a:p>
            <a:pPr marL="285750" lvl="0" indent="-285750" algn="l" rtl="0">
              <a:spcBef>
                <a:spcPts val="0"/>
              </a:spcBef>
              <a:spcAft>
                <a:spcPts val="0"/>
              </a:spcAft>
              <a:buClr>
                <a:schemeClr val="dk1"/>
              </a:buClr>
              <a:buSzPts val="1200"/>
              <a:buFont typeface="Noto Sans Symbols"/>
              <a:buChar char="🡪"/>
            </a:pPr>
            <a:r>
              <a:rPr lang="fr"/>
              <a:t>Décision humaine : gold standard ? </a:t>
            </a:r>
            <a:endParaRPr/>
          </a:p>
          <a:p>
            <a:pPr marL="285750" lvl="0" indent="-209550" algn="l" rtl="0">
              <a:spcBef>
                <a:spcPts val="0"/>
              </a:spcBef>
              <a:spcAft>
                <a:spcPts val="0"/>
              </a:spcAft>
              <a:buClr>
                <a:schemeClr val="dk1"/>
              </a:buClr>
              <a:buSzPts val="1200"/>
              <a:buFont typeface="Noto Sans Symbols"/>
              <a:buNone/>
            </a:pPr>
            <a:endParaRPr/>
          </a:p>
          <a:p>
            <a:pPr marL="285750" lvl="0" indent="-285750" algn="l" rtl="0">
              <a:spcBef>
                <a:spcPts val="0"/>
              </a:spcBef>
              <a:spcAft>
                <a:spcPts val="0"/>
              </a:spcAft>
              <a:buClr>
                <a:schemeClr val="dk1"/>
              </a:buClr>
              <a:buSzPts val="1200"/>
              <a:buFont typeface="Noto Sans Symbols"/>
              <a:buChar char="🡪"/>
            </a:pPr>
            <a:r>
              <a:rPr lang="fr"/>
              <a:t>Dans cette etude : si divergence avec RCP, revu par un expert externe à la RCP concordance ac NCCN ou ESMO </a:t>
            </a:r>
            <a:endParaRPr/>
          </a:p>
          <a:p>
            <a:pPr marL="285750" lvl="0" indent="-209550" algn="l" rtl="0">
              <a:spcBef>
                <a:spcPts val="0"/>
              </a:spcBef>
              <a:spcAft>
                <a:spcPts val="0"/>
              </a:spcAft>
              <a:buClr>
                <a:schemeClr val="dk1"/>
              </a:buClr>
              <a:buSzPts val="1200"/>
              <a:buFont typeface="Noto Sans Symbols"/>
              <a:buNone/>
            </a:pPr>
            <a:endParaRPr/>
          </a:p>
          <a:p>
            <a:pPr marL="285750" lvl="0" indent="-285750" algn="l" rtl="0">
              <a:spcBef>
                <a:spcPts val="0"/>
              </a:spcBef>
              <a:spcAft>
                <a:spcPts val="0"/>
              </a:spcAft>
              <a:buClr>
                <a:schemeClr val="dk1"/>
              </a:buClr>
              <a:buSzPts val="1200"/>
              <a:buFont typeface="Noto Sans Symbols"/>
              <a:buChar char="🡪"/>
            </a:pPr>
            <a:r>
              <a:rPr lang="fr"/>
              <a:t>Objectif IA : surpasser les décisions humaines </a:t>
            </a:r>
            <a:r>
              <a:rPr lang="fr" sz="900">
                <a:solidFill>
                  <a:schemeClr val="dk1"/>
                </a:solidFill>
              </a:rPr>
              <a:t> en conformité aux guidelines et potentiellement aux résultats cliniques </a:t>
            </a:r>
            <a:endParaRPr/>
          </a:p>
          <a:p>
            <a:pPr marL="0" lvl="0" indent="0" algn="l" rtl="0">
              <a:spcBef>
                <a:spcPts val="1200"/>
              </a:spcBef>
              <a:spcAft>
                <a:spcPts val="0"/>
              </a:spcAft>
              <a:buClr>
                <a:schemeClr val="dk1"/>
              </a:buClr>
              <a:buSzPts val="900"/>
              <a:buFont typeface="Calibri"/>
              <a:buNone/>
            </a:pPr>
            <a:endParaRPr sz="900">
              <a:solidFill>
                <a:schemeClr val="dk1"/>
              </a:solidFill>
            </a:endParaRPr>
          </a:p>
        </p:txBody>
      </p:sp>
      <p:sp>
        <p:nvSpPr>
          <p:cNvPr id="490" name="Google Shape;490;g3e867b293eb_1_346:notes"/>
          <p:cNvSpPr txBox="1">
            <a:spLocks noGrp="1"/>
          </p:cNvSpPr>
          <p:nvPr>
            <p:ph type="sldNum" idx="12"/>
          </p:nvPr>
        </p:nvSpPr>
        <p:spPr>
          <a:xfrm>
            <a:off x="3884553" y="8684984"/>
            <a:ext cx="2971859" cy="4590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e867b293eb_1_113:notes"/>
          <p:cNvSpPr txBox="1">
            <a:spLocks noGrp="1"/>
          </p:cNvSpPr>
          <p:nvPr>
            <p:ph type="body" idx="1"/>
          </p:nvPr>
        </p:nvSpPr>
        <p:spPr>
          <a:xfrm>
            <a:off x="685321" y="4400236"/>
            <a:ext cx="5487371" cy="36005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5" name="Google Shape;165;g3e867b293eb_1_113:notes"/>
          <p:cNvSpPr>
            <a:spLocks noGrp="1" noRot="1" noChangeAspect="1"/>
          </p:cNvSpPr>
          <p:nvPr>
            <p:ph type="sldImg" idx="2"/>
          </p:nvPr>
        </p:nvSpPr>
        <p:spPr>
          <a:xfrm>
            <a:off x="425924" y="1143184"/>
            <a:ext cx="6006166" cy="30860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3e867b293eb_1_368:notes"/>
          <p:cNvSpPr txBox="1">
            <a:spLocks noGrp="1"/>
          </p:cNvSpPr>
          <p:nvPr>
            <p:ph type="body" idx="1"/>
          </p:nvPr>
        </p:nvSpPr>
        <p:spPr>
          <a:xfrm>
            <a:off x="685321" y="4400236"/>
            <a:ext cx="5487371" cy="36005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2" name="Google Shape;512;g3e867b293eb_1_3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3e867b293eb_1_405:notes"/>
          <p:cNvSpPr txBox="1">
            <a:spLocks noGrp="1"/>
          </p:cNvSpPr>
          <p:nvPr>
            <p:ph type="body" idx="1"/>
          </p:nvPr>
        </p:nvSpPr>
        <p:spPr>
          <a:xfrm>
            <a:off x="685321" y="4400236"/>
            <a:ext cx="5487371" cy="36005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0" name="Google Shape;550;g3e867b293eb_1_405:notes"/>
          <p:cNvSpPr>
            <a:spLocks noGrp="1" noRot="1" noChangeAspect="1"/>
          </p:cNvSpPr>
          <p:nvPr>
            <p:ph type="sldImg" idx="2"/>
          </p:nvPr>
        </p:nvSpPr>
        <p:spPr>
          <a:xfrm>
            <a:off x="425924" y="1143184"/>
            <a:ext cx="6006166" cy="30860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g3e867b293eb_1_447:notes"/>
          <p:cNvSpPr txBox="1">
            <a:spLocks noGrp="1"/>
          </p:cNvSpPr>
          <p:nvPr>
            <p:ph type="body" idx="1"/>
          </p:nvPr>
        </p:nvSpPr>
        <p:spPr>
          <a:xfrm>
            <a:off x="685321" y="4400236"/>
            <a:ext cx="5487371" cy="36005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3" name="Google Shape;593;g3e867b293eb_1_4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3e867b293eb_1_119:notes"/>
          <p:cNvSpPr>
            <a:spLocks noGrp="1" noRot="1" noChangeAspect="1"/>
          </p:cNvSpPr>
          <p:nvPr>
            <p:ph type="sldImg" idx="2"/>
          </p:nvPr>
        </p:nvSpPr>
        <p:spPr>
          <a:xfrm>
            <a:off x="425924" y="1143184"/>
            <a:ext cx="6006166" cy="30860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g3e867b293eb_1_119:notes"/>
          <p:cNvSpPr txBox="1">
            <a:spLocks noGrp="1"/>
          </p:cNvSpPr>
          <p:nvPr>
            <p:ph type="body" idx="1"/>
          </p:nvPr>
        </p:nvSpPr>
        <p:spPr>
          <a:xfrm>
            <a:off x="685321" y="4400236"/>
            <a:ext cx="5487371" cy="360059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g3e867b293eb_1_119:notes"/>
          <p:cNvSpPr txBox="1">
            <a:spLocks noGrp="1"/>
          </p:cNvSpPr>
          <p:nvPr>
            <p:ph type="sldNum" idx="12"/>
          </p:nvPr>
        </p:nvSpPr>
        <p:spPr>
          <a:xfrm>
            <a:off x="3884553" y="8684984"/>
            <a:ext cx="2971859" cy="4590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e867b293eb_1_1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g3e867b293eb_1_131:notes"/>
          <p:cNvSpPr txBox="1">
            <a:spLocks noGrp="1"/>
          </p:cNvSpPr>
          <p:nvPr>
            <p:ph type="body" idx="1"/>
          </p:nvPr>
        </p:nvSpPr>
        <p:spPr>
          <a:xfrm>
            <a:off x="685321" y="4400236"/>
            <a:ext cx="5487371" cy="360059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 b="1"/>
              <a:t>Validation clinique </a:t>
            </a:r>
            <a:r>
              <a:rPr lang="fr"/>
              <a:t>Tout modèle déployé en soins doit être validé sur des données annotées par des experts — c'est une exigence réglementaire (CE, FDA)</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Calibri"/>
              <a:buNone/>
            </a:pPr>
            <a:r>
              <a:rPr lang="fr" sz="1200" b="1" i="0">
                <a:solidFill>
                  <a:schemeClr val="dk1"/>
                </a:solidFill>
                <a:latin typeface="Calibri"/>
                <a:ea typeface="Calibri"/>
                <a:cs typeface="Calibri"/>
                <a:sym typeface="Calibri"/>
              </a:rPr>
              <a:t>Foundation model-guided multi-view semi-supervised CT segmentation of liver tumors in resource-constrained settings</a:t>
            </a:r>
            <a:endParaRPr/>
          </a:p>
          <a:p>
            <a:pPr marL="0" lvl="0" indent="0" algn="l" rtl="0">
              <a:spcBef>
                <a:spcPts val="0"/>
              </a:spcBef>
              <a:spcAft>
                <a:spcPts val="0"/>
              </a:spcAft>
              <a:buNone/>
            </a:pPr>
            <a:endParaRPr/>
          </a:p>
        </p:txBody>
      </p:sp>
      <p:sp>
        <p:nvSpPr>
          <p:cNvPr id="185" name="Google Shape;185;g3e867b293eb_1_131:notes"/>
          <p:cNvSpPr txBox="1">
            <a:spLocks noGrp="1"/>
          </p:cNvSpPr>
          <p:nvPr>
            <p:ph type="sldNum" idx="12"/>
          </p:nvPr>
        </p:nvSpPr>
        <p:spPr>
          <a:xfrm>
            <a:off x="3884553" y="8684984"/>
            <a:ext cx="2971859" cy="4590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e89fea1543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3e89fea1543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e89fea1543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3e89fea1543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e867b293eb_1_165:notes"/>
          <p:cNvSpPr txBox="1">
            <a:spLocks noGrp="1"/>
          </p:cNvSpPr>
          <p:nvPr>
            <p:ph type="body" idx="1"/>
          </p:nvPr>
        </p:nvSpPr>
        <p:spPr>
          <a:xfrm>
            <a:off x="685321" y="4400236"/>
            <a:ext cx="5487371" cy="36005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3" name="Google Shape;243;g3e867b293eb_1_165:notes"/>
          <p:cNvSpPr>
            <a:spLocks noGrp="1" noRot="1" noChangeAspect="1"/>
          </p:cNvSpPr>
          <p:nvPr>
            <p:ph type="sldImg" idx="2"/>
          </p:nvPr>
        </p:nvSpPr>
        <p:spPr>
          <a:xfrm>
            <a:off x="425924" y="1143184"/>
            <a:ext cx="6006166" cy="30860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3e867b293eb_1_202:notes"/>
          <p:cNvSpPr>
            <a:spLocks noGrp="1" noRot="1" noChangeAspect="1"/>
          </p:cNvSpPr>
          <p:nvPr>
            <p:ph type="sldImg" idx="2"/>
          </p:nvPr>
        </p:nvSpPr>
        <p:spPr>
          <a:xfrm>
            <a:off x="425924" y="1143184"/>
            <a:ext cx="6006166" cy="30860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g3e867b293eb_1_202:notes"/>
          <p:cNvSpPr txBox="1">
            <a:spLocks noGrp="1"/>
          </p:cNvSpPr>
          <p:nvPr>
            <p:ph type="body" idx="1"/>
          </p:nvPr>
        </p:nvSpPr>
        <p:spPr>
          <a:xfrm>
            <a:off x="685321" y="4400236"/>
            <a:ext cx="5487371" cy="360059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
              <a:t>Cette étude rétrospective visait à déterminer si l’intelligence artificielle (IA) pouvait identifier un sous-groupe de mammographies de dépistage négatives pouvant être exclues en toute sécurité de la deuxième lecture</a:t>
            </a:r>
            <a:endParaRPr/>
          </a:p>
          <a:p>
            <a:pPr marL="0" lvl="0" indent="0" algn="l" rtl="0">
              <a:spcBef>
                <a:spcPts val="0"/>
              </a:spcBef>
              <a:spcAft>
                <a:spcPts val="0"/>
              </a:spcAft>
              <a:buNone/>
            </a:pPr>
            <a:r>
              <a:rPr lang="fr"/>
              <a:t>Les taux de cancer d'intervalle étaient plus élevés dans le groupe AI-non-faible que dans le groupe AI-faible (2,16 contre 0,47 pour 1 000 examens)</a:t>
            </a:r>
            <a:endParaRPr/>
          </a:p>
        </p:txBody>
      </p:sp>
      <p:sp>
        <p:nvSpPr>
          <p:cNvPr id="262" name="Google Shape;262;g3e867b293eb_1_202:notes"/>
          <p:cNvSpPr txBox="1">
            <a:spLocks noGrp="1"/>
          </p:cNvSpPr>
          <p:nvPr>
            <p:ph type="sldNum" idx="12"/>
          </p:nvPr>
        </p:nvSpPr>
        <p:spPr>
          <a:xfrm>
            <a:off x="3884553" y="8684984"/>
            <a:ext cx="2971859" cy="4590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3e867b293eb_1_182:notes"/>
          <p:cNvSpPr>
            <a:spLocks noGrp="1" noRot="1" noChangeAspect="1"/>
          </p:cNvSpPr>
          <p:nvPr>
            <p:ph type="sldImg" idx="2"/>
          </p:nvPr>
        </p:nvSpPr>
        <p:spPr>
          <a:xfrm>
            <a:off x="425924" y="1143184"/>
            <a:ext cx="6006166" cy="30860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g3e867b293eb_1_182:notes"/>
          <p:cNvSpPr txBox="1">
            <a:spLocks noGrp="1"/>
          </p:cNvSpPr>
          <p:nvPr>
            <p:ph type="body" idx="1"/>
          </p:nvPr>
        </p:nvSpPr>
        <p:spPr>
          <a:xfrm>
            <a:off x="685321" y="4400236"/>
            <a:ext cx="5487371" cy="360059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0"/>
          </a:p>
          <a:p>
            <a:pPr marL="0" lvl="0" indent="0" algn="l" rtl="0">
              <a:spcBef>
                <a:spcPts val="0"/>
              </a:spcBef>
              <a:spcAft>
                <a:spcPts val="0"/>
              </a:spcAft>
              <a:buNone/>
            </a:pPr>
            <a:r>
              <a:rPr lang="fr" sz="1200" b="0" i="0" u="none" strike="noStrike">
                <a:solidFill>
                  <a:schemeClr val="dk1"/>
                </a:solidFill>
                <a:latin typeface="Calibri"/>
                <a:ea typeface="Calibri"/>
                <a:cs typeface="Calibri"/>
                <a:sym typeface="Calibri"/>
              </a:rPr>
              <a:t>diagnostic augmenté surtout cancer du sein in situ et de cancer du sein non luminal A de s</a:t>
            </a:r>
            <a:r>
              <a:rPr lang="fr" sz="1200">
                <a:solidFill>
                  <a:schemeClr val="dk1"/>
                </a:solidFill>
                <a:latin typeface="Calibri"/>
                <a:ea typeface="Calibri"/>
                <a:cs typeface="Calibri"/>
                <a:sym typeface="Calibri"/>
              </a:rPr>
              <a:t>tade précoce </a:t>
            </a:r>
            <a:endParaRPr b="0"/>
          </a:p>
          <a:p>
            <a:pPr marL="0" lvl="0" indent="0" algn="l" rtl="0">
              <a:spcBef>
                <a:spcPts val="0"/>
              </a:spcBef>
              <a:spcAft>
                <a:spcPts val="0"/>
              </a:spcAft>
              <a:buNone/>
            </a:pPr>
            <a:r>
              <a:rPr lang="fr" sz="1200" b="1" i="0" u="none" strike="noStrike">
                <a:solidFill>
                  <a:schemeClr val="dk1"/>
                </a:solidFill>
                <a:latin typeface="Calibri"/>
                <a:ea typeface="Calibri"/>
                <a:cs typeface="Calibri"/>
                <a:sym typeface="Calibri"/>
              </a:rPr>
              <a:t>ScreenTrustCAD</a:t>
            </a:r>
            <a:r>
              <a:rPr lang="fr" sz="1200" b="0" i="0" u="none" strike="noStrike">
                <a:solidFill>
                  <a:schemeClr val="dk1"/>
                </a:solidFill>
                <a:latin typeface="Calibri"/>
                <a:ea typeface="Calibri"/>
                <a:cs typeface="Calibri"/>
                <a:sym typeface="Calibri"/>
              </a:rPr>
              <a:t> : étude prospective suédoise montrant qu’un radiologue + IA est plus performant que la double lecture par deux radiologues, avec +4% de détection et réduction du temps de lecture.</a:t>
            </a:r>
            <a:endParaRPr/>
          </a:p>
          <a:p>
            <a:pPr marL="0" lvl="0" indent="0" algn="l" rtl="0">
              <a:spcBef>
                <a:spcPts val="0"/>
              </a:spcBef>
              <a:spcAft>
                <a:spcPts val="0"/>
              </a:spcAft>
              <a:buNone/>
            </a:pPr>
            <a:r>
              <a:rPr lang="fr" sz="1200" b="1" i="0" u="none" strike="noStrike">
                <a:solidFill>
                  <a:schemeClr val="dk1"/>
                </a:solidFill>
                <a:latin typeface="Calibri"/>
                <a:ea typeface="Calibri"/>
                <a:cs typeface="Calibri"/>
                <a:sym typeface="Calibri"/>
              </a:rPr>
              <a:t>Étude hongroise prospective multicentrique</a:t>
            </a:r>
            <a:r>
              <a:rPr lang="fr" sz="1200" b="0" i="0" u="none" strike="noStrike">
                <a:solidFill>
                  <a:schemeClr val="dk1"/>
                </a:solidFill>
                <a:latin typeface="Calibri"/>
                <a:ea typeface="Calibri"/>
                <a:cs typeface="Calibri"/>
                <a:sym typeface="Calibri"/>
              </a:rPr>
              <a:t> : IA en troisième lecture améliore la détection avec faible hausse du rappel</a:t>
            </a:r>
            <a:r>
              <a:rPr lang="fr"/>
              <a:t/>
            </a:r>
            <a:br>
              <a:rPr lang="fr"/>
            </a:br>
            <a:endParaRPr/>
          </a:p>
        </p:txBody>
      </p:sp>
      <p:sp>
        <p:nvSpPr>
          <p:cNvPr id="290" name="Google Shape;290;g3e867b293eb_1_182:notes"/>
          <p:cNvSpPr txBox="1">
            <a:spLocks noGrp="1"/>
          </p:cNvSpPr>
          <p:nvPr>
            <p:ph type="sldNum" idx="12"/>
          </p:nvPr>
        </p:nvSpPr>
        <p:spPr>
          <a:xfrm>
            <a:off x="3884553" y="8684984"/>
            <a:ext cx="2971859" cy="45902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iapositive de titre">
  <p:cSld name="Diapositive de titre">
    <p:spTree>
      <p:nvGrpSpPr>
        <p:cNvPr id="1" name="Shape 56"/>
        <p:cNvGrpSpPr/>
        <p:nvPr/>
      </p:nvGrpSpPr>
      <p:grpSpPr>
        <a:xfrm>
          <a:off x="0" y="0"/>
          <a:ext cx="0" cy="0"/>
          <a:chOff x="0" y="0"/>
          <a:chExt cx="0" cy="0"/>
        </a:xfrm>
      </p:grpSpPr>
      <p:cxnSp>
        <p:nvCxnSpPr>
          <p:cNvPr id="57" name="Google Shape;57;p14"/>
          <p:cNvCxnSpPr/>
          <p:nvPr/>
        </p:nvCxnSpPr>
        <p:spPr>
          <a:xfrm>
            <a:off x="222250" y="2364524"/>
            <a:ext cx="2819400" cy="0"/>
          </a:xfrm>
          <a:prstGeom prst="straightConnector1">
            <a:avLst/>
          </a:prstGeom>
          <a:noFill/>
          <a:ln w="12700" cap="flat" cmpd="sng">
            <a:solidFill>
              <a:schemeClr val="lt1"/>
            </a:solidFill>
            <a:prstDash val="solid"/>
            <a:miter lim="8000"/>
            <a:headEnd type="none" w="sm" len="sm"/>
            <a:tailEnd type="none" w="sm" len="sm"/>
          </a:ln>
        </p:spPr>
      </p:cxnSp>
      <p:cxnSp>
        <p:nvCxnSpPr>
          <p:cNvPr id="58" name="Google Shape;58;p14"/>
          <p:cNvCxnSpPr/>
          <p:nvPr/>
        </p:nvCxnSpPr>
        <p:spPr>
          <a:xfrm>
            <a:off x="1036154" y="2432108"/>
            <a:ext cx="7213600" cy="0"/>
          </a:xfrm>
          <a:prstGeom prst="straightConnector1">
            <a:avLst/>
          </a:prstGeom>
          <a:noFill/>
          <a:ln w="28575" cap="flat" cmpd="sng">
            <a:solidFill>
              <a:srgbClr val="435D74"/>
            </a:solidFill>
            <a:prstDash val="solid"/>
            <a:miter lim="8000"/>
            <a:headEnd type="none" w="sm" len="sm"/>
            <a:tailEnd type="none" w="sm" len="sm"/>
          </a:ln>
        </p:spPr>
      </p:cxnSp>
      <p:sp>
        <p:nvSpPr>
          <p:cNvPr id="59" name="Google Shape;59;p14"/>
          <p:cNvSpPr/>
          <p:nvPr/>
        </p:nvSpPr>
        <p:spPr>
          <a:xfrm>
            <a:off x="0" y="4780754"/>
            <a:ext cx="9144000" cy="375444"/>
          </a:xfrm>
          <a:prstGeom prst="rect">
            <a:avLst/>
          </a:prstGeom>
          <a:solidFill>
            <a:srgbClr val="435D74"/>
          </a:solidFill>
          <a:ln>
            <a:noFill/>
          </a:ln>
          <a:effectLst>
            <a:outerShdw blurRad="50800" dist="38100" dir="5400000" algn="t" rotWithShape="0">
              <a:srgbClr val="000000">
                <a:alpha val="40000"/>
              </a:srgbClr>
            </a:outerShdw>
          </a:effectLst>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rgbClr val="435D74"/>
              </a:solidFill>
              <a:latin typeface="Calibri"/>
              <a:ea typeface="Calibri"/>
              <a:cs typeface="Calibri"/>
              <a:sym typeface="Calibri"/>
            </a:endParaRPr>
          </a:p>
        </p:txBody>
      </p:sp>
      <p:pic>
        <p:nvPicPr>
          <p:cNvPr id="60" name="Google Shape;60;p14"/>
          <p:cNvPicPr preferRelativeResize="0"/>
          <p:nvPr/>
        </p:nvPicPr>
        <p:blipFill rotWithShape="1">
          <a:blip r:embed="rId2">
            <a:alphaModFix/>
          </a:blip>
          <a:srcRect/>
          <a:stretch/>
        </p:blipFill>
        <p:spPr>
          <a:xfrm>
            <a:off x="49316" y="4828590"/>
            <a:ext cx="1728685" cy="237057"/>
          </a:xfrm>
          <a:prstGeom prst="rect">
            <a:avLst/>
          </a:prstGeom>
          <a:noFill/>
          <a:ln>
            <a:noFill/>
          </a:ln>
        </p:spPr>
      </p:pic>
      <p:sp>
        <p:nvSpPr>
          <p:cNvPr id="61" name="Google Shape;61;p14"/>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2" name="Google Shape;62;p1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3" name="Google Shape;63;p1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re et contenu">
  <p:cSld name="Titre et contenu">
    <p:spTree>
      <p:nvGrpSpPr>
        <p:cNvPr id="1" name="Shape 64"/>
        <p:cNvGrpSpPr/>
        <p:nvPr/>
      </p:nvGrpSpPr>
      <p:grpSpPr>
        <a:xfrm>
          <a:off x="0" y="0"/>
          <a:ext cx="0" cy="0"/>
          <a:chOff x="0" y="0"/>
          <a:chExt cx="0" cy="0"/>
        </a:xfrm>
      </p:grpSpPr>
      <p:pic>
        <p:nvPicPr>
          <p:cNvPr id="65" name="Google Shape;65;p15"/>
          <p:cNvPicPr preferRelativeResize="0"/>
          <p:nvPr/>
        </p:nvPicPr>
        <p:blipFill rotWithShape="1">
          <a:blip r:embed="rId2">
            <a:alphaModFix/>
          </a:blip>
          <a:srcRect/>
          <a:stretch/>
        </p:blipFill>
        <p:spPr>
          <a:xfrm>
            <a:off x="317580" y="4865377"/>
            <a:ext cx="1460420" cy="200269"/>
          </a:xfrm>
          <a:prstGeom prst="rect">
            <a:avLst/>
          </a:prstGeom>
          <a:noFill/>
          <a:ln>
            <a:noFill/>
          </a:ln>
        </p:spPr>
      </p:pic>
      <p:sp>
        <p:nvSpPr>
          <p:cNvPr id="66" name="Google Shape;66;p15"/>
          <p:cNvSpPr txBox="1"/>
          <p:nvPr/>
        </p:nvSpPr>
        <p:spPr>
          <a:xfrm>
            <a:off x="7975601" y="4828590"/>
            <a:ext cx="114819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fr" sz="900" b="1">
                <a:solidFill>
                  <a:schemeClr val="lt1"/>
                </a:solidFill>
                <a:latin typeface="Calibri"/>
                <a:ea typeface="Calibri"/>
                <a:cs typeface="Calibri"/>
                <a:sym typeface="Calibri"/>
              </a:rPr>
              <a:t> P - </a:t>
            </a:r>
            <a:fld id="{00000000-1234-1234-1234-123412341234}" type="slidenum">
              <a:rPr lang="fr" sz="900" b="1">
                <a:solidFill>
                  <a:schemeClr val="lt1"/>
                </a:solidFill>
                <a:latin typeface="Calibri"/>
                <a:ea typeface="Calibri"/>
                <a:cs typeface="Calibri"/>
                <a:sym typeface="Calibri"/>
              </a:rPr>
              <a:t>‹N°›</a:t>
            </a:fld>
            <a:endParaRPr sz="900" b="1">
              <a:solidFill>
                <a:schemeClr val="lt1"/>
              </a:solidFill>
              <a:latin typeface="Calibri"/>
              <a:ea typeface="Calibri"/>
              <a:cs typeface="Calibri"/>
              <a:sym typeface="Calibri"/>
            </a:endParaRPr>
          </a:p>
        </p:txBody>
      </p:sp>
      <p:sp>
        <p:nvSpPr>
          <p:cNvPr id="67" name="Google Shape;67;p15"/>
          <p:cNvSpPr/>
          <p:nvPr/>
        </p:nvSpPr>
        <p:spPr>
          <a:xfrm>
            <a:off x="0" y="4768056"/>
            <a:ext cx="9144000" cy="375444"/>
          </a:xfrm>
          <a:prstGeom prst="rect">
            <a:avLst/>
          </a:prstGeom>
          <a:solidFill>
            <a:srgbClr val="435D74"/>
          </a:solidFill>
          <a:ln>
            <a:noFill/>
          </a:ln>
          <a:effectLst>
            <a:outerShdw blurRad="50800" dist="38100" dir="5400000" algn="t" rotWithShape="0">
              <a:srgbClr val="000000">
                <a:alpha val="40000"/>
              </a:srgbClr>
            </a:outerShdw>
          </a:effectLst>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Calibri"/>
              <a:ea typeface="Calibri"/>
              <a:cs typeface="Calibri"/>
              <a:sym typeface="Calibri"/>
            </a:endParaRPr>
          </a:p>
        </p:txBody>
      </p:sp>
      <p:pic>
        <p:nvPicPr>
          <p:cNvPr id="68" name="Google Shape;68;p15"/>
          <p:cNvPicPr preferRelativeResize="0"/>
          <p:nvPr/>
        </p:nvPicPr>
        <p:blipFill rotWithShape="1">
          <a:blip r:embed="rId2">
            <a:alphaModFix/>
          </a:blip>
          <a:srcRect/>
          <a:stretch/>
        </p:blipFill>
        <p:spPr>
          <a:xfrm>
            <a:off x="49316" y="4815893"/>
            <a:ext cx="1728685" cy="237057"/>
          </a:xfrm>
          <a:prstGeom prst="rect">
            <a:avLst/>
          </a:prstGeom>
          <a:noFill/>
          <a:ln>
            <a:noFill/>
          </a:ln>
        </p:spPr>
      </p:pic>
      <p:sp>
        <p:nvSpPr>
          <p:cNvPr id="69" name="Google Shape;69;p15"/>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0" name="Google Shape;70;p15"/>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1" name="Google Shape;71;p1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re et contenu">
  <p:cSld name="1_Titre et contenu">
    <p:spTree>
      <p:nvGrpSpPr>
        <p:cNvPr id="1" name="Shape 72"/>
        <p:cNvGrpSpPr/>
        <p:nvPr/>
      </p:nvGrpSpPr>
      <p:grpSpPr>
        <a:xfrm>
          <a:off x="0" y="0"/>
          <a:ext cx="0" cy="0"/>
          <a:chOff x="0" y="0"/>
          <a:chExt cx="0" cy="0"/>
        </a:xfrm>
      </p:grpSpPr>
      <p:pic>
        <p:nvPicPr>
          <p:cNvPr id="73" name="Google Shape;73;p16"/>
          <p:cNvPicPr preferRelativeResize="0"/>
          <p:nvPr/>
        </p:nvPicPr>
        <p:blipFill rotWithShape="1">
          <a:blip r:embed="rId2">
            <a:alphaModFix/>
          </a:blip>
          <a:srcRect/>
          <a:stretch/>
        </p:blipFill>
        <p:spPr>
          <a:xfrm>
            <a:off x="317580" y="4865377"/>
            <a:ext cx="1460420" cy="200269"/>
          </a:xfrm>
          <a:prstGeom prst="rect">
            <a:avLst/>
          </a:prstGeom>
          <a:noFill/>
          <a:ln>
            <a:noFill/>
          </a:ln>
        </p:spPr>
      </p:pic>
      <p:sp>
        <p:nvSpPr>
          <p:cNvPr id="74" name="Google Shape;74;p16"/>
          <p:cNvSpPr txBox="1"/>
          <p:nvPr/>
        </p:nvSpPr>
        <p:spPr>
          <a:xfrm>
            <a:off x="7975601" y="4828590"/>
            <a:ext cx="114819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fr" sz="900" b="1">
                <a:solidFill>
                  <a:schemeClr val="lt1"/>
                </a:solidFill>
                <a:latin typeface="Calibri"/>
                <a:ea typeface="Calibri"/>
                <a:cs typeface="Calibri"/>
                <a:sym typeface="Calibri"/>
              </a:rPr>
              <a:t> P - </a:t>
            </a:r>
            <a:fld id="{00000000-1234-1234-1234-123412341234}" type="slidenum">
              <a:rPr lang="fr" sz="900" b="1">
                <a:solidFill>
                  <a:schemeClr val="lt1"/>
                </a:solidFill>
                <a:latin typeface="Calibri"/>
                <a:ea typeface="Calibri"/>
                <a:cs typeface="Calibri"/>
                <a:sym typeface="Calibri"/>
              </a:rPr>
              <a:t>‹N°›</a:t>
            </a:fld>
            <a:endParaRPr sz="900" b="1">
              <a:solidFill>
                <a:schemeClr val="lt1"/>
              </a:solidFill>
              <a:latin typeface="Calibri"/>
              <a:ea typeface="Calibri"/>
              <a:cs typeface="Calibri"/>
              <a:sym typeface="Calibri"/>
            </a:endParaRPr>
          </a:p>
        </p:txBody>
      </p:sp>
      <p:sp>
        <p:nvSpPr>
          <p:cNvPr id="75" name="Google Shape;75;p16"/>
          <p:cNvSpPr/>
          <p:nvPr/>
        </p:nvSpPr>
        <p:spPr>
          <a:xfrm>
            <a:off x="0" y="4768056"/>
            <a:ext cx="9144000" cy="375444"/>
          </a:xfrm>
          <a:prstGeom prst="rect">
            <a:avLst/>
          </a:prstGeom>
          <a:solidFill>
            <a:srgbClr val="435D74"/>
          </a:solidFill>
          <a:ln>
            <a:noFill/>
          </a:ln>
          <a:effectLst>
            <a:outerShdw blurRad="50800" dist="38100" dir="5400000" algn="t" rotWithShape="0">
              <a:srgbClr val="000000">
                <a:alpha val="40000"/>
              </a:srgbClr>
            </a:outerShdw>
          </a:effectLst>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Calibri"/>
              <a:ea typeface="Calibri"/>
              <a:cs typeface="Calibri"/>
              <a:sym typeface="Calibri"/>
            </a:endParaRPr>
          </a:p>
        </p:txBody>
      </p:sp>
      <p:sp>
        <p:nvSpPr>
          <p:cNvPr id="76" name="Google Shape;76;p1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7" name="Google Shape;77;p16"/>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8" name="Google Shape;78;p16"/>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Diapositive de titre">
  <p:cSld name="1_Diapositive de titre">
    <p:spTree>
      <p:nvGrpSpPr>
        <p:cNvPr id="1" name="Shape 79"/>
        <p:cNvGrpSpPr/>
        <p:nvPr/>
      </p:nvGrpSpPr>
      <p:grpSpPr>
        <a:xfrm>
          <a:off x="0" y="0"/>
          <a:ext cx="0" cy="0"/>
          <a:chOff x="0" y="0"/>
          <a:chExt cx="0" cy="0"/>
        </a:xfrm>
      </p:grpSpPr>
      <p:cxnSp>
        <p:nvCxnSpPr>
          <p:cNvPr id="80" name="Google Shape;80;p17"/>
          <p:cNvCxnSpPr/>
          <p:nvPr/>
        </p:nvCxnSpPr>
        <p:spPr>
          <a:xfrm>
            <a:off x="222250" y="2364524"/>
            <a:ext cx="2819400" cy="0"/>
          </a:xfrm>
          <a:prstGeom prst="straightConnector1">
            <a:avLst/>
          </a:prstGeom>
          <a:noFill/>
          <a:ln w="12700" cap="flat" cmpd="sng">
            <a:solidFill>
              <a:schemeClr val="lt1"/>
            </a:solidFill>
            <a:prstDash val="solid"/>
            <a:miter lim="8000"/>
            <a:headEnd type="none" w="sm" len="sm"/>
            <a:tailEnd type="none" w="sm" len="sm"/>
          </a:ln>
        </p:spPr>
      </p:cxnSp>
      <p:cxnSp>
        <p:nvCxnSpPr>
          <p:cNvPr id="81" name="Google Shape;81;p17"/>
          <p:cNvCxnSpPr/>
          <p:nvPr/>
        </p:nvCxnSpPr>
        <p:spPr>
          <a:xfrm>
            <a:off x="1036154" y="2432108"/>
            <a:ext cx="7213600" cy="0"/>
          </a:xfrm>
          <a:prstGeom prst="straightConnector1">
            <a:avLst/>
          </a:prstGeom>
          <a:noFill/>
          <a:ln w="28575" cap="flat" cmpd="sng">
            <a:solidFill>
              <a:srgbClr val="435D74"/>
            </a:solidFill>
            <a:prstDash val="solid"/>
            <a:miter lim="8000"/>
            <a:headEnd type="none" w="sm" len="sm"/>
            <a:tailEnd type="none" w="sm" len="sm"/>
          </a:ln>
        </p:spPr>
      </p:cxnSp>
      <p:sp>
        <p:nvSpPr>
          <p:cNvPr id="82" name="Google Shape;82;p17"/>
          <p:cNvSpPr/>
          <p:nvPr/>
        </p:nvSpPr>
        <p:spPr>
          <a:xfrm>
            <a:off x="0" y="4780754"/>
            <a:ext cx="9144000" cy="375444"/>
          </a:xfrm>
          <a:prstGeom prst="rect">
            <a:avLst/>
          </a:prstGeom>
          <a:solidFill>
            <a:srgbClr val="435D74"/>
          </a:solidFill>
          <a:ln>
            <a:noFill/>
          </a:ln>
          <a:effectLst>
            <a:outerShdw blurRad="50800" dist="38100" dir="5400000" algn="t" rotWithShape="0">
              <a:srgbClr val="000000">
                <a:alpha val="40000"/>
              </a:srgbClr>
            </a:outerShdw>
          </a:effectLst>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rgbClr val="435D74"/>
              </a:solidFill>
              <a:latin typeface="Calibri"/>
              <a:ea typeface="Calibri"/>
              <a:cs typeface="Calibri"/>
              <a:sym typeface="Calibri"/>
            </a:endParaRPr>
          </a:p>
        </p:txBody>
      </p:sp>
      <p:sp>
        <p:nvSpPr>
          <p:cNvPr id="83" name="Google Shape;83;p1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4" name="Google Shape;84;p1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5" name="Google Shape;85;p17"/>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_Diapositive de titre">
  <p:cSld name="2_Diapositive de titre">
    <p:spTree>
      <p:nvGrpSpPr>
        <p:cNvPr id="1" name="Shape 86"/>
        <p:cNvGrpSpPr/>
        <p:nvPr/>
      </p:nvGrpSpPr>
      <p:grpSpPr>
        <a:xfrm>
          <a:off x="0" y="0"/>
          <a:ext cx="0" cy="0"/>
          <a:chOff x="0" y="0"/>
          <a:chExt cx="0" cy="0"/>
        </a:xfrm>
      </p:grpSpPr>
      <p:cxnSp>
        <p:nvCxnSpPr>
          <p:cNvPr id="87" name="Google Shape;87;p18"/>
          <p:cNvCxnSpPr/>
          <p:nvPr/>
        </p:nvCxnSpPr>
        <p:spPr>
          <a:xfrm>
            <a:off x="222250" y="2364524"/>
            <a:ext cx="2819400" cy="0"/>
          </a:xfrm>
          <a:prstGeom prst="straightConnector1">
            <a:avLst/>
          </a:prstGeom>
          <a:noFill/>
          <a:ln w="12700" cap="flat" cmpd="sng">
            <a:solidFill>
              <a:schemeClr val="lt1"/>
            </a:solidFill>
            <a:prstDash val="solid"/>
            <a:miter lim="8000"/>
            <a:headEnd type="none" w="sm" len="sm"/>
            <a:tailEnd type="none" w="sm" len="sm"/>
          </a:ln>
        </p:spPr>
      </p:cxnSp>
      <p:cxnSp>
        <p:nvCxnSpPr>
          <p:cNvPr id="88" name="Google Shape;88;p18"/>
          <p:cNvCxnSpPr/>
          <p:nvPr/>
        </p:nvCxnSpPr>
        <p:spPr>
          <a:xfrm>
            <a:off x="1036154" y="2432108"/>
            <a:ext cx="7213600" cy="0"/>
          </a:xfrm>
          <a:prstGeom prst="straightConnector1">
            <a:avLst/>
          </a:prstGeom>
          <a:noFill/>
          <a:ln w="28575" cap="flat" cmpd="sng">
            <a:solidFill>
              <a:srgbClr val="435D74"/>
            </a:solidFill>
            <a:prstDash val="solid"/>
            <a:miter lim="8000"/>
            <a:headEnd type="none" w="sm" len="sm"/>
            <a:tailEnd type="none" w="sm" len="sm"/>
          </a:ln>
        </p:spPr>
      </p:cxn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_Titre et contenu">
  <p:cSld name="2_Titre et contenu">
    <p:spTree>
      <p:nvGrpSpPr>
        <p:cNvPr id="1" name="Shape 92"/>
        <p:cNvGrpSpPr/>
        <p:nvPr/>
      </p:nvGrpSpPr>
      <p:grpSpPr>
        <a:xfrm>
          <a:off x="0" y="0"/>
          <a:ext cx="0" cy="0"/>
          <a:chOff x="0" y="0"/>
          <a:chExt cx="0" cy="0"/>
        </a:xfrm>
      </p:grpSpPr>
      <p:pic>
        <p:nvPicPr>
          <p:cNvPr id="93" name="Google Shape;93;p19"/>
          <p:cNvPicPr preferRelativeResize="0"/>
          <p:nvPr/>
        </p:nvPicPr>
        <p:blipFill rotWithShape="1">
          <a:blip r:embed="rId2">
            <a:alphaModFix/>
          </a:blip>
          <a:srcRect/>
          <a:stretch/>
        </p:blipFill>
        <p:spPr>
          <a:xfrm>
            <a:off x="317580" y="4865377"/>
            <a:ext cx="1460420" cy="200269"/>
          </a:xfrm>
          <a:prstGeom prst="rect">
            <a:avLst/>
          </a:prstGeom>
          <a:noFill/>
          <a:ln>
            <a:noFill/>
          </a:ln>
        </p:spPr>
      </p:pic>
      <p:sp>
        <p:nvSpPr>
          <p:cNvPr id="94" name="Google Shape;94;p19"/>
          <p:cNvSpPr txBox="1"/>
          <p:nvPr/>
        </p:nvSpPr>
        <p:spPr>
          <a:xfrm>
            <a:off x="7975601" y="4828590"/>
            <a:ext cx="1148195"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r>
              <a:rPr lang="fr" sz="900" b="1">
                <a:solidFill>
                  <a:schemeClr val="lt1"/>
                </a:solidFill>
                <a:latin typeface="Calibri"/>
                <a:ea typeface="Calibri"/>
                <a:cs typeface="Calibri"/>
                <a:sym typeface="Calibri"/>
              </a:rPr>
              <a:t> P - </a:t>
            </a:r>
            <a:fld id="{00000000-1234-1234-1234-123412341234}" type="slidenum">
              <a:rPr lang="fr" sz="900" b="1">
                <a:solidFill>
                  <a:schemeClr val="lt1"/>
                </a:solidFill>
                <a:latin typeface="Calibri"/>
                <a:ea typeface="Calibri"/>
                <a:cs typeface="Calibri"/>
                <a:sym typeface="Calibri"/>
              </a:rPr>
              <a:t>‹N°›</a:t>
            </a:fld>
            <a:endParaRPr sz="900" b="1">
              <a:solidFill>
                <a:schemeClr val="lt1"/>
              </a:solidFill>
              <a:latin typeface="Calibri"/>
              <a:ea typeface="Calibri"/>
              <a:cs typeface="Calibri"/>
              <a:sym typeface="Calibri"/>
            </a:endParaRPr>
          </a:p>
        </p:txBody>
      </p:sp>
      <p:sp>
        <p:nvSpPr>
          <p:cNvPr id="95" name="Google Shape;95;p19"/>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6" name="Google Shape;96;p19"/>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7" name="Google Shape;97;p1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98"/>
        <p:cNvGrpSpPr/>
        <p:nvPr/>
      </p:nvGrpSpPr>
      <p:grpSpPr>
        <a:xfrm>
          <a:off x="0" y="0"/>
          <a:ext cx="0" cy="0"/>
          <a:chOff x="0" y="0"/>
          <a:chExt cx="0" cy="0"/>
        </a:xfrm>
      </p:grpSpPr>
      <p:sp>
        <p:nvSpPr>
          <p:cNvPr id="99" name="Google Shape;99;p20"/>
          <p:cNvSpPr txBox="1">
            <a:spLocks noGrp="1"/>
          </p:cNvSpPr>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0" name="Google Shape;100;p20"/>
          <p:cNvSpPr txBox="1">
            <a:spLocks noGrp="1"/>
          </p:cNvSpPr>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919AA5"/>
              </a:buClr>
              <a:buSzPts val="1800"/>
              <a:buNone/>
              <a:defRPr sz="1800">
                <a:solidFill>
                  <a:srgbClr val="919AA5"/>
                </a:solidFill>
              </a:defRPr>
            </a:lvl1pPr>
            <a:lvl2pPr marL="914400" lvl="1" indent="-228600" algn="l">
              <a:lnSpc>
                <a:spcPct val="90000"/>
              </a:lnSpc>
              <a:spcBef>
                <a:spcPts val="400"/>
              </a:spcBef>
              <a:spcAft>
                <a:spcPts val="0"/>
              </a:spcAft>
              <a:buClr>
                <a:srgbClr val="919AA5"/>
              </a:buClr>
              <a:buSzPts val="1500"/>
              <a:buNone/>
              <a:defRPr sz="1500">
                <a:solidFill>
                  <a:srgbClr val="919AA5"/>
                </a:solidFill>
              </a:defRPr>
            </a:lvl2pPr>
            <a:lvl3pPr marL="1371600" lvl="2" indent="-228600" algn="l">
              <a:lnSpc>
                <a:spcPct val="90000"/>
              </a:lnSpc>
              <a:spcBef>
                <a:spcPts val="400"/>
              </a:spcBef>
              <a:spcAft>
                <a:spcPts val="0"/>
              </a:spcAft>
              <a:buClr>
                <a:srgbClr val="919AA5"/>
              </a:buClr>
              <a:buSzPts val="1400"/>
              <a:buNone/>
              <a:defRPr sz="1400">
                <a:solidFill>
                  <a:srgbClr val="919AA5"/>
                </a:solidFill>
              </a:defRPr>
            </a:lvl3pPr>
            <a:lvl4pPr marL="1828800" lvl="3" indent="-228600" algn="l">
              <a:lnSpc>
                <a:spcPct val="90000"/>
              </a:lnSpc>
              <a:spcBef>
                <a:spcPts val="400"/>
              </a:spcBef>
              <a:spcAft>
                <a:spcPts val="0"/>
              </a:spcAft>
              <a:buClr>
                <a:srgbClr val="919AA5"/>
              </a:buClr>
              <a:buSzPts val="1200"/>
              <a:buNone/>
              <a:defRPr sz="1200">
                <a:solidFill>
                  <a:srgbClr val="919AA5"/>
                </a:solidFill>
              </a:defRPr>
            </a:lvl4pPr>
            <a:lvl5pPr marL="2286000" lvl="4" indent="-228600" algn="l">
              <a:lnSpc>
                <a:spcPct val="90000"/>
              </a:lnSpc>
              <a:spcBef>
                <a:spcPts val="400"/>
              </a:spcBef>
              <a:spcAft>
                <a:spcPts val="0"/>
              </a:spcAft>
              <a:buClr>
                <a:srgbClr val="919AA5"/>
              </a:buClr>
              <a:buSzPts val="1200"/>
              <a:buNone/>
              <a:defRPr sz="1200">
                <a:solidFill>
                  <a:srgbClr val="919AA5"/>
                </a:solidFill>
              </a:defRPr>
            </a:lvl5pPr>
            <a:lvl6pPr marL="2743200" lvl="5" indent="-228600" algn="l">
              <a:lnSpc>
                <a:spcPct val="90000"/>
              </a:lnSpc>
              <a:spcBef>
                <a:spcPts val="400"/>
              </a:spcBef>
              <a:spcAft>
                <a:spcPts val="0"/>
              </a:spcAft>
              <a:buClr>
                <a:srgbClr val="919AA5"/>
              </a:buClr>
              <a:buSzPts val="1200"/>
              <a:buNone/>
              <a:defRPr sz="1200">
                <a:solidFill>
                  <a:srgbClr val="919AA5"/>
                </a:solidFill>
              </a:defRPr>
            </a:lvl6pPr>
            <a:lvl7pPr marL="3200400" lvl="6" indent="-228600" algn="l">
              <a:lnSpc>
                <a:spcPct val="90000"/>
              </a:lnSpc>
              <a:spcBef>
                <a:spcPts val="400"/>
              </a:spcBef>
              <a:spcAft>
                <a:spcPts val="0"/>
              </a:spcAft>
              <a:buClr>
                <a:srgbClr val="919AA5"/>
              </a:buClr>
              <a:buSzPts val="1200"/>
              <a:buNone/>
              <a:defRPr sz="1200">
                <a:solidFill>
                  <a:srgbClr val="919AA5"/>
                </a:solidFill>
              </a:defRPr>
            </a:lvl7pPr>
            <a:lvl8pPr marL="3657600" lvl="7" indent="-228600" algn="l">
              <a:lnSpc>
                <a:spcPct val="90000"/>
              </a:lnSpc>
              <a:spcBef>
                <a:spcPts val="400"/>
              </a:spcBef>
              <a:spcAft>
                <a:spcPts val="0"/>
              </a:spcAft>
              <a:buClr>
                <a:srgbClr val="919AA5"/>
              </a:buClr>
              <a:buSzPts val="1200"/>
              <a:buNone/>
              <a:defRPr sz="1200">
                <a:solidFill>
                  <a:srgbClr val="919AA5"/>
                </a:solidFill>
              </a:defRPr>
            </a:lvl8pPr>
            <a:lvl9pPr marL="4114800" lvl="8" indent="-228600" algn="l">
              <a:lnSpc>
                <a:spcPct val="90000"/>
              </a:lnSpc>
              <a:spcBef>
                <a:spcPts val="400"/>
              </a:spcBef>
              <a:spcAft>
                <a:spcPts val="0"/>
              </a:spcAft>
              <a:buClr>
                <a:srgbClr val="919AA5"/>
              </a:buClr>
              <a:buSzPts val="1200"/>
              <a:buNone/>
              <a:defRPr sz="1200">
                <a:solidFill>
                  <a:srgbClr val="919AA5"/>
                </a:solidFill>
              </a:defRPr>
            </a:lvl9pPr>
          </a:lstStyle>
          <a:p>
            <a:endParaRPr/>
          </a:p>
        </p:txBody>
      </p:sp>
      <p:sp>
        <p:nvSpPr>
          <p:cNvPr id="101" name="Google Shape;101;p2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2" name="Google Shape;102;p20"/>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3" name="Google Shape;103;p20"/>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104"/>
        <p:cNvGrpSpPr/>
        <p:nvPr/>
      </p:nvGrpSpPr>
      <p:grpSpPr>
        <a:xfrm>
          <a:off x="0" y="0"/>
          <a:ext cx="0" cy="0"/>
          <a:chOff x="0" y="0"/>
          <a:chExt cx="0" cy="0"/>
        </a:xfrm>
      </p:grpSpPr>
      <p:sp>
        <p:nvSpPr>
          <p:cNvPr id="105" name="Google Shape;105;p21"/>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6" name="Google Shape;106;p21"/>
          <p:cNvSpPr txBox="1">
            <a:spLocks noGrp="1"/>
          </p:cNvSpPr>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7" name="Google Shape;107;p21"/>
          <p:cNvSpPr txBox="1">
            <a:spLocks noGrp="1"/>
          </p:cNvSpPr>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8" name="Google Shape;108;p2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9" name="Google Shape;109;p2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0" name="Google Shape;110;p21"/>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111"/>
        <p:cNvGrpSpPr/>
        <p:nvPr/>
      </p:nvGrpSpPr>
      <p:grpSpPr>
        <a:xfrm>
          <a:off x="0" y="0"/>
          <a:ext cx="0" cy="0"/>
          <a:chOff x="0" y="0"/>
          <a:chExt cx="0" cy="0"/>
        </a:xfrm>
      </p:grpSpPr>
      <p:sp>
        <p:nvSpPr>
          <p:cNvPr id="112" name="Google Shape;112;p22"/>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3" name="Google Shape;113;p22"/>
          <p:cNvSpPr txBox="1">
            <a:spLocks noGrp="1"/>
          </p:cNvSpPr>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14" name="Google Shape;114;p22"/>
          <p:cNvSpPr txBox="1">
            <a:spLocks noGrp="1"/>
          </p:cNvSpPr>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5" name="Google Shape;115;p22"/>
          <p:cNvSpPr txBox="1">
            <a:spLocks noGrp="1"/>
          </p:cNvSpPr>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16" name="Google Shape;116;p22"/>
          <p:cNvSpPr txBox="1">
            <a:spLocks noGrp="1"/>
          </p:cNvSpPr>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7" name="Google Shape;117;p2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8" name="Google Shape;118;p2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9" name="Google Shape;119;p2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120"/>
        <p:cNvGrpSpPr/>
        <p:nvPr/>
      </p:nvGrpSpPr>
      <p:grpSpPr>
        <a:xfrm>
          <a:off x="0" y="0"/>
          <a:ext cx="0" cy="0"/>
          <a:chOff x="0" y="0"/>
          <a:chExt cx="0" cy="0"/>
        </a:xfrm>
      </p:grpSpPr>
      <p:sp>
        <p:nvSpPr>
          <p:cNvPr id="121" name="Google Shape;121;p23"/>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2" name="Google Shape;122;p2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3" name="Google Shape;123;p2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4" name="Google Shape;124;p2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125"/>
        <p:cNvGrpSpPr/>
        <p:nvPr/>
      </p:nvGrpSpPr>
      <p:grpSpPr>
        <a:xfrm>
          <a:off x="0" y="0"/>
          <a:ext cx="0" cy="0"/>
          <a:chOff x="0" y="0"/>
          <a:chExt cx="0" cy="0"/>
        </a:xfrm>
      </p:grpSpPr>
      <p:sp>
        <p:nvSpPr>
          <p:cNvPr id="126" name="Google Shape;126;p24"/>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7" name="Google Shape;127;p2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8" name="Google Shape;128;p2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129"/>
        <p:cNvGrpSpPr/>
        <p:nvPr/>
      </p:nvGrpSpPr>
      <p:grpSpPr>
        <a:xfrm>
          <a:off x="0" y="0"/>
          <a:ext cx="0" cy="0"/>
          <a:chOff x="0" y="0"/>
          <a:chExt cx="0" cy="0"/>
        </a:xfrm>
      </p:grpSpPr>
      <p:sp>
        <p:nvSpPr>
          <p:cNvPr id="130" name="Google Shape;130;p25"/>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1" name="Google Shape;131;p25"/>
          <p:cNvSpPr txBox="1">
            <a:spLocks noGrp="1"/>
          </p:cNvSpPr>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32" name="Google Shape;132;p25"/>
          <p:cNvSpPr txBox="1">
            <a:spLocks noGrp="1"/>
          </p:cNvSpPr>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33" name="Google Shape;133;p25"/>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34" name="Google Shape;134;p25"/>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35" name="Google Shape;135;p2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136"/>
        <p:cNvGrpSpPr/>
        <p:nvPr/>
      </p:nvGrpSpPr>
      <p:grpSpPr>
        <a:xfrm>
          <a:off x="0" y="0"/>
          <a:ext cx="0" cy="0"/>
          <a:chOff x="0" y="0"/>
          <a:chExt cx="0" cy="0"/>
        </a:xfrm>
      </p:grpSpPr>
      <p:sp>
        <p:nvSpPr>
          <p:cNvPr id="137" name="Google Shape;137;p26"/>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8" name="Google Shape;138;p26"/>
          <p:cNvSpPr>
            <a:spLocks noGrp="1"/>
          </p:cNvSpPr>
          <p:nvPr>
            <p:ph type="pic" idx="2"/>
          </p:nvPr>
        </p:nvSpPr>
        <p:spPr>
          <a:xfrm>
            <a:off x="3887391" y="740569"/>
            <a:ext cx="4629150" cy="3655219"/>
          </a:xfrm>
          <a:prstGeom prst="rect">
            <a:avLst/>
          </a:prstGeom>
          <a:noFill/>
          <a:ln>
            <a:noFill/>
          </a:ln>
        </p:spPr>
      </p:sp>
      <p:sp>
        <p:nvSpPr>
          <p:cNvPr id="139" name="Google Shape;139;p26"/>
          <p:cNvSpPr txBox="1">
            <a:spLocks noGrp="1"/>
          </p:cNvSpPr>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40" name="Google Shape;140;p2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1" name="Google Shape;141;p26"/>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2" name="Google Shape;142;p26"/>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143"/>
        <p:cNvGrpSpPr/>
        <p:nvPr/>
      </p:nvGrpSpPr>
      <p:grpSpPr>
        <a:xfrm>
          <a:off x="0" y="0"/>
          <a:ext cx="0" cy="0"/>
          <a:chOff x="0" y="0"/>
          <a:chExt cx="0" cy="0"/>
        </a:xfrm>
      </p:grpSpPr>
      <p:sp>
        <p:nvSpPr>
          <p:cNvPr id="144" name="Google Shape;144;p27"/>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5" name="Google Shape;145;p27"/>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6" name="Google Shape;146;p2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7" name="Google Shape;147;p2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8" name="Google Shape;148;p27"/>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149"/>
        <p:cNvGrpSpPr/>
        <p:nvPr/>
      </p:nvGrpSpPr>
      <p:grpSpPr>
        <a:xfrm>
          <a:off x="0" y="0"/>
          <a:ext cx="0" cy="0"/>
          <a:chOff x="0" y="0"/>
          <a:chExt cx="0" cy="0"/>
        </a:xfrm>
      </p:grpSpPr>
      <p:sp>
        <p:nvSpPr>
          <p:cNvPr id="150" name="Google Shape;150;p28"/>
          <p:cNvSpPr txBox="1">
            <a:spLocks noGrp="1"/>
          </p:cNvSpPr>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1" name="Google Shape;151;p28"/>
          <p:cNvSpPr txBox="1">
            <a:spLocks noGrp="1"/>
          </p:cNvSpPr>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2" name="Google Shape;152;p28"/>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3" name="Google Shape;153;p2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4" name="Google Shape;154;p2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fr"/>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919AA5"/>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919AA5"/>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919AA5"/>
                </a:solidFill>
                <a:latin typeface="Calibri"/>
                <a:ea typeface="Calibri"/>
                <a:cs typeface="Calibri"/>
                <a:sym typeface="Calibri"/>
              </a:defRPr>
            </a:lvl1pPr>
            <a:lvl2pPr marL="0" marR="0" lvl="1" indent="0" algn="r" rtl="0">
              <a:spcBef>
                <a:spcPts val="0"/>
              </a:spcBef>
              <a:buNone/>
              <a:defRPr sz="900" b="0" i="0" u="none" strike="noStrike" cap="none">
                <a:solidFill>
                  <a:srgbClr val="919AA5"/>
                </a:solidFill>
                <a:latin typeface="Calibri"/>
                <a:ea typeface="Calibri"/>
                <a:cs typeface="Calibri"/>
                <a:sym typeface="Calibri"/>
              </a:defRPr>
            </a:lvl2pPr>
            <a:lvl3pPr marL="0" marR="0" lvl="2" indent="0" algn="r" rtl="0">
              <a:spcBef>
                <a:spcPts val="0"/>
              </a:spcBef>
              <a:buNone/>
              <a:defRPr sz="900" b="0" i="0" u="none" strike="noStrike" cap="none">
                <a:solidFill>
                  <a:srgbClr val="919AA5"/>
                </a:solidFill>
                <a:latin typeface="Calibri"/>
                <a:ea typeface="Calibri"/>
                <a:cs typeface="Calibri"/>
                <a:sym typeface="Calibri"/>
              </a:defRPr>
            </a:lvl3pPr>
            <a:lvl4pPr marL="0" marR="0" lvl="3" indent="0" algn="r" rtl="0">
              <a:spcBef>
                <a:spcPts val="0"/>
              </a:spcBef>
              <a:buNone/>
              <a:defRPr sz="900" b="0" i="0" u="none" strike="noStrike" cap="none">
                <a:solidFill>
                  <a:srgbClr val="919AA5"/>
                </a:solidFill>
                <a:latin typeface="Calibri"/>
                <a:ea typeface="Calibri"/>
                <a:cs typeface="Calibri"/>
                <a:sym typeface="Calibri"/>
              </a:defRPr>
            </a:lvl4pPr>
            <a:lvl5pPr marL="0" marR="0" lvl="4" indent="0" algn="r" rtl="0">
              <a:spcBef>
                <a:spcPts val="0"/>
              </a:spcBef>
              <a:buNone/>
              <a:defRPr sz="900" b="0" i="0" u="none" strike="noStrike" cap="none">
                <a:solidFill>
                  <a:srgbClr val="919AA5"/>
                </a:solidFill>
                <a:latin typeface="Calibri"/>
                <a:ea typeface="Calibri"/>
                <a:cs typeface="Calibri"/>
                <a:sym typeface="Calibri"/>
              </a:defRPr>
            </a:lvl5pPr>
            <a:lvl6pPr marL="0" marR="0" lvl="5" indent="0" algn="r" rtl="0">
              <a:spcBef>
                <a:spcPts val="0"/>
              </a:spcBef>
              <a:buNone/>
              <a:defRPr sz="900" b="0" i="0" u="none" strike="noStrike" cap="none">
                <a:solidFill>
                  <a:srgbClr val="919AA5"/>
                </a:solidFill>
                <a:latin typeface="Calibri"/>
                <a:ea typeface="Calibri"/>
                <a:cs typeface="Calibri"/>
                <a:sym typeface="Calibri"/>
              </a:defRPr>
            </a:lvl6pPr>
            <a:lvl7pPr marL="0" marR="0" lvl="6" indent="0" algn="r" rtl="0">
              <a:spcBef>
                <a:spcPts val="0"/>
              </a:spcBef>
              <a:buNone/>
              <a:defRPr sz="900" b="0" i="0" u="none" strike="noStrike" cap="none">
                <a:solidFill>
                  <a:srgbClr val="919AA5"/>
                </a:solidFill>
                <a:latin typeface="Calibri"/>
                <a:ea typeface="Calibri"/>
                <a:cs typeface="Calibri"/>
                <a:sym typeface="Calibri"/>
              </a:defRPr>
            </a:lvl7pPr>
            <a:lvl8pPr marL="0" marR="0" lvl="7" indent="0" algn="r" rtl="0">
              <a:spcBef>
                <a:spcPts val="0"/>
              </a:spcBef>
              <a:buNone/>
              <a:defRPr sz="900" b="0" i="0" u="none" strike="noStrike" cap="none">
                <a:solidFill>
                  <a:srgbClr val="919AA5"/>
                </a:solidFill>
                <a:latin typeface="Calibri"/>
                <a:ea typeface="Calibri"/>
                <a:cs typeface="Calibri"/>
                <a:sym typeface="Calibri"/>
              </a:defRPr>
            </a:lvl8pPr>
            <a:lvl9pPr marL="0" marR="0" lvl="8" indent="0" algn="r" rtl="0">
              <a:spcBef>
                <a:spcPts val="0"/>
              </a:spcBef>
              <a:buNone/>
              <a:defRPr sz="900" b="0" i="0" u="none" strike="noStrike" cap="none">
                <a:solidFill>
                  <a:srgbClr val="919A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
              <a:t>‹N°›</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31.emf"/><Relationship Id="rId7"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image" Target="../media/image33.png"/><Relationship Id="rId5" Type="http://schemas.openxmlformats.org/officeDocument/2006/relationships/hyperlink" Target="https://science-ouverte.inrae.fr/fr/offre-service/fiches-pratiques-et-recommandations/guide-du-bon-usage-des-assistants-base-dintelligences-artificielles-generatives" TargetMode="External"/><Relationship Id="rId4" Type="http://schemas.openxmlformats.org/officeDocument/2006/relationships/image" Target="../media/image32.em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cxnSp>
        <p:nvCxnSpPr>
          <p:cNvPr id="159" name="Google Shape;159;p29"/>
          <p:cNvCxnSpPr/>
          <p:nvPr/>
        </p:nvCxnSpPr>
        <p:spPr>
          <a:xfrm>
            <a:off x="222250" y="2364524"/>
            <a:ext cx="2819400" cy="0"/>
          </a:xfrm>
          <a:prstGeom prst="straightConnector1">
            <a:avLst/>
          </a:prstGeom>
          <a:noFill/>
          <a:ln w="12700" cap="flat" cmpd="sng">
            <a:solidFill>
              <a:schemeClr val="lt1"/>
            </a:solidFill>
            <a:prstDash val="solid"/>
            <a:miter lim="8000"/>
            <a:headEnd type="none" w="sm" len="sm"/>
            <a:tailEnd type="none" w="sm" len="sm"/>
          </a:ln>
        </p:spPr>
      </p:cxnSp>
      <p:sp>
        <p:nvSpPr>
          <p:cNvPr id="160" name="Google Shape;160;p29"/>
          <p:cNvSpPr txBox="1"/>
          <p:nvPr/>
        </p:nvSpPr>
        <p:spPr>
          <a:xfrm>
            <a:off x="619815" y="1696947"/>
            <a:ext cx="7886700" cy="577800"/>
          </a:xfrm>
          <a:prstGeom prst="rect">
            <a:avLst/>
          </a:prstGeom>
          <a:noFill/>
          <a:ln>
            <a:noFill/>
          </a:ln>
        </p:spPr>
        <p:txBody>
          <a:bodyPr spcFirstLastPara="1" wrap="square" lIns="68575" tIns="34275" rIns="68575" bIns="34275" anchor="ctr" anchorCtr="0">
            <a:normAutofit fontScale="70000" lnSpcReduction="20000"/>
          </a:bodyPr>
          <a:lstStyle/>
          <a:p>
            <a:pPr marL="0" marR="0" lvl="0" indent="0" algn="l" rtl="0">
              <a:lnSpc>
                <a:spcPct val="90000"/>
              </a:lnSpc>
              <a:spcBef>
                <a:spcPts val="0"/>
              </a:spcBef>
              <a:spcAft>
                <a:spcPts val="0"/>
              </a:spcAft>
              <a:buClr>
                <a:schemeClr val="dk1"/>
              </a:buClr>
              <a:buSzPct val="100000"/>
              <a:buFont typeface="Calibri"/>
              <a:buNone/>
            </a:pPr>
            <a:r>
              <a:rPr lang="fr" sz="3300">
                <a:solidFill>
                  <a:schemeClr val="dk1"/>
                </a:solidFill>
                <a:latin typeface="Calibri"/>
                <a:ea typeface="Calibri"/>
                <a:cs typeface="Calibri"/>
                <a:sym typeface="Calibri"/>
              </a:rPr>
              <a:t>Cancer du sein </a:t>
            </a:r>
            <a:endParaRPr sz="270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ct val="100000"/>
              <a:buFont typeface="Calibri"/>
              <a:buNone/>
            </a:pPr>
            <a:r>
              <a:rPr lang="fr" sz="3300">
                <a:solidFill>
                  <a:schemeClr val="dk1"/>
                </a:solidFill>
                <a:latin typeface="Calibri"/>
                <a:ea typeface="Calibri"/>
                <a:cs typeface="Calibri"/>
                <a:sym typeface="Calibri"/>
              </a:rPr>
              <a:t>  Intelligence Artificielle</a:t>
            </a:r>
            <a:endParaRPr sz="2700">
              <a:solidFill>
                <a:schemeClr val="dk1"/>
              </a:solidFill>
              <a:latin typeface="Calibri"/>
              <a:ea typeface="Calibri"/>
              <a:cs typeface="Calibri"/>
              <a:sym typeface="Calibri"/>
            </a:endParaRPr>
          </a:p>
        </p:txBody>
      </p:sp>
      <p:sp>
        <p:nvSpPr>
          <p:cNvPr id="161" name="Google Shape;161;p29"/>
          <p:cNvSpPr txBox="1"/>
          <p:nvPr/>
        </p:nvSpPr>
        <p:spPr>
          <a:xfrm>
            <a:off x="1063487" y="2733261"/>
            <a:ext cx="3987300" cy="484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fr" sz="1400">
                <a:solidFill>
                  <a:schemeClr val="dk1"/>
                </a:solidFill>
                <a:latin typeface="Calibri"/>
                <a:ea typeface="Calibri"/>
                <a:cs typeface="Calibri"/>
                <a:sym typeface="Calibri"/>
              </a:rPr>
              <a:t>Sabrina MADAD ZADEH – Centre Jean Perrin</a:t>
            </a:r>
            <a:endParaRPr sz="1100"/>
          </a:p>
          <a:p>
            <a:pPr marL="0" marR="0" lvl="0" indent="0" algn="l" rtl="0">
              <a:spcBef>
                <a:spcPts val="0"/>
              </a:spcBef>
              <a:spcAft>
                <a:spcPts val="0"/>
              </a:spcAft>
              <a:buNone/>
            </a:pPr>
            <a:r>
              <a:rPr lang="fr" sz="1400">
                <a:solidFill>
                  <a:schemeClr val="dk1"/>
                </a:solidFill>
                <a:latin typeface="Calibri"/>
                <a:ea typeface="Calibri"/>
                <a:cs typeface="Calibri"/>
                <a:sym typeface="Calibri"/>
              </a:rPr>
              <a:t>Congrès ARGA – 18</a:t>
            </a:r>
            <a:r>
              <a:rPr lang="fr" sz="1400" baseline="30000">
                <a:solidFill>
                  <a:schemeClr val="dk1"/>
                </a:solidFill>
                <a:latin typeface="Calibri"/>
                <a:ea typeface="Calibri"/>
                <a:cs typeface="Calibri"/>
                <a:sym typeface="Calibri"/>
              </a:rPr>
              <a:t>ème</a:t>
            </a:r>
            <a:r>
              <a:rPr lang="fr" sz="1400">
                <a:solidFill>
                  <a:schemeClr val="dk1"/>
                </a:solidFill>
                <a:latin typeface="Calibri"/>
                <a:ea typeface="Calibri"/>
                <a:cs typeface="Calibri"/>
                <a:sym typeface="Calibri"/>
              </a:rPr>
              <a:t> édition  – 5 juin 2026</a:t>
            </a:r>
            <a:endParaRPr sz="1400">
              <a:solidFill>
                <a:schemeClr val="dk1"/>
              </a:solidFill>
              <a:latin typeface="Calibri"/>
              <a:ea typeface="Calibri"/>
              <a:cs typeface="Calibri"/>
              <a:sym typeface="Calibri"/>
            </a:endParaRPr>
          </a:p>
        </p:txBody>
      </p:sp>
      <p:sp>
        <p:nvSpPr>
          <p:cNvPr id="162" name="Google Shape;162;p2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fr">
                <a:solidFill>
                  <a:schemeClr val="lt1"/>
                </a:solidFill>
              </a:rPr>
              <a:t>1</a:t>
            </a:fld>
            <a:endParaRPr>
              <a:solidFill>
                <a:schemeClr val="lt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38"/>
          <p:cNvSpPr/>
          <p:nvPr/>
        </p:nvSpPr>
        <p:spPr>
          <a:xfrm>
            <a:off x="183959" y="2111875"/>
            <a:ext cx="4871100" cy="2155800"/>
          </a:xfrm>
          <a:prstGeom prst="rect">
            <a:avLst/>
          </a:prstGeom>
          <a:solidFill>
            <a:schemeClr val="lt1"/>
          </a:solidFill>
          <a:ln w="16075" cap="flat" cmpd="sng">
            <a:solidFill>
              <a:srgbClr val="BA4A00"/>
            </a:solidFill>
            <a:prstDash val="solid"/>
            <a:miter lim="8000"/>
            <a:headEnd type="none" w="sm" len="sm"/>
            <a:tailEnd type="none" w="sm" len="sm"/>
          </a:ln>
        </p:spPr>
        <p:txBody>
          <a:bodyPr spcFirstLastPara="1" wrap="square" lIns="86800" tIns="43375" rIns="86800" bIns="43375" anchor="ctr" anchorCtr="0">
            <a:noAutofit/>
          </a:bodyPr>
          <a:lstStyle/>
          <a:p>
            <a:pPr marL="0" marR="0" lvl="0" indent="0" algn="ctr" rtl="0">
              <a:spcBef>
                <a:spcPts val="0"/>
              </a:spcBef>
              <a:spcAft>
                <a:spcPts val="0"/>
              </a:spcAft>
              <a:buNone/>
            </a:pPr>
            <a:endParaRPr sz="2658">
              <a:solidFill>
                <a:schemeClr val="lt1"/>
              </a:solidFill>
              <a:latin typeface="Calibri"/>
              <a:ea typeface="Calibri"/>
              <a:cs typeface="Calibri"/>
              <a:sym typeface="Calibri"/>
            </a:endParaRPr>
          </a:p>
        </p:txBody>
      </p:sp>
      <p:sp>
        <p:nvSpPr>
          <p:cNvPr id="317" name="Google Shape;317;p3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fr"/>
              <a:t>10</a:t>
            </a:fld>
            <a:endParaRPr/>
          </a:p>
        </p:txBody>
      </p:sp>
      <p:sp>
        <p:nvSpPr>
          <p:cNvPr id="318" name="Google Shape;318;p38"/>
          <p:cNvSpPr txBox="1"/>
          <p:nvPr/>
        </p:nvSpPr>
        <p:spPr>
          <a:xfrm>
            <a:off x="290265" y="114994"/>
            <a:ext cx="6390600" cy="429600"/>
          </a:xfrm>
          <a:prstGeom prst="rect">
            <a:avLst/>
          </a:prstGeom>
          <a:noFill/>
          <a:ln>
            <a:noFill/>
          </a:ln>
        </p:spPr>
        <p:txBody>
          <a:bodyPr spcFirstLastPara="1" wrap="square" lIns="68575" tIns="68575" rIns="68575" bIns="68575" anchor="t" anchorCtr="0">
            <a:normAutofit fontScale="97500" lnSpcReduction="10000"/>
          </a:bodyPr>
          <a:lstStyle/>
          <a:p>
            <a:pPr marL="0" marR="0" lvl="0" indent="0" algn="l" rtl="0">
              <a:lnSpc>
                <a:spcPct val="100000"/>
              </a:lnSpc>
              <a:spcBef>
                <a:spcPts val="0"/>
              </a:spcBef>
              <a:spcAft>
                <a:spcPts val="0"/>
              </a:spcAft>
              <a:buClr>
                <a:schemeClr val="dk1"/>
              </a:buClr>
              <a:buSzPct val="104762"/>
              <a:buFont typeface="Arial"/>
              <a:buNone/>
            </a:pPr>
            <a:r>
              <a:rPr lang="fr" sz="2100" b="0" i="0" u="none" strike="noStrike" cap="none">
                <a:solidFill>
                  <a:schemeClr val="dk1"/>
                </a:solidFill>
                <a:latin typeface="Arial"/>
                <a:ea typeface="Arial"/>
                <a:cs typeface="Arial"/>
                <a:sym typeface="Arial"/>
              </a:rPr>
              <a:t>Prédiction risque de cancer du sein</a:t>
            </a:r>
            <a:endParaRPr sz="2100" b="0" i="0" u="none" strike="noStrike" cap="none">
              <a:solidFill>
                <a:schemeClr val="dk1"/>
              </a:solidFill>
              <a:latin typeface="Arial"/>
              <a:ea typeface="Arial"/>
              <a:cs typeface="Arial"/>
              <a:sym typeface="Arial"/>
            </a:endParaRPr>
          </a:p>
        </p:txBody>
      </p:sp>
      <p:pic>
        <p:nvPicPr>
          <p:cNvPr id="319" name="Google Shape;319;p38"/>
          <p:cNvPicPr preferRelativeResize="0"/>
          <p:nvPr/>
        </p:nvPicPr>
        <p:blipFill rotWithShape="1">
          <a:blip r:embed="rId3">
            <a:alphaModFix/>
          </a:blip>
          <a:srcRect/>
          <a:stretch/>
        </p:blipFill>
        <p:spPr>
          <a:xfrm>
            <a:off x="4603785" y="544589"/>
            <a:ext cx="4385350" cy="1236400"/>
          </a:xfrm>
          <a:prstGeom prst="rect">
            <a:avLst/>
          </a:prstGeom>
          <a:noFill/>
          <a:ln>
            <a:noFill/>
          </a:ln>
        </p:spPr>
      </p:pic>
      <p:pic>
        <p:nvPicPr>
          <p:cNvPr id="320" name="Google Shape;320;p38"/>
          <p:cNvPicPr preferRelativeResize="0"/>
          <p:nvPr/>
        </p:nvPicPr>
        <p:blipFill rotWithShape="1">
          <a:blip r:embed="rId4">
            <a:alphaModFix/>
          </a:blip>
          <a:srcRect/>
          <a:stretch/>
        </p:blipFill>
        <p:spPr>
          <a:xfrm>
            <a:off x="183940" y="736136"/>
            <a:ext cx="4419835" cy="1014764"/>
          </a:xfrm>
          <a:prstGeom prst="rect">
            <a:avLst/>
          </a:prstGeom>
          <a:noFill/>
          <a:ln>
            <a:noFill/>
          </a:ln>
        </p:spPr>
      </p:pic>
      <p:sp>
        <p:nvSpPr>
          <p:cNvPr id="321" name="Google Shape;321;p38"/>
          <p:cNvSpPr/>
          <p:nvPr/>
        </p:nvSpPr>
        <p:spPr>
          <a:xfrm>
            <a:off x="492623" y="2219464"/>
            <a:ext cx="3732300" cy="303900"/>
          </a:xfrm>
          <a:prstGeom prst="rect">
            <a:avLst/>
          </a:prstGeom>
          <a:noFill/>
          <a:ln>
            <a:noFill/>
          </a:ln>
        </p:spPr>
        <p:txBody>
          <a:bodyPr spcFirstLastPara="1" wrap="square" lIns="86800" tIns="43375" rIns="86800" bIns="43375" anchor="ctr" anchorCtr="0">
            <a:noAutofit/>
          </a:bodyPr>
          <a:lstStyle/>
          <a:p>
            <a:pPr marL="0" marR="0" lvl="0" indent="0" algn="l" rtl="0">
              <a:spcBef>
                <a:spcPts val="0"/>
              </a:spcBef>
              <a:spcAft>
                <a:spcPts val="0"/>
              </a:spcAft>
              <a:buClr>
                <a:srgbClr val="0B2545"/>
              </a:buClr>
              <a:buSzPts val="1266"/>
              <a:buFont typeface="Calibri"/>
              <a:buNone/>
            </a:pPr>
            <a:r>
              <a:rPr lang="fr" sz="2152" b="1">
                <a:solidFill>
                  <a:srgbClr val="0B2545"/>
                </a:solidFill>
                <a:latin typeface="Calibri"/>
                <a:ea typeface="Calibri"/>
                <a:cs typeface="Calibri"/>
                <a:sym typeface="Calibri"/>
              </a:rPr>
              <a:t>Mirai : Construction du modèle</a:t>
            </a:r>
            <a:endParaRPr sz="2152">
              <a:solidFill>
                <a:schemeClr val="dk1"/>
              </a:solidFill>
              <a:latin typeface="Calibri"/>
              <a:ea typeface="Calibri"/>
              <a:cs typeface="Calibri"/>
              <a:sym typeface="Calibri"/>
            </a:endParaRPr>
          </a:p>
        </p:txBody>
      </p:sp>
      <p:sp>
        <p:nvSpPr>
          <p:cNvPr id="322" name="Google Shape;322;p38"/>
          <p:cNvSpPr/>
          <p:nvPr/>
        </p:nvSpPr>
        <p:spPr>
          <a:xfrm>
            <a:off x="475264" y="2618732"/>
            <a:ext cx="69600" cy="217200"/>
          </a:xfrm>
          <a:prstGeom prst="rect">
            <a:avLst/>
          </a:prstGeom>
          <a:solidFill>
            <a:srgbClr val="0A7E8C"/>
          </a:solidFill>
          <a:ln>
            <a:noFill/>
          </a:ln>
        </p:spPr>
        <p:txBody>
          <a:bodyPr spcFirstLastPara="1" wrap="square" lIns="86800" tIns="86800" rIns="86800" bIns="86800" anchor="ctr" anchorCtr="0">
            <a:noAutofit/>
          </a:bodyPr>
          <a:lstStyle/>
          <a:p>
            <a:pPr marL="0" lvl="0" indent="0" algn="l" rtl="0">
              <a:spcBef>
                <a:spcPts val="0"/>
              </a:spcBef>
              <a:spcAft>
                <a:spcPts val="0"/>
              </a:spcAft>
              <a:buNone/>
            </a:pPr>
            <a:endParaRPr sz="2658"/>
          </a:p>
        </p:txBody>
      </p:sp>
      <p:sp>
        <p:nvSpPr>
          <p:cNvPr id="323" name="Google Shape;323;p38"/>
          <p:cNvSpPr/>
          <p:nvPr/>
        </p:nvSpPr>
        <p:spPr>
          <a:xfrm>
            <a:off x="614133" y="2601375"/>
            <a:ext cx="4257000" cy="260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013"/>
              <a:buFont typeface="Calibri"/>
              <a:buNone/>
            </a:pPr>
            <a:r>
              <a:rPr lang="fr" sz="1898">
                <a:solidFill>
                  <a:srgbClr val="2D3748"/>
                </a:solidFill>
                <a:latin typeface="Calibri"/>
                <a:ea typeface="Calibri"/>
                <a:cs typeface="Calibri"/>
                <a:sym typeface="Calibri"/>
              </a:rPr>
              <a:t>56 786 mammographies de dépistage</a:t>
            </a:r>
            <a:endParaRPr sz="1898">
              <a:solidFill>
                <a:schemeClr val="dk1"/>
              </a:solidFill>
              <a:latin typeface="Calibri"/>
              <a:ea typeface="Calibri"/>
              <a:cs typeface="Calibri"/>
              <a:sym typeface="Calibri"/>
            </a:endParaRPr>
          </a:p>
        </p:txBody>
      </p:sp>
      <p:sp>
        <p:nvSpPr>
          <p:cNvPr id="324" name="Google Shape;324;p38"/>
          <p:cNvSpPr/>
          <p:nvPr/>
        </p:nvSpPr>
        <p:spPr>
          <a:xfrm>
            <a:off x="475264" y="3009319"/>
            <a:ext cx="69600" cy="217200"/>
          </a:xfrm>
          <a:prstGeom prst="rect">
            <a:avLst/>
          </a:prstGeom>
          <a:solidFill>
            <a:srgbClr val="0A7E8C"/>
          </a:solidFill>
          <a:ln>
            <a:noFill/>
          </a:ln>
        </p:spPr>
        <p:txBody>
          <a:bodyPr spcFirstLastPara="1" wrap="square" lIns="86800" tIns="86800" rIns="86800" bIns="86800" anchor="ctr" anchorCtr="0">
            <a:noAutofit/>
          </a:bodyPr>
          <a:lstStyle/>
          <a:p>
            <a:pPr marL="0" lvl="0" indent="0" algn="l" rtl="0">
              <a:spcBef>
                <a:spcPts val="0"/>
              </a:spcBef>
              <a:spcAft>
                <a:spcPts val="0"/>
              </a:spcAft>
              <a:buNone/>
            </a:pPr>
            <a:endParaRPr sz="2658"/>
          </a:p>
        </p:txBody>
      </p:sp>
      <p:sp>
        <p:nvSpPr>
          <p:cNvPr id="325" name="Google Shape;325;p38"/>
          <p:cNvSpPr/>
          <p:nvPr/>
        </p:nvSpPr>
        <p:spPr>
          <a:xfrm>
            <a:off x="614140" y="2991960"/>
            <a:ext cx="3645300" cy="260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013"/>
              <a:buFont typeface="Calibri"/>
              <a:buNone/>
            </a:pPr>
            <a:r>
              <a:rPr lang="fr" sz="1898">
                <a:solidFill>
                  <a:srgbClr val="2D3748"/>
                </a:solidFill>
                <a:latin typeface="Calibri"/>
                <a:ea typeface="Calibri"/>
                <a:cs typeface="Calibri"/>
                <a:sym typeface="Calibri"/>
              </a:rPr>
              <a:t>Massachusetts General Hospital</a:t>
            </a:r>
            <a:endParaRPr sz="1898">
              <a:solidFill>
                <a:schemeClr val="dk1"/>
              </a:solidFill>
              <a:latin typeface="Calibri"/>
              <a:ea typeface="Calibri"/>
              <a:cs typeface="Calibri"/>
              <a:sym typeface="Calibri"/>
            </a:endParaRPr>
          </a:p>
        </p:txBody>
      </p:sp>
      <p:sp>
        <p:nvSpPr>
          <p:cNvPr id="326" name="Google Shape;326;p38"/>
          <p:cNvSpPr/>
          <p:nvPr/>
        </p:nvSpPr>
        <p:spPr>
          <a:xfrm>
            <a:off x="475264" y="3399907"/>
            <a:ext cx="69600" cy="217200"/>
          </a:xfrm>
          <a:prstGeom prst="rect">
            <a:avLst/>
          </a:prstGeom>
          <a:solidFill>
            <a:srgbClr val="0A7E8C"/>
          </a:solidFill>
          <a:ln>
            <a:noFill/>
          </a:ln>
        </p:spPr>
        <p:txBody>
          <a:bodyPr spcFirstLastPara="1" wrap="square" lIns="86800" tIns="86800" rIns="86800" bIns="86800" anchor="ctr" anchorCtr="0">
            <a:noAutofit/>
          </a:bodyPr>
          <a:lstStyle/>
          <a:p>
            <a:pPr marL="0" lvl="0" indent="0" algn="l" rtl="0">
              <a:spcBef>
                <a:spcPts val="0"/>
              </a:spcBef>
              <a:spcAft>
                <a:spcPts val="0"/>
              </a:spcAft>
              <a:buNone/>
            </a:pPr>
            <a:endParaRPr sz="2658"/>
          </a:p>
        </p:txBody>
      </p:sp>
      <p:sp>
        <p:nvSpPr>
          <p:cNvPr id="327" name="Google Shape;327;p38"/>
          <p:cNvSpPr/>
          <p:nvPr/>
        </p:nvSpPr>
        <p:spPr>
          <a:xfrm>
            <a:off x="614133" y="3382550"/>
            <a:ext cx="4316100" cy="260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013"/>
              <a:buFont typeface="Calibri"/>
              <a:buNone/>
            </a:pPr>
            <a:r>
              <a:rPr lang="fr" sz="1898">
                <a:solidFill>
                  <a:srgbClr val="2D3748"/>
                </a:solidFill>
                <a:latin typeface="Calibri"/>
                <a:ea typeface="Calibri"/>
                <a:cs typeface="Calibri"/>
                <a:sym typeface="Calibri"/>
              </a:rPr>
              <a:t>4 vues standards (face + oblique, G et D)</a:t>
            </a:r>
            <a:endParaRPr sz="1898">
              <a:solidFill>
                <a:schemeClr val="dk1"/>
              </a:solidFill>
              <a:latin typeface="Calibri"/>
              <a:ea typeface="Calibri"/>
              <a:cs typeface="Calibri"/>
              <a:sym typeface="Calibri"/>
            </a:endParaRPr>
          </a:p>
        </p:txBody>
      </p:sp>
      <p:sp>
        <p:nvSpPr>
          <p:cNvPr id="328" name="Google Shape;328;p38"/>
          <p:cNvSpPr/>
          <p:nvPr/>
        </p:nvSpPr>
        <p:spPr>
          <a:xfrm>
            <a:off x="475264" y="3790495"/>
            <a:ext cx="69600" cy="217200"/>
          </a:xfrm>
          <a:prstGeom prst="rect">
            <a:avLst/>
          </a:prstGeom>
          <a:solidFill>
            <a:srgbClr val="0A7E8C"/>
          </a:solidFill>
          <a:ln>
            <a:noFill/>
          </a:ln>
        </p:spPr>
        <p:txBody>
          <a:bodyPr spcFirstLastPara="1" wrap="square" lIns="86800" tIns="86800" rIns="86800" bIns="86800" anchor="ctr" anchorCtr="0">
            <a:noAutofit/>
          </a:bodyPr>
          <a:lstStyle/>
          <a:p>
            <a:pPr marL="0" lvl="0" indent="0" algn="l" rtl="0">
              <a:spcBef>
                <a:spcPts val="0"/>
              </a:spcBef>
              <a:spcAft>
                <a:spcPts val="0"/>
              </a:spcAft>
              <a:buNone/>
            </a:pPr>
            <a:endParaRPr sz="2658"/>
          </a:p>
        </p:txBody>
      </p:sp>
      <p:sp>
        <p:nvSpPr>
          <p:cNvPr id="329" name="Google Shape;329;p38"/>
          <p:cNvSpPr/>
          <p:nvPr/>
        </p:nvSpPr>
        <p:spPr>
          <a:xfrm>
            <a:off x="614134" y="3773125"/>
            <a:ext cx="4385400" cy="260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013"/>
              <a:buFont typeface="Calibri"/>
              <a:buNone/>
            </a:pPr>
            <a:r>
              <a:rPr lang="fr" sz="1898">
                <a:solidFill>
                  <a:srgbClr val="2D3748"/>
                </a:solidFill>
                <a:latin typeface="Calibri"/>
                <a:ea typeface="Calibri"/>
                <a:cs typeface="Calibri"/>
                <a:sym typeface="Calibri"/>
              </a:rPr>
              <a:t>Cancer confirmé histologiquement à 1–5 ans</a:t>
            </a:r>
            <a:endParaRPr sz="1898">
              <a:solidFill>
                <a:schemeClr val="dk1"/>
              </a:solidFill>
              <a:latin typeface="Calibri"/>
              <a:ea typeface="Calibri"/>
              <a:cs typeface="Calibri"/>
              <a:sym typeface="Calibri"/>
            </a:endParaRPr>
          </a:p>
        </p:txBody>
      </p:sp>
      <p:sp>
        <p:nvSpPr>
          <p:cNvPr id="330" name="Google Shape;330;p38"/>
          <p:cNvSpPr/>
          <p:nvPr/>
        </p:nvSpPr>
        <p:spPr>
          <a:xfrm>
            <a:off x="5232623" y="2882872"/>
            <a:ext cx="1738500" cy="613800"/>
          </a:xfrm>
          <a:prstGeom prst="rect">
            <a:avLst/>
          </a:prstGeom>
          <a:solidFill>
            <a:schemeClr val="lt1"/>
          </a:solidFill>
          <a:ln w="12700" cap="flat" cmpd="sng">
            <a:solidFill>
              <a:srgbClr val="BA4A00"/>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 sz="1200">
                <a:solidFill>
                  <a:schemeClr val="accent2"/>
                </a:solidFill>
                <a:latin typeface="Calibri"/>
                <a:ea typeface="Calibri"/>
                <a:cs typeface="Calibri"/>
                <a:sym typeface="Calibri"/>
              </a:rPr>
              <a:t>Pour une patiente donnée : 4 clichés</a:t>
            </a:r>
            <a:endParaRPr sz="1200">
              <a:solidFill>
                <a:schemeClr val="accent2"/>
              </a:solidFill>
              <a:latin typeface="Calibri"/>
              <a:ea typeface="Calibri"/>
              <a:cs typeface="Calibri"/>
              <a:sym typeface="Calibri"/>
            </a:endParaRPr>
          </a:p>
        </p:txBody>
      </p:sp>
      <p:sp>
        <p:nvSpPr>
          <p:cNvPr id="331" name="Google Shape;331;p38"/>
          <p:cNvSpPr/>
          <p:nvPr/>
        </p:nvSpPr>
        <p:spPr>
          <a:xfrm>
            <a:off x="7148682" y="2895734"/>
            <a:ext cx="1738500" cy="613800"/>
          </a:xfrm>
          <a:prstGeom prst="rect">
            <a:avLst/>
          </a:prstGeom>
          <a:solidFill>
            <a:schemeClr val="lt1"/>
          </a:solidFill>
          <a:ln w="12700" cap="flat" cmpd="sng">
            <a:solidFill>
              <a:srgbClr val="BA4A00"/>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 sz="1200">
                <a:solidFill>
                  <a:schemeClr val="accent2"/>
                </a:solidFill>
                <a:latin typeface="Calibri"/>
                <a:ea typeface="Calibri"/>
                <a:cs typeface="Calibri"/>
                <a:sym typeface="Calibri"/>
              </a:rPr>
              <a:t>Risque absolu individuel de 1 à 5 ans</a:t>
            </a:r>
            <a:endParaRPr sz="1200">
              <a:solidFill>
                <a:schemeClr val="accent2"/>
              </a:solidFill>
              <a:latin typeface="Calibri"/>
              <a:ea typeface="Calibri"/>
              <a:cs typeface="Calibri"/>
              <a:sym typeface="Calibri"/>
            </a:endParaRPr>
          </a:p>
        </p:txBody>
      </p:sp>
      <p:sp>
        <p:nvSpPr>
          <p:cNvPr id="332" name="Google Shape;332;p38"/>
          <p:cNvSpPr txBox="1"/>
          <p:nvPr/>
        </p:nvSpPr>
        <p:spPr>
          <a:xfrm>
            <a:off x="1552600" y="5472975"/>
            <a:ext cx="802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a:solidFill>
                  <a:schemeClr val="dk1"/>
                </a:solidFill>
                <a:latin typeface="Calibri"/>
                <a:ea typeface="Calibri"/>
                <a:cs typeface="Calibri"/>
                <a:sym typeface="Calibri"/>
              </a:rPr>
              <a:t>2024</a:t>
            </a:r>
            <a:endParaRPr>
              <a:solidFill>
                <a:schemeClr val="dk1"/>
              </a:solidFill>
              <a:latin typeface="Calibri"/>
              <a:ea typeface="Calibri"/>
              <a:cs typeface="Calibri"/>
              <a:sym typeface="Calibri"/>
            </a:endParaRPr>
          </a:p>
        </p:txBody>
      </p:sp>
      <p:sp>
        <p:nvSpPr>
          <p:cNvPr id="333" name="Google Shape;333;p38"/>
          <p:cNvSpPr/>
          <p:nvPr/>
        </p:nvSpPr>
        <p:spPr>
          <a:xfrm>
            <a:off x="4908025" y="3090525"/>
            <a:ext cx="426900" cy="303900"/>
          </a:xfrm>
          <a:prstGeom prst="rightArrow">
            <a:avLst>
              <a:gd name="adj1" fmla="val 50000"/>
              <a:gd name="adj2" fmla="val 50000"/>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34" name="Google Shape;334;p38"/>
          <p:cNvSpPr/>
          <p:nvPr/>
        </p:nvSpPr>
        <p:spPr>
          <a:xfrm>
            <a:off x="6855875" y="3090525"/>
            <a:ext cx="426900" cy="303900"/>
          </a:xfrm>
          <a:prstGeom prst="rightArrow">
            <a:avLst>
              <a:gd name="adj1" fmla="val 50000"/>
              <a:gd name="adj2" fmla="val 50000"/>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35" name="Google Shape;335;p38"/>
          <p:cNvSpPr/>
          <p:nvPr/>
        </p:nvSpPr>
        <p:spPr>
          <a:xfrm>
            <a:off x="7317884" y="2322299"/>
            <a:ext cx="1400100" cy="435300"/>
          </a:xfrm>
          <a:prstGeom prst="rect">
            <a:avLst/>
          </a:prstGeom>
          <a:solidFill>
            <a:schemeClr val="lt1"/>
          </a:solidFill>
          <a:ln w="12700" cap="flat" cmpd="sng">
            <a:solidFill>
              <a:srgbClr val="BA4A00"/>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 sz="1400">
                <a:solidFill>
                  <a:schemeClr val="dk1"/>
                </a:solidFill>
                <a:latin typeface="Calibri"/>
                <a:ea typeface="Calibri"/>
                <a:cs typeface="Calibri"/>
                <a:sym typeface="Calibri"/>
              </a:rPr>
              <a:t>Donnée de sortie </a:t>
            </a:r>
            <a:endParaRPr sz="14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3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fr"/>
              <a:t>11</a:t>
            </a:fld>
            <a:endParaRPr/>
          </a:p>
        </p:txBody>
      </p:sp>
      <p:pic>
        <p:nvPicPr>
          <p:cNvPr id="342" name="Google Shape;342;p39"/>
          <p:cNvPicPr preferRelativeResize="0"/>
          <p:nvPr/>
        </p:nvPicPr>
        <p:blipFill rotWithShape="1">
          <a:blip r:embed="rId3">
            <a:alphaModFix/>
          </a:blip>
          <a:srcRect/>
          <a:stretch/>
        </p:blipFill>
        <p:spPr>
          <a:xfrm>
            <a:off x="247650" y="1267158"/>
            <a:ext cx="4820699" cy="2502544"/>
          </a:xfrm>
          <a:prstGeom prst="rect">
            <a:avLst/>
          </a:prstGeom>
          <a:noFill/>
          <a:ln>
            <a:noFill/>
          </a:ln>
        </p:spPr>
      </p:pic>
      <p:sp>
        <p:nvSpPr>
          <p:cNvPr id="343" name="Google Shape;343;p39"/>
          <p:cNvSpPr txBox="1"/>
          <p:nvPr/>
        </p:nvSpPr>
        <p:spPr>
          <a:xfrm>
            <a:off x="1304663" y="3809227"/>
            <a:ext cx="6534675" cy="380925"/>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fr" sz="800" b="0" i="0" u="none" strike="noStrike" cap="none">
                <a:solidFill>
                  <a:srgbClr val="1C1D1E"/>
                </a:solidFill>
                <a:highlight>
                  <a:srgbClr val="FFFFFF"/>
                </a:highlight>
                <a:latin typeface="Arial"/>
                <a:ea typeface="Arial"/>
                <a:cs typeface="Arial"/>
                <a:sym typeface="Arial"/>
              </a:rPr>
              <a:t>Schmidt H, Connolly C, Jaffer S, et al. Evaluation of surgically excised breast tissue microstructure using wide-field optical coherence tomography. Breast J. 2020;26:917–923. </a:t>
            </a:r>
            <a:endParaRPr sz="1100" b="0" i="0" u="none" strike="noStrike" cap="none">
              <a:solidFill>
                <a:srgbClr val="000000"/>
              </a:solidFill>
              <a:latin typeface="Arial"/>
              <a:ea typeface="Arial"/>
              <a:cs typeface="Arial"/>
              <a:sym typeface="Arial"/>
            </a:endParaRPr>
          </a:p>
        </p:txBody>
      </p:sp>
      <p:pic>
        <p:nvPicPr>
          <p:cNvPr id="344" name="Google Shape;344;p39"/>
          <p:cNvPicPr preferRelativeResize="0"/>
          <p:nvPr/>
        </p:nvPicPr>
        <p:blipFill rotWithShape="1">
          <a:blip r:embed="rId4">
            <a:alphaModFix/>
          </a:blip>
          <a:srcRect/>
          <a:stretch/>
        </p:blipFill>
        <p:spPr>
          <a:xfrm>
            <a:off x="5179694" y="1133536"/>
            <a:ext cx="3028951" cy="2240325"/>
          </a:xfrm>
          <a:prstGeom prst="rect">
            <a:avLst/>
          </a:prstGeom>
          <a:noFill/>
          <a:ln>
            <a:noFill/>
          </a:ln>
        </p:spPr>
      </p:pic>
      <p:sp>
        <p:nvSpPr>
          <p:cNvPr id="345" name="Google Shape;345;p39"/>
          <p:cNvSpPr txBox="1"/>
          <p:nvPr/>
        </p:nvSpPr>
        <p:spPr>
          <a:xfrm>
            <a:off x="1200149" y="4154288"/>
            <a:ext cx="6390450" cy="346275"/>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fr" sz="700" b="0" i="0" u="none" strike="noStrike" cap="none">
                <a:solidFill>
                  <a:srgbClr val="222222"/>
                </a:solidFill>
                <a:highlight>
                  <a:srgbClr val="FFFFFF"/>
                </a:highlight>
                <a:latin typeface="Roboto"/>
                <a:ea typeface="Roboto"/>
                <a:cs typeface="Roboto"/>
                <a:sym typeface="Roboto"/>
              </a:rPr>
              <a:t>Levy, Y.; Rempel, D.; Nguyen, M.; Yassine, A.; Sanati-Burns, M.; Salgia, P.; Lim, B.; Butler, S.L.; Berkeley, A.; Bayram, E. The Fusion of Wide Field Optical Coherence Tomography and AI: Advancing Breast Cancer Surgical Margin Visualization. </a:t>
            </a:r>
            <a:r>
              <a:rPr lang="fr" sz="700" b="0" i="1" u="none" strike="noStrike" cap="none">
                <a:solidFill>
                  <a:srgbClr val="222222"/>
                </a:solidFill>
                <a:highlight>
                  <a:srgbClr val="FFFFFF"/>
                </a:highlight>
                <a:latin typeface="Roboto"/>
                <a:ea typeface="Roboto"/>
                <a:cs typeface="Roboto"/>
                <a:sym typeface="Roboto"/>
              </a:rPr>
              <a:t>Life</a:t>
            </a:r>
            <a:r>
              <a:rPr lang="fr" sz="700" b="0" i="0" u="none" strike="noStrike" cap="none">
                <a:solidFill>
                  <a:srgbClr val="222222"/>
                </a:solidFill>
                <a:highlight>
                  <a:srgbClr val="FFFFFF"/>
                </a:highlight>
                <a:latin typeface="Roboto"/>
                <a:ea typeface="Roboto"/>
                <a:cs typeface="Roboto"/>
                <a:sym typeface="Roboto"/>
              </a:rPr>
              <a:t> </a:t>
            </a:r>
            <a:r>
              <a:rPr lang="fr" sz="700" b="1" i="0" u="none" strike="noStrike" cap="none">
                <a:solidFill>
                  <a:srgbClr val="222222"/>
                </a:solidFill>
                <a:highlight>
                  <a:srgbClr val="FFFFFF"/>
                </a:highlight>
                <a:latin typeface="Roboto"/>
                <a:ea typeface="Roboto"/>
                <a:cs typeface="Roboto"/>
                <a:sym typeface="Roboto"/>
              </a:rPr>
              <a:t>2023</a:t>
            </a:r>
            <a:r>
              <a:rPr lang="fr" sz="700" b="0" i="0" u="none" strike="noStrike" cap="none">
                <a:solidFill>
                  <a:srgbClr val="222222"/>
                </a:solidFill>
                <a:highlight>
                  <a:srgbClr val="FFFFFF"/>
                </a:highlight>
                <a:latin typeface="Roboto"/>
                <a:ea typeface="Roboto"/>
                <a:cs typeface="Roboto"/>
                <a:sym typeface="Roboto"/>
              </a:rPr>
              <a:t>, </a:t>
            </a:r>
            <a:r>
              <a:rPr lang="fr" sz="700" b="0" i="1" u="none" strike="noStrike" cap="none">
                <a:solidFill>
                  <a:srgbClr val="222222"/>
                </a:solidFill>
                <a:highlight>
                  <a:srgbClr val="FFFFFF"/>
                </a:highlight>
                <a:latin typeface="Roboto"/>
                <a:ea typeface="Roboto"/>
                <a:cs typeface="Roboto"/>
                <a:sym typeface="Roboto"/>
              </a:rPr>
              <a:t>13</a:t>
            </a:r>
            <a:r>
              <a:rPr lang="fr" sz="700" b="0" i="0" u="none" strike="noStrike" cap="none">
                <a:solidFill>
                  <a:srgbClr val="222222"/>
                </a:solidFill>
                <a:highlight>
                  <a:srgbClr val="FFFFFF"/>
                </a:highlight>
                <a:latin typeface="Roboto"/>
                <a:ea typeface="Roboto"/>
                <a:cs typeface="Roboto"/>
                <a:sym typeface="Roboto"/>
              </a:rPr>
              <a:t>, 2340. https://doi.org/10.3390/life13122340</a:t>
            </a:r>
            <a:endParaRPr sz="1100" b="0" i="0" u="none" strike="noStrike" cap="none">
              <a:solidFill>
                <a:srgbClr val="000000"/>
              </a:solidFill>
              <a:latin typeface="Arial"/>
              <a:ea typeface="Arial"/>
              <a:cs typeface="Arial"/>
              <a:sym typeface="Arial"/>
            </a:endParaRPr>
          </a:p>
        </p:txBody>
      </p:sp>
      <p:sp>
        <p:nvSpPr>
          <p:cNvPr id="346" name="Google Shape;346;p39"/>
          <p:cNvSpPr/>
          <p:nvPr/>
        </p:nvSpPr>
        <p:spPr>
          <a:xfrm>
            <a:off x="0" y="0"/>
            <a:ext cx="9144000" cy="493776"/>
          </a:xfrm>
          <a:prstGeom prst="rect">
            <a:avLst/>
          </a:prstGeom>
          <a:solidFill>
            <a:srgbClr val="0B254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 sz="2100">
                <a:solidFill>
                  <a:schemeClr val="lt1"/>
                </a:solidFill>
                <a:latin typeface="Calibri"/>
                <a:ea typeface="Calibri"/>
                <a:cs typeface="Calibri"/>
                <a:sym typeface="Calibri"/>
              </a:rPr>
              <a:t>Chirurgie : évaluation des marges</a:t>
            </a:r>
            <a:endParaRPr sz="2100">
              <a:solidFill>
                <a:schemeClr val="lt1"/>
              </a:solidFill>
              <a:latin typeface="Calibri"/>
              <a:ea typeface="Calibri"/>
              <a:cs typeface="Calibri"/>
              <a:sym typeface="Calibri"/>
            </a:endParaRPr>
          </a:p>
        </p:txBody>
      </p:sp>
      <p:sp>
        <p:nvSpPr>
          <p:cNvPr id="347" name="Google Shape;347;p39"/>
          <p:cNvSpPr/>
          <p:nvPr/>
        </p:nvSpPr>
        <p:spPr>
          <a:xfrm>
            <a:off x="247650" y="735975"/>
            <a:ext cx="6802800" cy="346200"/>
          </a:xfrm>
          <a:prstGeom prst="rect">
            <a:avLst/>
          </a:prstGeom>
          <a:solidFill>
            <a:srgbClr val="C8E8EC"/>
          </a:solidFill>
          <a:ln w="9525" cap="flat" cmpd="sng">
            <a:solidFill>
              <a:srgbClr val="E2E8F0"/>
            </a:solidFill>
            <a:prstDash val="solid"/>
            <a:round/>
            <a:headEnd type="none" w="sm" len="sm"/>
            <a:tailEnd type="none" w="sm" len="sm"/>
          </a:ln>
          <a:effectLst>
            <a:outerShdw blurRad="101600" dist="38100" dir="8100000" algn="bl" rotWithShape="0">
              <a:srgbClr val="000000">
                <a:alpha val="12156"/>
              </a:srgbClr>
            </a:outerShdw>
          </a:effectLst>
        </p:spPr>
        <p:txBody>
          <a:bodyPr spcFirstLastPara="1" wrap="square" lIns="68575" tIns="34275" rIns="68575" bIns="34275" anchor="t" anchorCtr="0">
            <a:noAutofit/>
          </a:bodyPr>
          <a:lstStyle/>
          <a:p>
            <a:pPr marL="0" marR="0" lvl="0" indent="0" algn="l" rtl="0">
              <a:spcBef>
                <a:spcPts val="0"/>
              </a:spcBef>
              <a:spcAft>
                <a:spcPts val="0"/>
              </a:spcAft>
              <a:buNone/>
            </a:pPr>
            <a:r>
              <a:rPr lang="fr" sz="1400" i="1">
                <a:solidFill>
                  <a:srgbClr val="0B2545"/>
                </a:solidFill>
                <a:latin typeface="Calibri"/>
                <a:ea typeface="Calibri"/>
                <a:cs typeface="Calibri"/>
                <a:sym typeface="Calibri"/>
              </a:rPr>
              <a:t>Problématique : </a:t>
            </a:r>
            <a:r>
              <a:rPr lang="fr" sz="1400">
                <a:solidFill>
                  <a:schemeClr val="dk2"/>
                </a:solidFill>
                <a:latin typeface="Calibri"/>
                <a:ea typeface="Calibri"/>
                <a:cs typeface="Calibri"/>
                <a:sym typeface="Calibri"/>
              </a:rPr>
              <a:t>20-40% de marges non in sano en chirurgie mammaire conservatrice </a:t>
            </a:r>
            <a:endParaRPr sz="14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40"/>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fr"/>
              <a:t>12</a:t>
            </a:fld>
            <a:endParaRPr/>
          </a:p>
        </p:txBody>
      </p:sp>
      <p:pic>
        <p:nvPicPr>
          <p:cNvPr id="354" name="Google Shape;354;p40"/>
          <p:cNvPicPr preferRelativeResize="0"/>
          <p:nvPr/>
        </p:nvPicPr>
        <p:blipFill rotWithShape="1">
          <a:blip r:embed="rId3">
            <a:alphaModFix/>
          </a:blip>
          <a:srcRect/>
          <a:stretch/>
        </p:blipFill>
        <p:spPr>
          <a:xfrm>
            <a:off x="5172535" y="1456106"/>
            <a:ext cx="3677025" cy="2396195"/>
          </a:xfrm>
          <a:prstGeom prst="rect">
            <a:avLst/>
          </a:prstGeom>
          <a:noFill/>
          <a:ln>
            <a:noFill/>
          </a:ln>
        </p:spPr>
      </p:pic>
      <p:sp>
        <p:nvSpPr>
          <p:cNvPr id="355" name="Google Shape;355;p40"/>
          <p:cNvSpPr txBox="1"/>
          <p:nvPr/>
        </p:nvSpPr>
        <p:spPr>
          <a:xfrm>
            <a:off x="2963680" y="3848575"/>
            <a:ext cx="2834400" cy="3540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2"/>
              </a:solidFill>
              <a:latin typeface="Arial"/>
              <a:ea typeface="Arial"/>
              <a:cs typeface="Arial"/>
              <a:sym typeface="Arial"/>
            </a:endParaRPr>
          </a:p>
        </p:txBody>
      </p:sp>
      <p:sp>
        <p:nvSpPr>
          <p:cNvPr id="356" name="Google Shape;356;p40"/>
          <p:cNvSpPr/>
          <p:nvPr/>
        </p:nvSpPr>
        <p:spPr>
          <a:xfrm>
            <a:off x="0" y="0"/>
            <a:ext cx="9144000" cy="493776"/>
          </a:xfrm>
          <a:prstGeom prst="rect">
            <a:avLst/>
          </a:prstGeom>
          <a:solidFill>
            <a:srgbClr val="0B254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 sz="2100">
                <a:solidFill>
                  <a:schemeClr val="lt1"/>
                </a:solidFill>
                <a:latin typeface="Calibri"/>
                <a:ea typeface="Calibri"/>
                <a:cs typeface="Calibri"/>
                <a:sym typeface="Calibri"/>
              </a:rPr>
              <a:t>Chirurgie : évaluation des marges</a:t>
            </a:r>
            <a:endParaRPr sz="2100">
              <a:solidFill>
                <a:schemeClr val="lt1"/>
              </a:solidFill>
              <a:latin typeface="Calibri"/>
              <a:ea typeface="Calibri"/>
              <a:cs typeface="Calibri"/>
              <a:sym typeface="Calibri"/>
            </a:endParaRPr>
          </a:p>
        </p:txBody>
      </p:sp>
      <p:sp>
        <p:nvSpPr>
          <p:cNvPr id="357" name="Google Shape;357;p40"/>
          <p:cNvSpPr/>
          <p:nvPr/>
        </p:nvSpPr>
        <p:spPr>
          <a:xfrm>
            <a:off x="142900" y="802575"/>
            <a:ext cx="5076900" cy="2737200"/>
          </a:xfrm>
          <a:prstGeom prst="rect">
            <a:avLst/>
          </a:prstGeom>
          <a:solidFill>
            <a:schemeClr val="lt1"/>
          </a:solidFill>
          <a:ln w="13975" cap="flat" cmpd="sng">
            <a:solidFill>
              <a:srgbClr val="BA4A00"/>
            </a:solidFill>
            <a:prstDash val="solid"/>
            <a:miter lim="8000"/>
            <a:headEnd type="none" w="sm" len="sm"/>
            <a:tailEnd type="none" w="sm" len="sm"/>
          </a:ln>
        </p:spPr>
        <p:txBody>
          <a:bodyPr spcFirstLastPara="1" wrap="square" lIns="75400" tIns="37700" rIns="75400" bIns="37700" anchor="ctr" anchorCtr="0">
            <a:noAutofit/>
          </a:bodyPr>
          <a:lstStyle/>
          <a:p>
            <a:pPr marL="0" marR="0" lvl="0" indent="0" algn="ctr" rtl="0">
              <a:spcBef>
                <a:spcPts val="0"/>
              </a:spcBef>
              <a:spcAft>
                <a:spcPts val="0"/>
              </a:spcAft>
              <a:buNone/>
            </a:pPr>
            <a:r>
              <a:rPr lang="fr" sz="1869">
                <a:solidFill>
                  <a:schemeClr val="lt1"/>
                </a:solidFill>
                <a:latin typeface="Calibri"/>
                <a:ea typeface="Calibri"/>
                <a:cs typeface="Calibri"/>
                <a:sym typeface="Calibri"/>
              </a:rPr>
              <a:t>0</a:t>
            </a:r>
            <a:endParaRPr sz="1869">
              <a:solidFill>
                <a:schemeClr val="lt1"/>
              </a:solidFill>
              <a:latin typeface="Calibri"/>
              <a:ea typeface="Calibri"/>
              <a:cs typeface="Calibri"/>
              <a:sym typeface="Calibri"/>
            </a:endParaRPr>
          </a:p>
        </p:txBody>
      </p:sp>
      <p:sp>
        <p:nvSpPr>
          <p:cNvPr id="358" name="Google Shape;358;p40"/>
          <p:cNvSpPr/>
          <p:nvPr/>
        </p:nvSpPr>
        <p:spPr>
          <a:xfrm>
            <a:off x="772121" y="946293"/>
            <a:ext cx="3243000" cy="264000"/>
          </a:xfrm>
          <a:prstGeom prst="rect">
            <a:avLst/>
          </a:prstGeom>
          <a:noFill/>
          <a:ln>
            <a:noFill/>
          </a:ln>
        </p:spPr>
        <p:txBody>
          <a:bodyPr spcFirstLastPara="1" wrap="square" lIns="75400" tIns="37700" rIns="75400" bIns="37700" anchor="ctr" anchorCtr="0">
            <a:noAutofit/>
          </a:bodyPr>
          <a:lstStyle/>
          <a:p>
            <a:pPr marL="0" marR="0" lvl="0" indent="0" algn="l" rtl="0">
              <a:spcBef>
                <a:spcPts val="0"/>
              </a:spcBef>
              <a:spcAft>
                <a:spcPts val="0"/>
              </a:spcAft>
              <a:buClr>
                <a:srgbClr val="0B2545"/>
              </a:buClr>
              <a:buSzPts val="1100"/>
              <a:buFont typeface="Calibri"/>
              <a:buNone/>
            </a:pPr>
            <a:r>
              <a:rPr lang="fr" sz="1930" b="1">
                <a:solidFill>
                  <a:srgbClr val="0B2545"/>
                </a:solidFill>
                <a:latin typeface="Calibri"/>
                <a:ea typeface="Calibri"/>
                <a:cs typeface="Calibri"/>
                <a:sym typeface="Calibri"/>
              </a:rPr>
              <a:t>Construction du modèle </a:t>
            </a:r>
            <a:endParaRPr sz="1930">
              <a:solidFill>
                <a:schemeClr val="dk1"/>
              </a:solidFill>
              <a:latin typeface="Calibri"/>
              <a:ea typeface="Calibri"/>
              <a:cs typeface="Calibri"/>
              <a:sym typeface="Calibri"/>
            </a:endParaRPr>
          </a:p>
        </p:txBody>
      </p:sp>
      <p:sp>
        <p:nvSpPr>
          <p:cNvPr id="359" name="Google Shape;359;p40"/>
          <p:cNvSpPr/>
          <p:nvPr/>
        </p:nvSpPr>
        <p:spPr>
          <a:xfrm>
            <a:off x="311338" y="1337523"/>
            <a:ext cx="60300" cy="188400"/>
          </a:xfrm>
          <a:prstGeom prst="rect">
            <a:avLst/>
          </a:prstGeom>
          <a:solidFill>
            <a:srgbClr val="0A7E8C"/>
          </a:solidFill>
          <a:ln>
            <a:noFill/>
          </a:ln>
        </p:spPr>
        <p:txBody>
          <a:bodyPr spcFirstLastPara="1" wrap="square" lIns="75400" tIns="75400" rIns="75400" bIns="75400" anchor="ctr" anchorCtr="0">
            <a:noAutofit/>
          </a:bodyPr>
          <a:lstStyle/>
          <a:p>
            <a:pPr marL="0" lvl="0" indent="0" algn="l" rtl="0">
              <a:spcBef>
                <a:spcPts val="0"/>
              </a:spcBef>
              <a:spcAft>
                <a:spcPts val="0"/>
              </a:spcAft>
              <a:buNone/>
            </a:pPr>
            <a:endParaRPr sz="1869"/>
          </a:p>
        </p:txBody>
      </p:sp>
      <p:sp>
        <p:nvSpPr>
          <p:cNvPr id="360" name="Google Shape;360;p40"/>
          <p:cNvSpPr/>
          <p:nvPr/>
        </p:nvSpPr>
        <p:spPr>
          <a:xfrm>
            <a:off x="414207" y="1344038"/>
            <a:ext cx="4740000" cy="4938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fr" sz="1650">
                <a:solidFill>
                  <a:schemeClr val="dk1"/>
                </a:solidFill>
                <a:latin typeface="Calibri"/>
                <a:ea typeface="Calibri"/>
                <a:cs typeface="Calibri"/>
                <a:sym typeface="Calibri"/>
              </a:rPr>
              <a:t>585 images de marges obtenues par WF-OCT chez 151 sujets</a:t>
            </a:r>
            <a:endParaRPr sz="1540"/>
          </a:p>
          <a:p>
            <a:pPr marL="0" marR="0" lvl="0" indent="0" algn="l" rtl="0">
              <a:spcBef>
                <a:spcPts val="0"/>
              </a:spcBef>
              <a:spcAft>
                <a:spcPts val="0"/>
              </a:spcAft>
              <a:buClr>
                <a:schemeClr val="dk1"/>
              </a:buClr>
              <a:buSzPts val="1320"/>
              <a:buFont typeface="Calibri"/>
              <a:buNone/>
            </a:pPr>
            <a:endParaRPr sz="1650">
              <a:solidFill>
                <a:schemeClr val="dk1"/>
              </a:solidFill>
              <a:latin typeface="Calibri"/>
              <a:ea typeface="Calibri"/>
              <a:cs typeface="Calibri"/>
              <a:sym typeface="Calibri"/>
            </a:endParaRPr>
          </a:p>
        </p:txBody>
      </p:sp>
      <p:sp>
        <p:nvSpPr>
          <p:cNvPr id="361" name="Google Shape;361;p40"/>
          <p:cNvSpPr/>
          <p:nvPr/>
        </p:nvSpPr>
        <p:spPr>
          <a:xfrm>
            <a:off x="327834" y="1904748"/>
            <a:ext cx="60300" cy="188400"/>
          </a:xfrm>
          <a:prstGeom prst="rect">
            <a:avLst/>
          </a:prstGeom>
          <a:solidFill>
            <a:srgbClr val="0A7E8C"/>
          </a:solidFill>
          <a:ln>
            <a:noFill/>
          </a:ln>
        </p:spPr>
        <p:txBody>
          <a:bodyPr spcFirstLastPara="1" wrap="square" lIns="75400" tIns="75400" rIns="75400" bIns="75400" anchor="ctr" anchorCtr="0">
            <a:noAutofit/>
          </a:bodyPr>
          <a:lstStyle/>
          <a:p>
            <a:pPr marL="0" lvl="0" indent="0" algn="l" rtl="0">
              <a:spcBef>
                <a:spcPts val="0"/>
              </a:spcBef>
              <a:spcAft>
                <a:spcPts val="0"/>
              </a:spcAft>
              <a:buNone/>
            </a:pPr>
            <a:endParaRPr sz="1869"/>
          </a:p>
        </p:txBody>
      </p:sp>
      <p:sp>
        <p:nvSpPr>
          <p:cNvPr id="362" name="Google Shape;362;p40"/>
          <p:cNvSpPr/>
          <p:nvPr/>
        </p:nvSpPr>
        <p:spPr>
          <a:xfrm>
            <a:off x="556054" y="1869347"/>
            <a:ext cx="3167400" cy="2262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chemeClr val="dk1"/>
              </a:buClr>
              <a:buSzPts val="1320"/>
              <a:buFont typeface="Calibri"/>
              <a:buNone/>
            </a:pPr>
            <a:r>
              <a:rPr lang="fr" sz="1650">
                <a:solidFill>
                  <a:schemeClr val="dk1"/>
                </a:solidFill>
                <a:latin typeface="Calibri"/>
                <a:ea typeface="Calibri"/>
                <a:cs typeface="Calibri"/>
                <a:sym typeface="Calibri"/>
              </a:rPr>
              <a:t>10 ms</a:t>
            </a:r>
            <a:endParaRPr sz="1650">
              <a:solidFill>
                <a:schemeClr val="dk1"/>
              </a:solidFill>
              <a:latin typeface="Calibri"/>
              <a:ea typeface="Calibri"/>
              <a:cs typeface="Calibri"/>
              <a:sym typeface="Calibri"/>
            </a:endParaRPr>
          </a:p>
        </p:txBody>
      </p:sp>
      <p:sp>
        <p:nvSpPr>
          <p:cNvPr id="363" name="Google Shape;363;p40"/>
          <p:cNvSpPr/>
          <p:nvPr/>
        </p:nvSpPr>
        <p:spPr>
          <a:xfrm>
            <a:off x="353899" y="2852720"/>
            <a:ext cx="60300" cy="188400"/>
          </a:xfrm>
          <a:prstGeom prst="rect">
            <a:avLst/>
          </a:prstGeom>
          <a:solidFill>
            <a:srgbClr val="0A7E8C"/>
          </a:solidFill>
          <a:ln>
            <a:noFill/>
          </a:ln>
        </p:spPr>
        <p:txBody>
          <a:bodyPr spcFirstLastPara="1" wrap="square" lIns="75400" tIns="75400" rIns="75400" bIns="75400" anchor="ctr" anchorCtr="0">
            <a:noAutofit/>
          </a:bodyPr>
          <a:lstStyle/>
          <a:p>
            <a:pPr marL="0" lvl="0" indent="0" algn="l" rtl="0">
              <a:spcBef>
                <a:spcPts val="0"/>
              </a:spcBef>
              <a:spcAft>
                <a:spcPts val="0"/>
              </a:spcAft>
              <a:buNone/>
            </a:pPr>
            <a:endParaRPr sz="1869"/>
          </a:p>
        </p:txBody>
      </p:sp>
      <p:sp>
        <p:nvSpPr>
          <p:cNvPr id="364" name="Google Shape;364;p40"/>
          <p:cNvSpPr/>
          <p:nvPr/>
        </p:nvSpPr>
        <p:spPr>
          <a:xfrm>
            <a:off x="556054" y="2180103"/>
            <a:ext cx="3167400" cy="2262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fr" sz="1650">
                <a:solidFill>
                  <a:schemeClr val="dk1"/>
                </a:solidFill>
                <a:latin typeface="Calibri"/>
                <a:ea typeface="Calibri"/>
                <a:cs typeface="Calibri"/>
                <a:sym typeface="Calibri"/>
              </a:rPr>
              <a:t>AUC 0,976</a:t>
            </a:r>
            <a:endParaRPr sz="1650">
              <a:solidFill>
                <a:schemeClr val="dk1"/>
              </a:solidFill>
              <a:latin typeface="Calibri"/>
              <a:ea typeface="Calibri"/>
              <a:cs typeface="Calibri"/>
              <a:sym typeface="Calibri"/>
            </a:endParaRPr>
          </a:p>
        </p:txBody>
      </p:sp>
      <p:sp>
        <p:nvSpPr>
          <p:cNvPr id="365" name="Google Shape;365;p40"/>
          <p:cNvSpPr/>
          <p:nvPr/>
        </p:nvSpPr>
        <p:spPr>
          <a:xfrm>
            <a:off x="336522" y="2212032"/>
            <a:ext cx="60300" cy="188400"/>
          </a:xfrm>
          <a:prstGeom prst="rect">
            <a:avLst/>
          </a:prstGeom>
          <a:solidFill>
            <a:srgbClr val="0A7E8C"/>
          </a:solidFill>
          <a:ln>
            <a:noFill/>
          </a:ln>
        </p:spPr>
        <p:txBody>
          <a:bodyPr spcFirstLastPara="1" wrap="square" lIns="75400" tIns="75400" rIns="75400" bIns="75400" anchor="ctr" anchorCtr="0">
            <a:noAutofit/>
          </a:bodyPr>
          <a:lstStyle/>
          <a:p>
            <a:pPr marL="0" lvl="0" indent="0" algn="l" rtl="0">
              <a:spcBef>
                <a:spcPts val="0"/>
              </a:spcBef>
              <a:spcAft>
                <a:spcPts val="0"/>
              </a:spcAft>
              <a:buNone/>
            </a:pPr>
            <a:endParaRPr sz="1869"/>
          </a:p>
        </p:txBody>
      </p:sp>
      <p:sp>
        <p:nvSpPr>
          <p:cNvPr id="366" name="Google Shape;366;p40"/>
          <p:cNvSpPr/>
          <p:nvPr/>
        </p:nvSpPr>
        <p:spPr>
          <a:xfrm>
            <a:off x="556057" y="2490850"/>
            <a:ext cx="3553500" cy="2262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fr" sz="1650">
                <a:solidFill>
                  <a:schemeClr val="dk1"/>
                </a:solidFill>
                <a:latin typeface="Calibri"/>
                <a:ea typeface="Calibri"/>
                <a:cs typeface="Calibri"/>
                <a:sym typeface="Calibri"/>
              </a:rPr>
              <a:t>Sensibilité de 0,93 et spécificité de 0,98. </a:t>
            </a:r>
            <a:endParaRPr sz="1540"/>
          </a:p>
        </p:txBody>
      </p:sp>
      <p:sp>
        <p:nvSpPr>
          <p:cNvPr id="367" name="Google Shape;367;p40"/>
          <p:cNvSpPr/>
          <p:nvPr/>
        </p:nvSpPr>
        <p:spPr>
          <a:xfrm>
            <a:off x="353899" y="2503330"/>
            <a:ext cx="60300" cy="188400"/>
          </a:xfrm>
          <a:prstGeom prst="rect">
            <a:avLst/>
          </a:prstGeom>
          <a:solidFill>
            <a:srgbClr val="0A7E8C"/>
          </a:solidFill>
          <a:ln>
            <a:noFill/>
          </a:ln>
        </p:spPr>
        <p:txBody>
          <a:bodyPr spcFirstLastPara="1" wrap="square" lIns="75400" tIns="75400" rIns="75400" bIns="75400" anchor="ctr" anchorCtr="0">
            <a:noAutofit/>
          </a:bodyPr>
          <a:lstStyle/>
          <a:p>
            <a:pPr marL="0" lvl="0" indent="0" algn="l" rtl="0">
              <a:spcBef>
                <a:spcPts val="0"/>
              </a:spcBef>
              <a:spcAft>
                <a:spcPts val="0"/>
              </a:spcAft>
              <a:buNone/>
            </a:pPr>
            <a:endParaRPr sz="1869"/>
          </a:p>
        </p:txBody>
      </p:sp>
      <p:sp>
        <p:nvSpPr>
          <p:cNvPr id="368" name="Google Shape;368;p40"/>
          <p:cNvSpPr/>
          <p:nvPr/>
        </p:nvSpPr>
        <p:spPr>
          <a:xfrm>
            <a:off x="556057" y="2889950"/>
            <a:ext cx="3955200" cy="3540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fr" sz="1650">
                <a:solidFill>
                  <a:schemeClr val="dk1"/>
                </a:solidFill>
                <a:latin typeface="Calibri"/>
                <a:ea typeface="Calibri"/>
                <a:cs typeface="Calibri"/>
                <a:sym typeface="Calibri"/>
              </a:rPr>
              <a:t>Corrélation avec histologie : 96,8 % des marges pathologiquement positives. </a:t>
            </a:r>
            <a:endParaRPr sz="1540"/>
          </a:p>
        </p:txBody>
      </p:sp>
      <p:sp>
        <p:nvSpPr>
          <p:cNvPr id="369" name="Google Shape;369;p40"/>
          <p:cNvSpPr/>
          <p:nvPr/>
        </p:nvSpPr>
        <p:spPr>
          <a:xfrm>
            <a:off x="6457959" y="860649"/>
            <a:ext cx="1400100" cy="435300"/>
          </a:xfrm>
          <a:prstGeom prst="rect">
            <a:avLst/>
          </a:prstGeom>
          <a:solidFill>
            <a:schemeClr val="lt1"/>
          </a:solidFill>
          <a:ln w="12700" cap="flat" cmpd="sng">
            <a:solidFill>
              <a:srgbClr val="BA4A00"/>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 sz="1400">
                <a:solidFill>
                  <a:schemeClr val="dk1"/>
                </a:solidFill>
                <a:latin typeface="Calibri"/>
                <a:ea typeface="Calibri"/>
                <a:cs typeface="Calibri"/>
                <a:sym typeface="Calibri"/>
              </a:rPr>
              <a:t>Donnée de sortie </a:t>
            </a:r>
            <a:endParaRPr sz="1400">
              <a:solidFill>
                <a:schemeClr val="dk1"/>
              </a:solidFill>
              <a:latin typeface="Calibri"/>
              <a:ea typeface="Calibri"/>
              <a:cs typeface="Calibri"/>
              <a:sym typeface="Calibri"/>
            </a:endParaRPr>
          </a:p>
        </p:txBody>
      </p:sp>
      <p:sp>
        <p:nvSpPr>
          <p:cNvPr id="370" name="Google Shape;370;p40"/>
          <p:cNvSpPr/>
          <p:nvPr/>
        </p:nvSpPr>
        <p:spPr>
          <a:xfrm>
            <a:off x="1670775" y="3677625"/>
            <a:ext cx="3297900" cy="1002300"/>
          </a:xfrm>
          <a:prstGeom prst="roundRect">
            <a:avLst>
              <a:gd name="adj" fmla="val 16667"/>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accent2"/>
              </a:buClr>
              <a:buSzPts val="1400"/>
              <a:buFont typeface="Arial"/>
              <a:buNone/>
            </a:pPr>
            <a:r>
              <a:rPr lang="fr">
                <a:solidFill>
                  <a:schemeClr val="lt1"/>
                </a:solidFill>
              </a:rPr>
              <a:t>→ OCT + IA → CLAIR</a:t>
            </a:r>
            <a:endParaRPr>
              <a:solidFill>
                <a:schemeClr val="lt1"/>
              </a:solidFill>
            </a:endParaRPr>
          </a:p>
          <a:p>
            <a:pPr marL="0" lvl="0" indent="0" algn="l" rtl="0">
              <a:spcBef>
                <a:spcPts val="0"/>
              </a:spcBef>
              <a:spcAft>
                <a:spcPts val="0"/>
              </a:spcAft>
              <a:buClr>
                <a:schemeClr val="accent2"/>
              </a:buClr>
              <a:buSzPts val="1400"/>
              <a:buFont typeface="Arial"/>
              <a:buNone/>
            </a:pPr>
            <a:r>
              <a:rPr lang="fr">
                <a:solidFill>
                  <a:schemeClr val="lt1"/>
                </a:solidFill>
              </a:rPr>
              <a:t>→ FDA obtenu en mars 2026</a:t>
            </a:r>
            <a:endParaRPr>
              <a:solidFill>
                <a:schemeClr val="lt1"/>
              </a:solidFill>
            </a:endParaRPr>
          </a:p>
          <a:p>
            <a:pPr marL="0" lvl="0" indent="0" algn="l" rtl="0">
              <a:spcBef>
                <a:spcPts val="0"/>
              </a:spcBef>
              <a:spcAft>
                <a:spcPts val="0"/>
              </a:spcAft>
              <a:buClr>
                <a:schemeClr val="accent2"/>
              </a:buClr>
              <a:buSzPts val="1400"/>
              <a:buFont typeface="Arial"/>
              <a:buNone/>
            </a:pPr>
            <a:r>
              <a:rPr lang="fr">
                <a:solidFill>
                  <a:schemeClr val="lt1"/>
                </a:solidFill>
              </a:rPr>
              <a:t>→ Etude prospective débutée </a:t>
            </a:r>
            <a:endParaRPr>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41"/>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fr"/>
              <a:t>13</a:t>
            </a:fld>
            <a:endParaRPr/>
          </a:p>
        </p:txBody>
      </p:sp>
      <p:pic>
        <p:nvPicPr>
          <p:cNvPr id="377" name="Google Shape;377;p41"/>
          <p:cNvPicPr preferRelativeResize="0"/>
          <p:nvPr/>
        </p:nvPicPr>
        <p:blipFill rotWithShape="1">
          <a:blip r:embed="rId3">
            <a:alphaModFix/>
          </a:blip>
          <a:srcRect/>
          <a:stretch/>
        </p:blipFill>
        <p:spPr>
          <a:xfrm>
            <a:off x="539128" y="851505"/>
            <a:ext cx="6504731" cy="1472063"/>
          </a:xfrm>
          <a:prstGeom prst="rect">
            <a:avLst/>
          </a:prstGeom>
          <a:noFill/>
          <a:ln>
            <a:noFill/>
          </a:ln>
        </p:spPr>
      </p:pic>
      <p:sp>
        <p:nvSpPr>
          <p:cNvPr id="378" name="Google Shape;378;p41"/>
          <p:cNvSpPr txBox="1"/>
          <p:nvPr/>
        </p:nvSpPr>
        <p:spPr>
          <a:xfrm>
            <a:off x="5940581" y="2192016"/>
            <a:ext cx="2345625" cy="554175"/>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fr" sz="1400" b="0" i="0" u="none" strike="noStrike" cap="none">
                <a:solidFill>
                  <a:schemeClr val="dk2"/>
                </a:solidFill>
                <a:latin typeface="Arial"/>
                <a:ea typeface="Arial"/>
                <a:cs typeface="Arial"/>
                <a:sym typeface="Arial"/>
              </a:rPr>
              <a:t>avril 2026</a:t>
            </a:r>
            <a:endParaRPr sz="14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fr" sz="1400" b="0" i="0" u="none" strike="noStrike" cap="none">
                <a:solidFill>
                  <a:schemeClr val="dk2"/>
                </a:solidFill>
                <a:latin typeface="Arial"/>
                <a:ea typeface="Arial"/>
                <a:cs typeface="Arial"/>
                <a:sym typeface="Arial"/>
              </a:rPr>
              <a:t>The Lancet Oncology</a:t>
            </a:r>
            <a:endParaRPr sz="1400" b="0" i="0" u="none" strike="noStrike" cap="none">
              <a:solidFill>
                <a:schemeClr val="dk2"/>
              </a:solidFill>
              <a:latin typeface="Arial"/>
              <a:ea typeface="Arial"/>
              <a:cs typeface="Arial"/>
              <a:sym typeface="Arial"/>
            </a:endParaRPr>
          </a:p>
        </p:txBody>
      </p:sp>
      <p:sp>
        <p:nvSpPr>
          <p:cNvPr id="379" name="Google Shape;379;p41"/>
          <p:cNvSpPr/>
          <p:nvPr/>
        </p:nvSpPr>
        <p:spPr>
          <a:xfrm>
            <a:off x="0" y="0"/>
            <a:ext cx="9144000" cy="493776"/>
          </a:xfrm>
          <a:prstGeom prst="rect">
            <a:avLst/>
          </a:prstGeom>
          <a:solidFill>
            <a:srgbClr val="0B254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 sz="2100">
                <a:solidFill>
                  <a:schemeClr val="lt1"/>
                </a:solidFill>
                <a:latin typeface="Calibri"/>
                <a:ea typeface="Calibri"/>
                <a:cs typeface="Calibri"/>
                <a:sym typeface="Calibri"/>
              </a:rPr>
              <a:t>Traitement : médecine de précision</a:t>
            </a:r>
            <a:endParaRPr sz="2100">
              <a:solidFill>
                <a:schemeClr val="lt1"/>
              </a:solidFill>
              <a:latin typeface="Calibri"/>
              <a:ea typeface="Calibri"/>
              <a:cs typeface="Calibri"/>
              <a:sym typeface="Calibri"/>
            </a:endParaRPr>
          </a:p>
        </p:txBody>
      </p:sp>
      <p:sp>
        <p:nvSpPr>
          <p:cNvPr id="380" name="Google Shape;380;p41"/>
          <p:cNvSpPr/>
          <p:nvPr/>
        </p:nvSpPr>
        <p:spPr>
          <a:xfrm>
            <a:off x="719681" y="2810898"/>
            <a:ext cx="6143625" cy="1056252"/>
          </a:xfrm>
          <a:prstGeom prst="rect">
            <a:avLst/>
          </a:prstGeom>
          <a:solidFill>
            <a:srgbClr val="C8E8EC"/>
          </a:solidFill>
          <a:ln w="9525" cap="flat" cmpd="sng">
            <a:solidFill>
              <a:srgbClr val="E2E8F0"/>
            </a:solidFill>
            <a:prstDash val="solid"/>
            <a:round/>
            <a:headEnd type="none" w="sm" len="sm"/>
            <a:tailEnd type="none" w="sm" len="sm"/>
          </a:ln>
          <a:effectLst>
            <a:outerShdw blurRad="101600" dist="38100" dir="8100000" algn="bl" rotWithShape="0">
              <a:srgbClr val="000000">
                <a:alpha val="12156"/>
              </a:srgbClr>
            </a:outerShdw>
          </a:effectLst>
        </p:spPr>
        <p:txBody>
          <a:bodyPr spcFirstLastPara="1" wrap="square" lIns="68575" tIns="34275" rIns="68575" bIns="34275" anchor="t" anchorCtr="0">
            <a:noAutofit/>
          </a:bodyPr>
          <a:lstStyle/>
          <a:p>
            <a:pPr marL="0" marR="0" lvl="0" indent="0" algn="l" rtl="0">
              <a:spcBef>
                <a:spcPts val="0"/>
              </a:spcBef>
              <a:spcAft>
                <a:spcPts val="0"/>
              </a:spcAft>
              <a:buNone/>
            </a:pPr>
            <a:r>
              <a:rPr lang="fr" sz="1400" i="1">
                <a:solidFill>
                  <a:srgbClr val="0B2545"/>
                </a:solidFill>
                <a:latin typeface="Calibri"/>
                <a:ea typeface="Calibri"/>
                <a:cs typeface="Calibri"/>
                <a:sym typeface="Calibri"/>
              </a:rPr>
              <a:t>Problématique : </a:t>
            </a:r>
            <a:r>
              <a:rPr lang="fr" sz="1400">
                <a:solidFill>
                  <a:schemeClr val="dk1"/>
                </a:solidFill>
                <a:latin typeface="Calibri"/>
                <a:ea typeface="Calibri"/>
                <a:cs typeface="Calibri"/>
                <a:sym typeface="Calibri"/>
              </a:rPr>
              <a:t>cancer du sein RH+HER2- 70% des cancers </a:t>
            </a:r>
            <a:endParaRPr sz="1100"/>
          </a:p>
          <a:p>
            <a:pPr marL="0" marR="0" lvl="0" indent="0" algn="l" rtl="0">
              <a:spcBef>
                <a:spcPts val="900"/>
              </a:spcBef>
              <a:spcAft>
                <a:spcPts val="0"/>
              </a:spcAft>
              <a:buNone/>
            </a:pPr>
            <a:r>
              <a:rPr lang="fr" sz="1400">
                <a:solidFill>
                  <a:schemeClr val="dk1"/>
                </a:solidFill>
                <a:latin typeface="Calibri"/>
                <a:ea typeface="Calibri"/>
                <a:cs typeface="Calibri"/>
                <a:sym typeface="Calibri"/>
              </a:rPr>
              <a:t>Défi majeur : bénéfice de la chimiothérapie ? </a:t>
            </a:r>
            <a:endParaRPr sz="1100"/>
          </a:p>
          <a:p>
            <a:pPr marL="0" marR="0" lvl="0" indent="0" algn="l" rtl="0">
              <a:spcBef>
                <a:spcPts val="900"/>
              </a:spcBef>
              <a:spcAft>
                <a:spcPts val="0"/>
              </a:spcAft>
              <a:buNone/>
            </a:pPr>
            <a:r>
              <a:rPr lang="fr" sz="1400">
                <a:solidFill>
                  <a:schemeClr val="dk1"/>
                </a:solidFill>
                <a:latin typeface="Calibri"/>
                <a:ea typeface="Calibri"/>
                <a:cs typeface="Calibri"/>
                <a:sym typeface="Calibri"/>
              </a:rPr>
              <a:t>Recommandations actuelles : signature génomique Oncotype DX</a:t>
            </a:r>
            <a:endParaRPr sz="14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42"/>
          <p:cNvSpPr/>
          <p:nvPr/>
        </p:nvSpPr>
        <p:spPr>
          <a:xfrm>
            <a:off x="0" y="0"/>
            <a:ext cx="9144000" cy="658500"/>
          </a:xfrm>
          <a:prstGeom prst="rect">
            <a:avLst/>
          </a:prstGeom>
          <a:solidFill>
            <a:srgbClr val="0B2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42"/>
          <p:cNvSpPr/>
          <p:nvPr/>
        </p:nvSpPr>
        <p:spPr>
          <a:xfrm>
            <a:off x="320040" y="0"/>
            <a:ext cx="8503800" cy="6585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2200"/>
              <a:buFont typeface="Calibri"/>
              <a:buNone/>
            </a:pPr>
            <a:r>
              <a:rPr lang="fr" sz="2200" b="1" i="0" u="none" strike="noStrike" cap="none">
                <a:solidFill>
                  <a:srgbClr val="FFFFFF"/>
                </a:solidFill>
                <a:latin typeface="Calibri"/>
                <a:ea typeface="Calibri"/>
                <a:cs typeface="Calibri"/>
                <a:sym typeface="Calibri"/>
              </a:rPr>
              <a:t>Médecine de Précision — Cancer RH+/HER2⁻ : Prédire le Bénéfice de la Chimiothérapie</a:t>
            </a:r>
            <a:endParaRPr sz="2200" b="0" i="0" u="none" strike="noStrike" cap="none">
              <a:solidFill>
                <a:schemeClr val="dk1"/>
              </a:solidFill>
              <a:latin typeface="Calibri"/>
              <a:ea typeface="Calibri"/>
              <a:cs typeface="Calibri"/>
              <a:sym typeface="Calibri"/>
            </a:endParaRPr>
          </a:p>
        </p:txBody>
      </p:sp>
      <p:sp>
        <p:nvSpPr>
          <p:cNvPr id="387" name="Google Shape;387;p42"/>
          <p:cNvSpPr/>
          <p:nvPr/>
        </p:nvSpPr>
        <p:spPr>
          <a:xfrm>
            <a:off x="320040" y="658368"/>
            <a:ext cx="8503800" cy="2925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A7E8C"/>
              </a:buClr>
              <a:buSzPts val="1100"/>
              <a:buFont typeface="Calibri"/>
              <a:buNone/>
            </a:pPr>
            <a:r>
              <a:rPr lang="fr" sz="1100" b="1" i="1" u="none" strike="noStrike" cap="none">
                <a:solidFill>
                  <a:srgbClr val="0A7E8C"/>
                </a:solidFill>
                <a:latin typeface="Calibri"/>
                <a:ea typeface="Calibri"/>
                <a:cs typeface="Calibri"/>
                <a:sym typeface="Calibri"/>
              </a:rPr>
              <a:t>The Lancet Oncology — Avril 2026</a:t>
            </a:r>
            <a:endParaRPr sz="1100" b="0" i="0" u="none" strike="noStrike" cap="none">
              <a:solidFill>
                <a:schemeClr val="dk1"/>
              </a:solidFill>
              <a:latin typeface="Calibri"/>
              <a:ea typeface="Calibri"/>
              <a:cs typeface="Calibri"/>
              <a:sym typeface="Calibri"/>
            </a:endParaRPr>
          </a:p>
        </p:txBody>
      </p:sp>
      <p:sp>
        <p:nvSpPr>
          <p:cNvPr id="388" name="Google Shape;388;p42"/>
          <p:cNvSpPr/>
          <p:nvPr/>
        </p:nvSpPr>
        <p:spPr>
          <a:xfrm>
            <a:off x="274320" y="804672"/>
            <a:ext cx="8595300" cy="731400"/>
          </a:xfrm>
          <a:prstGeom prst="rect">
            <a:avLst/>
          </a:prstGeom>
          <a:solidFill>
            <a:srgbClr val="C8E8EC"/>
          </a:solidFill>
          <a:ln w="9525" cap="flat" cmpd="sng">
            <a:solidFill>
              <a:srgbClr val="E2E8F0"/>
            </a:solidFill>
            <a:prstDash val="solid"/>
            <a:round/>
            <a:headEnd type="none" w="sm" len="sm"/>
            <a:tailEnd type="none" w="sm" len="sm"/>
          </a:ln>
          <a:effectLst>
            <a:outerShdw blurRad="101600" dist="38100" dir="8100000" algn="bl" rotWithShape="0">
              <a:srgbClr val="000000">
                <a:alpha val="1216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42"/>
          <p:cNvSpPr/>
          <p:nvPr/>
        </p:nvSpPr>
        <p:spPr>
          <a:xfrm>
            <a:off x="411480" y="804672"/>
            <a:ext cx="8321100" cy="731400"/>
          </a:xfrm>
          <a:prstGeom prst="rect">
            <a:avLst/>
          </a:prstGeom>
          <a:noFill/>
          <a:ln>
            <a:noFill/>
          </a:ln>
        </p:spPr>
        <p:txBody>
          <a:bodyPr spcFirstLastPara="1" wrap="square" lIns="76200" tIns="76200" rIns="76200" bIns="76200" anchor="ctr" anchorCtr="0">
            <a:noAutofit/>
          </a:bodyPr>
          <a:lstStyle/>
          <a:p>
            <a:pPr marL="0" marR="0" lvl="0" indent="0" algn="l" rtl="0">
              <a:spcBef>
                <a:spcPts val="0"/>
              </a:spcBef>
              <a:spcAft>
                <a:spcPts val="0"/>
              </a:spcAft>
              <a:buClr>
                <a:srgbClr val="0B2545"/>
              </a:buClr>
              <a:buSzPts val="1050"/>
              <a:buFont typeface="Calibri"/>
              <a:buNone/>
            </a:pPr>
            <a:r>
              <a:rPr lang="fr" sz="1050" b="1" i="0" u="none" strike="noStrike" cap="none">
                <a:solidFill>
                  <a:srgbClr val="0B2545"/>
                </a:solidFill>
                <a:latin typeface="Calibri"/>
                <a:ea typeface="Calibri"/>
                <a:cs typeface="Calibri"/>
                <a:sym typeface="Calibri"/>
              </a:rPr>
              <a:t>Problématique : </a:t>
            </a:r>
            <a:r>
              <a:rPr lang="fr" sz="1050" b="0" i="0" u="none" strike="noStrike" cap="none">
                <a:solidFill>
                  <a:srgbClr val="2D3748"/>
                </a:solidFill>
                <a:latin typeface="Calibri"/>
                <a:ea typeface="Calibri"/>
                <a:cs typeface="Calibri"/>
                <a:sym typeface="Calibri"/>
              </a:rPr>
              <a:t>Le cancer RH+/HER2⁻ représente 70 % des cancers du sein. Le défi majeur est d'identifier les patientes qui bénéficieront de la chimiothérapie adjuvante. La référence actuelle est la signature génomique Oncotype DX (coûteuse, indisponible dans de nombreux pays).</a:t>
            </a:r>
            <a:endParaRPr sz="1050" b="0" i="0" u="none" strike="noStrike" cap="none">
              <a:solidFill>
                <a:schemeClr val="dk1"/>
              </a:solidFill>
              <a:latin typeface="Calibri"/>
              <a:ea typeface="Calibri"/>
              <a:cs typeface="Calibri"/>
              <a:sym typeface="Calibri"/>
            </a:endParaRPr>
          </a:p>
        </p:txBody>
      </p:sp>
      <p:sp>
        <p:nvSpPr>
          <p:cNvPr id="390" name="Google Shape;390;p42"/>
          <p:cNvSpPr/>
          <p:nvPr/>
        </p:nvSpPr>
        <p:spPr>
          <a:xfrm>
            <a:off x="274320" y="1664208"/>
            <a:ext cx="4297800" cy="2743200"/>
          </a:xfrm>
          <a:prstGeom prst="rect">
            <a:avLst/>
          </a:prstGeom>
          <a:solidFill>
            <a:srgbClr val="FFFFFF"/>
          </a:solidFill>
          <a:ln w="9525" cap="flat" cmpd="sng">
            <a:solidFill>
              <a:srgbClr val="E2E8F0"/>
            </a:solidFill>
            <a:prstDash val="solid"/>
            <a:round/>
            <a:headEnd type="none" w="sm" len="sm"/>
            <a:tailEnd type="none" w="sm" len="sm"/>
          </a:ln>
          <a:effectLst>
            <a:outerShdw blurRad="101600" dist="38100" dir="8100000" algn="bl" rotWithShape="0">
              <a:srgbClr val="000000">
                <a:alpha val="1216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42"/>
          <p:cNvSpPr/>
          <p:nvPr/>
        </p:nvSpPr>
        <p:spPr>
          <a:xfrm>
            <a:off x="411480" y="1755648"/>
            <a:ext cx="4023300" cy="320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B2545"/>
              </a:buClr>
              <a:buSzPts val="1200"/>
              <a:buFont typeface="Calibri"/>
              <a:buNone/>
            </a:pPr>
            <a:r>
              <a:rPr lang="fr" sz="1200" b="1" i="0" u="none" strike="noStrike" cap="none">
                <a:solidFill>
                  <a:srgbClr val="0B2545"/>
                </a:solidFill>
                <a:latin typeface="Calibri"/>
                <a:ea typeface="Calibri"/>
                <a:cs typeface="Calibri"/>
                <a:sym typeface="Calibri"/>
              </a:rPr>
              <a:t>Algorithme IA multimodal</a:t>
            </a:r>
            <a:endParaRPr sz="1200" b="0" i="0" u="none" strike="noStrike" cap="none">
              <a:solidFill>
                <a:schemeClr val="dk1"/>
              </a:solidFill>
              <a:latin typeface="Calibri"/>
              <a:ea typeface="Calibri"/>
              <a:cs typeface="Calibri"/>
              <a:sym typeface="Calibri"/>
            </a:endParaRPr>
          </a:p>
        </p:txBody>
      </p:sp>
      <p:sp>
        <p:nvSpPr>
          <p:cNvPr id="392" name="Google Shape;392;p42"/>
          <p:cNvSpPr/>
          <p:nvPr/>
        </p:nvSpPr>
        <p:spPr>
          <a:xfrm>
            <a:off x="411480" y="2176272"/>
            <a:ext cx="63900" cy="228600"/>
          </a:xfrm>
          <a:prstGeom prst="rect">
            <a:avLst/>
          </a:prstGeom>
          <a:solidFill>
            <a:srgbClr val="0A7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42"/>
          <p:cNvSpPr/>
          <p:nvPr/>
        </p:nvSpPr>
        <p:spPr>
          <a:xfrm>
            <a:off x="548640" y="2157984"/>
            <a:ext cx="3931800" cy="2925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950"/>
              <a:buFont typeface="Calibri"/>
              <a:buNone/>
            </a:pPr>
            <a:r>
              <a:rPr lang="fr" sz="950" b="0" i="0" u="none" strike="noStrike" cap="none">
                <a:solidFill>
                  <a:srgbClr val="2D3748"/>
                </a:solidFill>
                <a:latin typeface="Calibri"/>
                <a:ea typeface="Calibri"/>
                <a:cs typeface="Calibri"/>
                <a:sym typeface="Calibri"/>
              </a:rPr>
              <a:t>Images histologiques H&amp;E + / données clinico-biologiques / Fine-tuning</a:t>
            </a:r>
            <a:endParaRPr sz="950" b="0" i="0" u="none" strike="noStrike" cap="none">
              <a:solidFill>
                <a:schemeClr val="dk1"/>
              </a:solidFill>
              <a:latin typeface="Calibri"/>
              <a:ea typeface="Calibri"/>
              <a:cs typeface="Calibri"/>
              <a:sym typeface="Calibri"/>
            </a:endParaRPr>
          </a:p>
        </p:txBody>
      </p:sp>
      <p:sp>
        <p:nvSpPr>
          <p:cNvPr id="394" name="Google Shape;394;p42"/>
          <p:cNvSpPr/>
          <p:nvPr/>
        </p:nvSpPr>
        <p:spPr>
          <a:xfrm>
            <a:off x="411480" y="2596896"/>
            <a:ext cx="63900" cy="228600"/>
          </a:xfrm>
          <a:prstGeom prst="rect">
            <a:avLst/>
          </a:prstGeom>
          <a:solidFill>
            <a:srgbClr val="0A7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42"/>
          <p:cNvSpPr/>
          <p:nvPr/>
        </p:nvSpPr>
        <p:spPr>
          <a:xfrm>
            <a:off x="548640" y="2578608"/>
            <a:ext cx="3931800" cy="2925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950"/>
              <a:buFont typeface="Calibri"/>
              <a:buNone/>
            </a:pPr>
            <a:r>
              <a:rPr lang="fr" sz="950">
                <a:solidFill>
                  <a:srgbClr val="2D3748"/>
                </a:solidFill>
                <a:latin typeface="Calibri"/>
                <a:ea typeface="Calibri"/>
                <a:cs typeface="Calibri"/>
                <a:sym typeface="Calibri"/>
              </a:rPr>
              <a:t>Données </a:t>
            </a:r>
            <a:r>
              <a:rPr lang="fr" sz="950" b="0" i="0" u="none" strike="noStrike" cap="none">
                <a:solidFill>
                  <a:srgbClr val="2D3748"/>
                </a:solidFill>
                <a:latin typeface="Calibri"/>
                <a:ea typeface="Calibri"/>
                <a:cs typeface="Calibri"/>
                <a:sym typeface="Calibri"/>
              </a:rPr>
              <a:t>essai TAILORx (&gt;10 273 pat., RH+/HER2⁻, N0)</a:t>
            </a:r>
            <a:endParaRPr sz="950" b="0" i="0" u="none" strike="noStrike" cap="none">
              <a:solidFill>
                <a:schemeClr val="dk1"/>
              </a:solidFill>
              <a:latin typeface="Calibri"/>
              <a:ea typeface="Calibri"/>
              <a:cs typeface="Calibri"/>
              <a:sym typeface="Calibri"/>
            </a:endParaRPr>
          </a:p>
        </p:txBody>
      </p:sp>
      <p:sp>
        <p:nvSpPr>
          <p:cNvPr id="396" name="Google Shape;396;p42"/>
          <p:cNvSpPr/>
          <p:nvPr/>
        </p:nvSpPr>
        <p:spPr>
          <a:xfrm>
            <a:off x="411480" y="3017520"/>
            <a:ext cx="63900" cy="228600"/>
          </a:xfrm>
          <a:prstGeom prst="rect">
            <a:avLst/>
          </a:prstGeom>
          <a:solidFill>
            <a:srgbClr val="0A7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42"/>
          <p:cNvSpPr/>
          <p:nvPr/>
        </p:nvSpPr>
        <p:spPr>
          <a:xfrm>
            <a:off x="548640" y="2999232"/>
            <a:ext cx="3931800" cy="2925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950"/>
              <a:buFont typeface="Calibri"/>
              <a:buNone/>
            </a:pPr>
            <a:r>
              <a:rPr lang="fr" sz="950" b="0" i="0" u="none" strike="noStrike" cap="none">
                <a:solidFill>
                  <a:srgbClr val="2D3748"/>
                </a:solidFill>
                <a:latin typeface="Calibri"/>
                <a:ea typeface="Calibri"/>
                <a:cs typeface="Calibri"/>
                <a:sym typeface="Calibri"/>
              </a:rPr>
              <a:t>9 383 lames de 8 284 patientes (70% entraînement / 30% test)</a:t>
            </a:r>
            <a:endParaRPr sz="950" b="0" i="0" u="none" strike="noStrike" cap="none">
              <a:solidFill>
                <a:schemeClr val="dk1"/>
              </a:solidFill>
              <a:latin typeface="Calibri"/>
              <a:ea typeface="Calibri"/>
              <a:cs typeface="Calibri"/>
              <a:sym typeface="Calibri"/>
            </a:endParaRPr>
          </a:p>
        </p:txBody>
      </p:sp>
      <p:sp>
        <p:nvSpPr>
          <p:cNvPr id="398" name="Google Shape;398;p42"/>
          <p:cNvSpPr/>
          <p:nvPr/>
        </p:nvSpPr>
        <p:spPr>
          <a:xfrm>
            <a:off x="411480" y="3438144"/>
            <a:ext cx="63900" cy="228600"/>
          </a:xfrm>
          <a:prstGeom prst="rect">
            <a:avLst/>
          </a:prstGeom>
          <a:solidFill>
            <a:srgbClr val="0A7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42"/>
          <p:cNvSpPr/>
          <p:nvPr/>
        </p:nvSpPr>
        <p:spPr>
          <a:xfrm>
            <a:off x="548640" y="3419856"/>
            <a:ext cx="3931800" cy="2925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950"/>
              <a:buFont typeface="Calibri"/>
              <a:buNone/>
            </a:pPr>
            <a:r>
              <a:rPr lang="fr" sz="950" b="0" i="0" u="none" strike="noStrike" cap="none">
                <a:solidFill>
                  <a:srgbClr val="2D3748"/>
                </a:solidFill>
                <a:latin typeface="Calibri"/>
                <a:ea typeface="Calibri"/>
                <a:cs typeface="Calibri"/>
                <a:sym typeface="Calibri"/>
              </a:rPr>
              <a:t>6 cohortes externes indépendantes pour validation</a:t>
            </a:r>
            <a:endParaRPr sz="950" b="0" i="0" u="none" strike="noStrike" cap="none">
              <a:solidFill>
                <a:schemeClr val="dk1"/>
              </a:solidFill>
              <a:latin typeface="Calibri"/>
              <a:ea typeface="Calibri"/>
              <a:cs typeface="Calibri"/>
              <a:sym typeface="Calibri"/>
            </a:endParaRPr>
          </a:p>
        </p:txBody>
      </p:sp>
      <p:sp>
        <p:nvSpPr>
          <p:cNvPr id="400" name="Google Shape;400;p42"/>
          <p:cNvSpPr/>
          <p:nvPr/>
        </p:nvSpPr>
        <p:spPr>
          <a:xfrm>
            <a:off x="411480" y="3858768"/>
            <a:ext cx="63900" cy="228600"/>
          </a:xfrm>
          <a:prstGeom prst="rect">
            <a:avLst/>
          </a:prstGeom>
          <a:solidFill>
            <a:srgbClr val="0A7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42"/>
          <p:cNvSpPr/>
          <p:nvPr/>
        </p:nvSpPr>
        <p:spPr>
          <a:xfrm>
            <a:off x="548640" y="3840480"/>
            <a:ext cx="3931800" cy="2925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950"/>
              <a:buFont typeface="Calibri"/>
              <a:buNone/>
            </a:pPr>
            <a:r>
              <a:rPr lang="fr" sz="950" b="0" i="0" u="none" strike="noStrike" cap="none">
                <a:solidFill>
                  <a:srgbClr val="2D3748"/>
                </a:solidFill>
                <a:latin typeface="Calibri"/>
                <a:ea typeface="Calibri"/>
                <a:cs typeface="Calibri"/>
                <a:sym typeface="Calibri"/>
              </a:rPr>
              <a:t>Total : 25 436 lames de 17 812 patientes</a:t>
            </a:r>
            <a:endParaRPr sz="950" b="0" i="0" u="none" strike="noStrike" cap="none">
              <a:solidFill>
                <a:schemeClr val="dk1"/>
              </a:solidFill>
              <a:latin typeface="Calibri"/>
              <a:ea typeface="Calibri"/>
              <a:cs typeface="Calibri"/>
              <a:sym typeface="Calibri"/>
            </a:endParaRPr>
          </a:p>
        </p:txBody>
      </p:sp>
      <p:sp>
        <p:nvSpPr>
          <p:cNvPr id="402" name="Google Shape;402;p42"/>
          <p:cNvSpPr/>
          <p:nvPr/>
        </p:nvSpPr>
        <p:spPr>
          <a:xfrm>
            <a:off x="4846320" y="1664208"/>
            <a:ext cx="4023300" cy="3657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B2545"/>
              </a:buClr>
              <a:buSzPts val="1200"/>
              <a:buFont typeface="Calibri"/>
              <a:buNone/>
            </a:pPr>
            <a:r>
              <a:rPr lang="fr" sz="1200" b="1" i="0" u="none" strike="noStrike" cap="none">
                <a:solidFill>
                  <a:srgbClr val="0B2545"/>
                </a:solidFill>
                <a:latin typeface="Calibri"/>
                <a:ea typeface="Calibri"/>
                <a:cs typeface="Calibri"/>
                <a:sym typeface="Calibri"/>
              </a:rPr>
              <a:t>Résultats clés</a:t>
            </a:r>
            <a:endParaRPr sz="1200" b="0" i="0" u="none" strike="noStrike" cap="none">
              <a:solidFill>
                <a:schemeClr val="dk1"/>
              </a:solidFill>
              <a:latin typeface="Calibri"/>
              <a:ea typeface="Calibri"/>
              <a:cs typeface="Calibri"/>
              <a:sym typeface="Calibri"/>
            </a:endParaRPr>
          </a:p>
        </p:txBody>
      </p:sp>
      <p:sp>
        <p:nvSpPr>
          <p:cNvPr id="403" name="Google Shape;403;p42"/>
          <p:cNvSpPr/>
          <p:nvPr/>
        </p:nvSpPr>
        <p:spPr>
          <a:xfrm>
            <a:off x="4846320" y="2084832"/>
            <a:ext cx="4023300" cy="502800"/>
          </a:xfrm>
          <a:prstGeom prst="rect">
            <a:avLst/>
          </a:prstGeom>
          <a:solidFill>
            <a:srgbClr val="FFFFFF"/>
          </a:solidFill>
          <a:ln>
            <a:noFill/>
          </a:ln>
          <a:effectLst>
            <a:outerShdw blurRad="101600" dist="38100" dir="8100000" algn="bl" rotWithShape="0">
              <a:srgbClr val="000000">
                <a:alpha val="1216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42"/>
          <p:cNvSpPr/>
          <p:nvPr/>
        </p:nvSpPr>
        <p:spPr>
          <a:xfrm>
            <a:off x="4846320" y="2084832"/>
            <a:ext cx="54900" cy="502800"/>
          </a:xfrm>
          <a:prstGeom prst="rect">
            <a:avLst/>
          </a:prstGeom>
          <a:solidFill>
            <a:srgbClr val="0A7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42"/>
          <p:cNvSpPr/>
          <p:nvPr/>
        </p:nvSpPr>
        <p:spPr>
          <a:xfrm>
            <a:off x="4919472" y="2084832"/>
            <a:ext cx="1188600" cy="5028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0A7E8C"/>
              </a:buClr>
              <a:buSzPts val="1400"/>
              <a:buFont typeface="Calibri"/>
              <a:buNone/>
            </a:pPr>
            <a:r>
              <a:rPr lang="fr" sz="1400" b="1" i="0" u="none" strike="noStrike" cap="none">
                <a:solidFill>
                  <a:srgbClr val="0A7E8C"/>
                </a:solidFill>
                <a:latin typeface="Calibri"/>
                <a:ea typeface="Calibri"/>
                <a:cs typeface="Calibri"/>
                <a:sym typeface="Calibri"/>
              </a:rPr>
              <a:t>r = 0,728</a:t>
            </a:r>
            <a:endParaRPr sz="1400" b="0" i="0" u="none" strike="noStrike" cap="none">
              <a:solidFill>
                <a:schemeClr val="dk1"/>
              </a:solidFill>
              <a:latin typeface="Calibri"/>
              <a:ea typeface="Calibri"/>
              <a:cs typeface="Calibri"/>
              <a:sym typeface="Calibri"/>
            </a:endParaRPr>
          </a:p>
        </p:txBody>
      </p:sp>
      <p:sp>
        <p:nvSpPr>
          <p:cNvPr id="406" name="Google Shape;406;p42"/>
          <p:cNvSpPr/>
          <p:nvPr/>
        </p:nvSpPr>
        <p:spPr>
          <a:xfrm>
            <a:off x="6126480" y="2084832"/>
            <a:ext cx="2651700" cy="5028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900"/>
              <a:buFont typeface="Calibri"/>
              <a:buNone/>
            </a:pPr>
            <a:r>
              <a:rPr lang="fr" sz="900" b="0" i="0" u="none" strike="noStrike" cap="none">
                <a:solidFill>
                  <a:srgbClr val="2D3748"/>
                </a:solidFill>
                <a:latin typeface="Calibri"/>
                <a:ea typeface="Calibri"/>
                <a:cs typeface="Calibri"/>
                <a:sym typeface="Calibri"/>
              </a:rPr>
              <a:t>Corrélation score IA vs Oncotype DX RS (Pearson)</a:t>
            </a:r>
            <a:endParaRPr sz="900" b="0" i="0" u="none" strike="noStrike" cap="none">
              <a:solidFill>
                <a:schemeClr val="dk1"/>
              </a:solidFill>
              <a:latin typeface="Calibri"/>
              <a:ea typeface="Calibri"/>
              <a:cs typeface="Calibri"/>
              <a:sym typeface="Calibri"/>
            </a:endParaRPr>
          </a:p>
        </p:txBody>
      </p:sp>
      <p:sp>
        <p:nvSpPr>
          <p:cNvPr id="407" name="Google Shape;407;p42"/>
          <p:cNvSpPr/>
          <p:nvPr/>
        </p:nvSpPr>
        <p:spPr>
          <a:xfrm>
            <a:off x="4846320" y="2651760"/>
            <a:ext cx="4023300" cy="502800"/>
          </a:xfrm>
          <a:prstGeom prst="rect">
            <a:avLst/>
          </a:prstGeom>
          <a:solidFill>
            <a:srgbClr val="FFFFFF"/>
          </a:solidFill>
          <a:ln>
            <a:noFill/>
          </a:ln>
          <a:effectLst>
            <a:outerShdw blurRad="101600" dist="38100" dir="8100000" algn="bl" rotWithShape="0">
              <a:srgbClr val="000000">
                <a:alpha val="1216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42"/>
          <p:cNvSpPr/>
          <p:nvPr/>
        </p:nvSpPr>
        <p:spPr>
          <a:xfrm>
            <a:off x="4846320" y="2651760"/>
            <a:ext cx="54900" cy="502800"/>
          </a:xfrm>
          <a:prstGeom prst="rect">
            <a:avLst/>
          </a:prstGeom>
          <a:solidFill>
            <a:srgbClr val="0B2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42"/>
          <p:cNvSpPr/>
          <p:nvPr/>
        </p:nvSpPr>
        <p:spPr>
          <a:xfrm>
            <a:off x="4919472" y="2651760"/>
            <a:ext cx="1188600" cy="5028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0B2545"/>
              </a:buClr>
              <a:buSzPts val="1400"/>
              <a:buFont typeface="Calibri"/>
              <a:buNone/>
            </a:pPr>
            <a:r>
              <a:rPr lang="fr" sz="1400" b="1" i="0" u="none" strike="noStrike" cap="none">
                <a:solidFill>
                  <a:srgbClr val="0B2545"/>
                </a:solidFill>
                <a:latin typeface="Calibri"/>
                <a:ea typeface="Calibri"/>
                <a:cs typeface="Calibri"/>
                <a:sym typeface="Calibri"/>
              </a:rPr>
              <a:t>AUC 0,898</a:t>
            </a:r>
            <a:endParaRPr sz="1400" b="0" i="0" u="none" strike="noStrike" cap="none">
              <a:solidFill>
                <a:schemeClr val="dk1"/>
              </a:solidFill>
              <a:latin typeface="Calibri"/>
              <a:ea typeface="Calibri"/>
              <a:cs typeface="Calibri"/>
              <a:sym typeface="Calibri"/>
            </a:endParaRPr>
          </a:p>
        </p:txBody>
      </p:sp>
      <p:sp>
        <p:nvSpPr>
          <p:cNvPr id="410" name="Google Shape;410;p42"/>
          <p:cNvSpPr/>
          <p:nvPr/>
        </p:nvSpPr>
        <p:spPr>
          <a:xfrm>
            <a:off x="6126480" y="2651760"/>
            <a:ext cx="2651700" cy="5028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900"/>
              <a:buFont typeface="Calibri"/>
              <a:buNone/>
            </a:pPr>
            <a:r>
              <a:rPr lang="fr" sz="900" b="0" i="0" u="none" strike="noStrike" cap="none">
                <a:solidFill>
                  <a:srgbClr val="2D3748"/>
                </a:solidFill>
                <a:latin typeface="Calibri"/>
                <a:ea typeface="Calibri"/>
                <a:cs typeface="Calibri"/>
                <a:sym typeface="Calibri"/>
              </a:rPr>
              <a:t>Pour identifier haut risque RS ≥ 26 (modèle multimodal)</a:t>
            </a:r>
            <a:endParaRPr sz="900" b="0" i="0" u="none" strike="noStrike" cap="none">
              <a:solidFill>
                <a:schemeClr val="dk1"/>
              </a:solidFill>
              <a:latin typeface="Calibri"/>
              <a:ea typeface="Calibri"/>
              <a:cs typeface="Calibri"/>
              <a:sym typeface="Calibri"/>
            </a:endParaRPr>
          </a:p>
        </p:txBody>
      </p:sp>
      <p:sp>
        <p:nvSpPr>
          <p:cNvPr id="411" name="Google Shape;411;p42"/>
          <p:cNvSpPr/>
          <p:nvPr/>
        </p:nvSpPr>
        <p:spPr>
          <a:xfrm>
            <a:off x="4846320" y="3218688"/>
            <a:ext cx="4023300" cy="502800"/>
          </a:xfrm>
          <a:prstGeom prst="rect">
            <a:avLst/>
          </a:prstGeom>
          <a:solidFill>
            <a:srgbClr val="FFFFFF"/>
          </a:solidFill>
          <a:ln>
            <a:noFill/>
          </a:ln>
          <a:effectLst>
            <a:outerShdw blurRad="101600" dist="38100" dir="8100000" algn="bl" rotWithShape="0">
              <a:srgbClr val="000000">
                <a:alpha val="1216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42"/>
          <p:cNvSpPr/>
          <p:nvPr/>
        </p:nvSpPr>
        <p:spPr>
          <a:xfrm>
            <a:off x="4846320" y="3218688"/>
            <a:ext cx="54900" cy="502800"/>
          </a:xfrm>
          <a:prstGeom prst="rect">
            <a:avLst/>
          </a:prstGeom>
          <a:solidFill>
            <a:srgbClr val="2E7D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42"/>
          <p:cNvSpPr/>
          <p:nvPr/>
        </p:nvSpPr>
        <p:spPr>
          <a:xfrm>
            <a:off x="4919472" y="3218688"/>
            <a:ext cx="1188600" cy="5028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2E7D32"/>
              </a:buClr>
              <a:buSzPts val="1400"/>
              <a:buFont typeface="Calibri"/>
              <a:buNone/>
            </a:pPr>
            <a:r>
              <a:rPr lang="fr" sz="1400" b="1" i="0" u="none" strike="noStrike" cap="none">
                <a:solidFill>
                  <a:srgbClr val="2E7D32"/>
                </a:solidFill>
                <a:latin typeface="Calibri"/>
                <a:ea typeface="Calibri"/>
                <a:cs typeface="Calibri"/>
                <a:sym typeface="Calibri"/>
              </a:rPr>
              <a:t>45,6 %</a:t>
            </a:r>
            <a:endParaRPr sz="1400" b="0" i="0" u="none" strike="noStrike" cap="none">
              <a:solidFill>
                <a:schemeClr val="dk1"/>
              </a:solidFill>
              <a:latin typeface="Calibri"/>
              <a:ea typeface="Calibri"/>
              <a:cs typeface="Calibri"/>
              <a:sym typeface="Calibri"/>
            </a:endParaRPr>
          </a:p>
        </p:txBody>
      </p:sp>
      <p:sp>
        <p:nvSpPr>
          <p:cNvPr id="414" name="Google Shape;414;p42"/>
          <p:cNvSpPr/>
          <p:nvPr/>
        </p:nvSpPr>
        <p:spPr>
          <a:xfrm>
            <a:off x="6126480" y="3218688"/>
            <a:ext cx="2651700" cy="5028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900"/>
              <a:buFont typeface="Calibri"/>
              <a:buNone/>
            </a:pPr>
            <a:r>
              <a:rPr lang="fr" sz="900" b="0" i="0" u="none" strike="noStrike" cap="none">
                <a:solidFill>
                  <a:srgbClr val="2D3748"/>
                </a:solidFill>
                <a:latin typeface="Calibri"/>
                <a:ea typeface="Calibri"/>
                <a:cs typeface="Calibri"/>
                <a:sym typeface="Calibri"/>
              </a:rPr>
              <a:t>Patientes classées bas risque (seuil &lt; 16) — VPN 0,982</a:t>
            </a:r>
            <a:endParaRPr sz="900" b="0" i="0" u="none" strike="noStrike" cap="none">
              <a:solidFill>
                <a:schemeClr val="dk1"/>
              </a:solidFill>
              <a:latin typeface="Calibri"/>
              <a:ea typeface="Calibri"/>
              <a:cs typeface="Calibri"/>
              <a:sym typeface="Calibri"/>
            </a:endParaRPr>
          </a:p>
        </p:txBody>
      </p:sp>
      <p:sp>
        <p:nvSpPr>
          <p:cNvPr id="415" name="Google Shape;415;p42"/>
          <p:cNvSpPr/>
          <p:nvPr/>
        </p:nvSpPr>
        <p:spPr>
          <a:xfrm>
            <a:off x="4846320" y="3785616"/>
            <a:ext cx="4023300" cy="502800"/>
          </a:xfrm>
          <a:prstGeom prst="rect">
            <a:avLst/>
          </a:prstGeom>
          <a:solidFill>
            <a:srgbClr val="FFFFFF"/>
          </a:solidFill>
          <a:ln>
            <a:noFill/>
          </a:ln>
          <a:effectLst>
            <a:outerShdw blurRad="101600" dist="38100" dir="8100000" algn="bl" rotWithShape="0">
              <a:srgbClr val="000000">
                <a:alpha val="1216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2"/>
          <p:cNvSpPr/>
          <p:nvPr/>
        </p:nvSpPr>
        <p:spPr>
          <a:xfrm>
            <a:off x="4846320" y="3785616"/>
            <a:ext cx="54900" cy="502800"/>
          </a:xfrm>
          <a:prstGeom prst="rect">
            <a:avLst/>
          </a:prstGeom>
          <a:solidFill>
            <a:srgbClr val="E8A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42"/>
          <p:cNvSpPr/>
          <p:nvPr/>
        </p:nvSpPr>
        <p:spPr>
          <a:xfrm>
            <a:off x="4919472" y="3785616"/>
            <a:ext cx="1188600" cy="5028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E8A838"/>
              </a:buClr>
              <a:buSzPts val="1400"/>
              <a:buFont typeface="Calibri"/>
              <a:buNone/>
            </a:pPr>
            <a:r>
              <a:rPr lang="fr" sz="1400" b="1" i="0" u="none" strike="noStrike" cap="none">
                <a:solidFill>
                  <a:srgbClr val="E8A838"/>
                </a:solidFill>
                <a:latin typeface="Calibri"/>
                <a:ea typeface="Calibri"/>
                <a:cs typeface="Calibri"/>
                <a:sym typeface="Calibri"/>
              </a:rPr>
              <a:t>57,6 %</a:t>
            </a:r>
            <a:endParaRPr sz="1400" b="0" i="0" u="none" strike="noStrike" cap="none">
              <a:solidFill>
                <a:schemeClr val="dk1"/>
              </a:solidFill>
              <a:latin typeface="Calibri"/>
              <a:ea typeface="Calibri"/>
              <a:cs typeface="Calibri"/>
              <a:sym typeface="Calibri"/>
            </a:endParaRPr>
          </a:p>
        </p:txBody>
      </p:sp>
      <p:sp>
        <p:nvSpPr>
          <p:cNvPr id="418" name="Google Shape;418;p42"/>
          <p:cNvSpPr/>
          <p:nvPr/>
        </p:nvSpPr>
        <p:spPr>
          <a:xfrm>
            <a:off x="6126480" y="3785616"/>
            <a:ext cx="2651700" cy="5028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900"/>
              <a:buFont typeface="Calibri"/>
              <a:buNone/>
            </a:pPr>
            <a:r>
              <a:rPr lang="fr" sz="900" b="0" i="0" u="none" strike="noStrike" cap="none">
                <a:solidFill>
                  <a:schemeClr val="accent1"/>
                </a:solidFill>
                <a:latin typeface="Calibri"/>
                <a:ea typeface="Calibri"/>
                <a:cs typeface="Calibri"/>
                <a:sym typeface="Calibri"/>
              </a:rPr>
              <a:t>Patientes stratifiées avec précision sans génomique uniquement lame HE</a:t>
            </a:r>
            <a:endParaRPr sz="900" b="0" i="0" u="none" strike="noStrike" cap="none">
              <a:solidFill>
                <a:schemeClr val="accen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4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fr"/>
              <a:t>15</a:t>
            </a:fld>
            <a:endParaRPr/>
          </a:p>
        </p:txBody>
      </p:sp>
      <p:sp>
        <p:nvSpPr>
          <p:cNvPr id="425" name="Google Shape;425;p43"/>
          <p:cNvSpPr/>
          <p:nvPr/>
        </p:nvSpPr>
        <p:spPr>
          <a:xfrm>
            <a:off x="0" y="0"/>
            <a:ext cx="9144000" cy="493776"/>
          </a:xfrm>
          <a:prstGeom prst="rect">
            <a:avLst/>
          </a:prstGeom>
          <a:solidFill>
            <a:srgbClr val="0B254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 sz="2100">
                <a:solidFill>
                  <a:schemeClr val="lt1"/>
                </a:solidFill>
                <a:latin typeface="Calibri"/>
                <a:ea typeface="Calibri"/>
                <a:cs typeface="Calibri"/>
                <a:sym typeface="Calibri"/>
              </a:rPr>
              <a:t>Traitement : médecine de précision</a:t>
            </a:r>
            <a:endParaRPr sz="2100">
              <a:solidFill>
                <a:schemeClr val="lt1"/>
              </a:solidFill>
              <a:latin typeface="Calibri"/>
              <a:ea typeface="Calibri"/>
              <a:cs typeface="Calibri"/>
              <a:sym typeface="Calibri"/>
            </a:endParaRPr>
          </a:p>
        </p:txBody>
      </p:sp>
      <p:sp>
        <p:nvSpPr>
          <p:cNvPr id="426" name="Google Shape;426;p43"/>
          <p:cNvSpPr/>
          <p:nvPr/>
        </p:nvSpPr>
        <p:spPr>
          <a:xfrm>
            <a:off x="3496992" y="2037770"/>
            <a:ext cx="1062900" cy="617100"/>
          </a:xfrm>
          <a:prstGeom prst="rect">
            <a:avLst/>
          </a:prstGeom>
          <a:solidFill>
            <a:srgbClr val="2E7D32"/>
          </a:solidFill>
          <a:ln>
            <a:noFill/>
          </a:ln>
          <a:effectLst>
            <a:outerShdw blurRad="101600" dist="38100" dir="8100000" algn="bl" rotWithShape="0">
              <a:srgbClr val="000000">
                <a:alpha val="12160"/>
              </a:srgbClr>
            </a:outerShdw>
          </a:effectLst>
        </p:spPr>
        <p:txBody>
          <a:bodyPr spcFirstLastPara="1" wrap="square" lIns="68575" tIns="68575" rIns="68575" bIns="68575" anchor="ctr" anchorCtr="0">
            <a:noAutofit/>
          </a:bodyPr>
          <a:lstStyle/>
          <a:p>
            <a:pPr marL="0" lvl="0" indent="0" algn="just" rtl="0">
              <a:lnSpc>
                <a:spcPct val="115000"/>
              </a:lnSpc>
              <a:spcBef>
                <a:spcPts val="900"/>
              </a:spcBef>
              <a:spcAft>
                <a:spcPts val="0"/>
              </a:spcAft>
              <a:buNone/>
            </a:pPr>
            <a:r>
              <a:rPr lang="fr" sz="1200">
                <a:solidFill>
                  <a:schemeClr val="lt1"/>
                </a:solidFill>
              </a:rPr>
              <a:t>Score IA </a:t>
            </a:r>
            <a:r>
              <a:rPr lang="fr" sz="1200" b="1">
                <a:solidFill>
                  <a:schemeClr val="lt1"/>
                </a:solidFill>
              </a:rPr>
              <a:t>bas</a:t>
            </a:r>
            <a:r>
              <a:rPr lang="fr" sz="1200">
                <a:solidFill>
                  <a:schemeClr val="lt1"/>
                </a:solidFill>
              </a:rPr>
              <a:t> </a:t>
            </a:r>
            <a:endParaRPr>
              <a:solidFill>
                <a:schemeClr val="lt1"/>
              </a:solidFill>
            </a:endParaRPr>
          </a:p>
        </p:txBody>
      </p:sp>
      <p:sp>
        <p:nvSpPr>
          <p:cNvPr id="427" name="Google Shape;427;p43"/>
          <p:cNvSpPr/>
          <p:nvPr/>
        </p:nvSpPr>
        <p:spPr>
          <a:xfrm>
            <a:off x="3432382" y="2716219"/>
            <a:ext cx="1062900" cy="562500"/>
          </a:xfrm>
          <a:prstGeom prst="rect">
            <a:avLst/>
          </a:prstGeom>
          <a:noFill/>
          <a:ln>
            <a:noFill/>
          </a:ln>
        </p:spPr>
        <p:txBody>
          <a:bodyPr spcFirstLastPara="1" wrap="square" lIns="38100" tIns="38100" rIns="38100" bIns="38100" anchor="t" anchorCtr="0">
            <a:noAutofit/>
          </a:bodyPr>
          <a:lstStyle/>
          <a:p>
            <a:pPr marL="0" marR="0" lvl="0" indent="0" algn="ctr" rtl="0">
              <a:spcBef>
                <a:spcPts val="0"/>
              </a:spcBef>
              <a:spcAft>
                <a:spcPts val="0"/>
              </a:spcAft>
              <a:buClr>
                <a:srgbClr val="FFFFFF"/>
              </a:buClr>
              <a:buSzPts val="700"/>
              <a:buFont typeface="Calibri"/>
              <a:buNone/>
            </a:pPr>
            <a:endParaRPr sz="700">
              <a:solidFill>
                <a:schemeClr val="dk1"/>
              </a:solidFill>
              <a:latin typeface="Calibri"/>
              <a:ea typeface="Calibri"/>
              <a:cs typeface="Calibri"/>
              <a:sym typeface="Calibri"/>
            </a:endParaRPr>
          </a:p>
        </p:txBody>
      </p:sp>
      <p:sp>
        <p:nvSpPr>
          <p:cNvPr id="428" name="Google Shape;428;p43"/>
          <p:cNvSpPr/>
          <p:nvPr/>
        </p:nvSpPr>
        <p:spPr>
          <a:xfrm>
            <a:off x="3495217" y="2803045"/>
            <a:ext cx="2383200" cy="617100"/>
          </a:xfrm>
          <a:prstGeom prst="rect">
            <a:avLst/>
          </a:prstGeom>
          <a:solidFill>
            <a:srgbClr val="0B2545"/>
          </a:solidFill>
          <a:ln>
            <a:noFill/>
          </a:ln>
          <a:effectLst>
            <a:outerShdw blurRad="101600" dist="38100" dir="8100000" algn="bl" rotWithShape="0">
              <a:srgbClr val="000000">
                <a:alpha val="12160"/>
              </a:srgbClr>
            </a:outerShdw>
          </a:effectLst>
        </p:spPr>
        <p:txBody>
          <a:bodyPr spcFirstLastPara="1" wrap="square" lIns="68575" tIns="68575" rIns="68575" bIns="68575" anchor="ctr" anchorCtr="0">
            <a:noAutofit/>
          </a:bodyPr>
          <a:lstStyle/>
          <a:p>
            <a:pPr marL="0" lvl="0" indent="0" algn="just" rtl="0">
              <a:lnSpc>
                <a:spcPct val="115000"/>
              </a:lnSpc>
              <a:spcBef>
                <a:spcPts val="0"/>
              </a:spcBef>
              <a:spcAft>
                <a:spcPts val="0"/>
              </a:spcAft>
              <a:buNone/>
            </a:pPr>
            <a:r>
              <a:rPr lang="fr" sz="1200">
                <a:solidFill>
                  <a:schemeClr val="lt1"/>
                </a:solidFill>
              </a:rPr>
              <a:t>Score IA </a:t>
            </a:r>
            <a:r>
              <a:rPr lang="fr" sz="1200" b="1">
                <a:solidFill>
                  <a:schemeClr val="lt1"/>
                </a:solidFill>
              </a:rPr>
              <a:t>intermédiaire ou haut</a:t>
            </a:r>
            <a:r>
              <a:rPr lang="fr" sz="1200">
                <a:solidFill>
                  <a:schemeClr val="lt1"/>
                </a:solidFill>
              </a:rPr>
              <a:t> </a:t>
            </a:r>
            <a:endParaRPr>
              <a:solidFill>
                <a:schemeClr val="lt1"/>
              </a:solidFill>
            </a:endParaRPr>
          </a:p>
        </p:txBody>
      </p:sp>
      <p:sp>
        <p:nvSpPr>
          <p:cNvPr id="429" name="Google Shape;429;p43"/>
          <p:cNvSpPr/>
          <p:nvPr/>
        </p:nvSpPr>
        <p:spPr>
          <a:xfrm>
            <a:off x="266373" y="2494294"/>
            <a:ext cx="2130300" cy="356700"/>
          </a:xfrm>
          <a:prstGeom prst="rect">
            <a:avLst/>
          </a:prstGeom>
          <a:solidFill>
            <a:srgbClr val="FFFFFF"/>
          </a:solidFill>
          <a:ln>
            <a:noFill/>
          </a:ln>
          <a:effectLst>
            <a:outerShdw blurRad="101600" dist="38100" dir="8100000" algn="bl" rotWithShape="0">
              <a:srgbClr val="000000">
                <a:alpha val="12160"/>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30" name="Google Shape;430;p43"/>
          <p:cNvSpPr/>
          <p:nvPr/>
        </p:nvSpPr>
        <p:spPr>
          <a:xfrm>
            <a:off x="266375" y="1341599"/>
            <a:ext cx="3118800" cy="219600"/>
          </a:xfrm>
          <a:prstGeom prst="rect">
            <a:avLst/>
          </a:prstGeom>
          <a:solidFill>
            <a:srgbClr val="E8A838"/>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31" name="Google Shape;431;p43"/>
          <p:cNvSpPr/>
          <p:nvPr/>
        </p:nvSpPr>
        <p:spPr>
          <a:xfrm>
            <a:off x="232070" y="1307875"/>
            <a:ext cx="3441900" cy="219600"/>
          </a:xfrm>
          <a:prstGeom prst="rect">
            <a:avLst/>
          </a:prstGeom>
          <a:noFill/>
          <a:ln>
            <a:noFill/>
          </a:ln>
        </p:spPr>
        <p:txBody>
          <a:bodyPr spcFirstLastPara="1" wrap="square" lIns="57150" tIns="57150" rIns="57150" bIns="57150" anchor="ctr" anchorCtr="0">
            <a:noAutofit/>
          </a:bodyPr>
          <a:lstStyle/>
          <a:p>
            <a:pPr marL="0" marR="0" lvl="0" indent="0" algn="l" rtl="0">
              <a:spcBef>
                <a:spcPts val="0"/>
              </a:spcBef>
              <a:spcAft>
                <a:spcPts val="0"/>
              </a:spcAft>
              <a:buClr>
                <a:srgbClr val="0B2545"/>
              </a:buClr>
              <a:buSzPts val="1800"/>
              <a:buFont typeface="Calibri"/>
              <a:buNone/>
            </a:pPr>
            <a:r>
              <a:rPr lang="fr" sz="1800" b="1">
                <a:solidFill>
                  <a:srgbClr val="0B2545"/>
                </a:solidFill>
                <a:latin typeface="Calibri"/>
                <a:ea typeface="Calibri"/>
                <a:cs typeface="Calibri"/>
                <a:sym typeface="Calibri"/>
              </a:rPr>
              <a:t>En pratique clinique</a:t>
            </a:r>
            <a:endParaRPr sz="1800">
              <a:solidFill>
                <a:schemeClr val="dk1"/>
              </a:solidFill>
              <a:latin typeface="Calibri"/>
              <a:ea typeface="Calibri"/>
              <a:cs typeface="Calibri"/>
              <a:sym typeface="Calibri"/>
            </a:endParaRPr>
          </a:p>
        </p:txBody>
      </p:sp>
      <p:sp>
        <p:nvSpPr>
          <p:cNvPr id="432" name="Google Shape;432;p43"/>
          <p:cNvSpPr/>
          <p:nvPr/>
        </p:nvSpPr>
        <p:spPr>
          <a:xfrm>
            <a:off x="266365" y="2490258"/>
            <a:ext cx="41100" cy="356700"/>
          </a:xfrm>
          <a:prstGeom prst="rect">
            <a:avLst/>
          </a:prstGeom>
          <a:solidFill>
            <a:srgbClr val="0A7E8C"/>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33" name="Google Shape;433;p43"/>
          <p:cNvSpPr/>
          <p:nvPr/>
        </p:nvSpPr>
        <p:spPr>
          <a:xfrm>
            <a:off x="415327" y="2531470"/>
            <a:ext cx="2057400" cy="2739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400"/>
              <a:buFont typeface="Calibri"/>
              <a:buNone/>
            </a:pPr>
            <a:r>
              <a:rPr lang="fr">
                <a:solidFill>
                  <a:srgbClr val="2D3748"/>
                </a:solidFill>
                <a:latin typeface="Calibri"/>
                <a:ea typeface="Calibri"/>
                <a:cs typeface="Calibri"/>
                <a:sym typeface="Calibri"/>
              </a:rPr>
              <a:t>Score IA : outil de triage </a:t>
            </a:r>
            <a:endParaRPr sz="1400">
              <a:solidFill>
                <a:schemeClr val="dk1"/>
              </a:solidFill>
              <a:latin typeface="Calibri"/>
              <a:ea typeface="Calibri"/>
              <a:cs typeface="Calibri"/>
              <a:sym typeface="Calibri"/>
            </a:endParaRPr>
          </a:p>
        </p:txBody>
      </p:sp>
      <p:cxnSp>
        <p:nvCxnSpPr>
          <p:cNvPr id="434" name="Google Shape;434;p43"/>
          <p:cNvCxnSpPr/>
          <p:nvPr/>
        </p:nvCxnSpPr>
        <p:spPr>
          <a:xfrm rot="10800000" flipH="1">
            <a:off x="2411495" y="2407420"/>
            <a:ext cx="1028400" cy="261000"/>
          </a:xfrm>
          <a:prstGeom prst="bentConnector3">
            <a:avLst>
              <a:gd name="adj1" fmla="val 50000"/>
            </a:avLst>
          </a:prstGeom>
          <a:noFill/>
          <a:ln w="9525" cap="flat" cmpd="sng">
            <a:solidFill>
              <a:schemeClr val="dk2"/>
            </a:solidFill>
            <a:prstDash val="solid"/>
            <a:round/>
            <a:headEnd type="none" w="med" len="med"/>
            <a:tailEnd type="none" w="med" len="med"/>
          </a:ln>
        </p:spPr>
      </p:cxnSp>
      <p:cxnSp>
        <p:nvCxnSpPr>
          <p:cNvPr id="435" name="Google Shape;435;p43"/>
          <p:cNvCxnSpPr/>
          <p:nvPr/>
        </p:nvCxnSpPr>
        <p:spPr>
          <a:xfrm>
            <a:off x="2412730" y="2668369"/>
            <a:ext cx="1028400" cy="329100"/>
          </a:xfrm>
          <a:prstGeom prst="bentConnector3">
            <a:avLst>
              <a:gd name="adj1" fmla="val 50000"/>
            </a:avLst>
          </a:prstGeom>
          <a:noFill/>
          <a:ln w="9525" cap="flat" cmpd="sng">
            <a:solidFill>
              <a:schemeClr val="dk2"/>
            </a:solidFill>
            <a:prstDash val="solid"/>
            <a:round/>
            <a:headEnd type="none" w="med" len="med"/>
            <a:tailEnd type="none" w="med" len="med"/>
          </a:ln>
        </p:spPr>
      </p:cxnSp>
      <p:sp>
        <p:nvSpPr>
          <p:cNvPr id="436" name="Google Shape;436;p43"/>
          <p:cNvSpPr/>
          <p:nvPr/>
        </p:nvSpPr>
        <p:spPr>
          <a:xfrm>
            <a:off x="4624403" y="2061970"/>
            <a:ext cx="4355100" cy="562500"/>
          </a:xfrm>
          <a:prstGeom prst="rect">
            <a:avLst/>
          </a:prstGeom>
          <a:solidFill>
            <a:srgbClr val="2E7D32"/>
          </a:solidFill>
          <a:ln>
            <a:noFill/>
          </a:ln>
          <a:effectLst>
            <a:outerShdw blurRad="101600" dist="38100" dir="8100000" algn="bl" rotWithShape="0">
              <a:srgbClr val="000000">
                <a:alpha val="12160"/>
              </a:srgbClr>
            </a:outerShdw>
          </a:effectLst>
        </p:spPr>
        <p:txBody>
          <a:bodyPr spcFirstLastPara="1" wrap="square" lIns="68575" tIns="68575" rIns="68575" bIns="68575" anchor="ctr" anchorCtr="0">
            <a:noAutofit/>
          </a:bodyPr>
          <a:lstStyle/>
          <a:p>
            <a:pPr marL="0" lvl="0" indent="0" algn="l" rtl="0">
              <a:spcBef>
                <a:spcPts val="0"/>
              </a:spcBef>
              <a:spcAft>
                <a:spcPts val="0"/>
              </a:spcAft>
              <a:buClr>
                <a:schemeClr val="accent2"/>
              </a:buClr>
              <a:buFont typeface="Arial"/>
              <a:buNone/>
            </a:pPr>
            <a:r>
              <a:rPr lang="fr" sz="1200">
                <a:solidFill>
                  <a:schemeClr val="lt1"/>
                </a:solidFill>
              </a:rPr>
              <a:t>→ on peut raisonnablement éviter la chimiothérapie — 45,6 % des patientes</a:t>
            </a:r>
            <a:endParaRPr>
              <a:solidFill>
                <a:schemeClr val="lt1"/>
              </a:solidFill>
            </a:endParaRPr>
          </a:p>
        </p:txBody>
      </p:sp>
      <p:sp>
        <p:nvSpPr>
          <p:cNvPr id="437" name="Google Shape;437;p43"/>
          <p:cNvSpPr/>
          <p:nvPr/>
        </p:nvSpPr>
        <p:spPr>
          <a:xfrm>
            <a:off x="5932525" y="2803045"/>
            <a:ext cx="3047100" cy="617100"/>
          </a:xfrm>
          <a:prstGeom prst="rect">
            <a:avLst/>
          </a:prstGeom>
          <a:solidFill>
            <a:srgbClr val="0B2545"/>
          </a:solidFill>
          <a:ln>
            <a:noFill/>
          </a:ln>
          <a:effectLst>
            <a:outerShdw blurRad="101600" dist="38100" dir="8100000" algn="bl" rotWithShape="0">
              <a:srgbClr val="000000">
                <a:alpha val="12160"/>
              </a:srgbClr>
            </a:outerShdw>
          </a:effectLst>
        </p:spPr>
        <p:txBody>
          <a:bodyPr spcFirstLastPara="1" wrap="square" lIns="68575" tIns="68575" rIns="68575" bIns="68575" anchor="ctr" anchorCtr="0">
            <a:noAutofit/>
          </a:bodyPr>
          <a:lstStyle/>
          <a:p>
            <a:pPr marL="0" lvl="0" indent="0" algn="just" rtl="0">
              <a:lnSpc>
                <a:spcPct val="115000"/>
              </a:lnSpc>
              <a:spcBef>
                <a:spcPts val="0"/>
              </a:spcBef>
              <a:spcAft>
                <a:spcPts val="0"/>
              </a:spcAft>
              <a:buNone/>
            </a:pPr>
            <a:r>
              <a:rPr lang="fr" sz="1200">
                <a:solidFill>
                  <a:schemeClr val="lt1"/>
                </a:solidFill>
              </a:rPr>
              <a:t>→ l'Oncotype DX si disponible ou on discute en RCP</a:t>
            </a:r>
            <a:endParaRPr>
              <a:solidFill>
                <a:schemeClr val="lt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4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fr"/>
              <a:t>16</a:t>
            </a:fld>
            <a:endParaRPr/>
          </a:p>
        </p:txBody>
      </p:sp>
      <p:pic>
        <p:nvPicPr>
          <p:cNvPr id="444" name="Google Shape;444;p44"/>
          <p:cNvPicPr preferRelativeResize="0"/>
          <p:nvPr/>
        </p:nvPicPr>
        <p:blipFill rotWithShape="1">
          <a:blip r:embed="rId3">
            <a:alphaModFix/>
          </a:blip>
          <a:srcRect/>
          <a:stretch/>
        </p:blipFill>
        <p:spPr>
          <a:xfrm>
            <a:off x="349125" y="656451"/>
            <a:ext cx="6528282" cy="1895606"/>
          </a:xfrm>
          <a:prstGeom prst="rect">
            <a:avLst/>
          </a:prstGeom>
          <a:noFill/>
          <a:ln>
            <a:noFill/>
          </a:ln>
        </p:spPr>
      </p:pic>
      <p:sp>
        <p:nvSpPr>
          <p:cNvPr id="445" name="Google Shape;445;p44"/>
          <p:cNvSpPr txBox="1"/>
          <p:nvPr/>
        </p:nvSpPr>
        <p:spPr>
          <a:xfrm>
            <a:off x="6392400" y="858384"/>
            <a:ext cx="1526175" cy="346275"/>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fr" sz="1400" b="0" i="0" u="none" strike="noStrike" cap="none">
                <a:solidFill>
                  <a:schemeClr val="dk2"/>
                </a:solidFill>
                <a:latin typeface="Arial"/>
                <a:ea typeface="Arial"/>
                <a:cs typeface="Arial"/>
                <a:sym typeface="Arial"/>
              </a:rPr>
              <a:t>JCO 2025</a:t>
            </a:r>
            <a:endParaRPr sz="1400" b="0" i="0" u="none" strike="noStrike" cap="none">
              <a:solidFill>
                <a:schemeClr val="dk2"/>
              </a:solidFill>
              <a:latin typeface="Arial"/>
              <a:ea typeface="Arial"/>
              <a:cs typeface="Arial"/>
              <a:sym typeface="Arial"/>
            </a:endParaRPr>
          </a:p>
        </p:txBody>
      </p:sp>
      <p:sp>
        <p:nvSpPr>
          <p:cNvPr id="446" name="Google Shape;446;p44"/>
          <p:cNvSpPr/>
          <p:nvPr/>
        </p:nvSpPr>
        <p:spPr>
          <a:xfrm>
            <a:off x="0" y="0"/>
            <a:ext cx="9144000" cy="493776"/>
          </a:xfrm>
          <a:prstGeom prst="rect">
            <a:avLst/>
          </a:prstGeom>
          <a:solidFill>
            <a:srgbClr val="0B254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 sz="2100">
                <a:solidFill>
                  <a:schemeClr val="lt1"/>
                </a:solidFill>
                <a:latin typeface="Calibri"/>
                <a:ea typeface="Calibri"/>
                <a:cs typeface="Calibri"/>
                <a:sym typeface="Calibri"/>
              </a:rPr>
              <a:t>Chat GPT versus RCP ?</a:t>
            </a:r>
            <a:endParaRPr sz="1100"/>
          </a:p>
          <a:p>
            <a:pPr marL="0" marR="0" lvl="0" indent="0" algn="l" rtl="0">
              <a:spcBef>
                <a:spcPts val="0"/>
              </a:spcBef>
              <a:spcAft>
                <a:spcPts val="0"/>
              </a:spcAft>
              <a:buNone/>
            </a:pPr>
            <a:endParaRPr sz="2100">
              <a:solidFill>
                <a:schemeClr val="lt1"/>
              </a:solidFill>
              <a:latin typeface="Calibri"/>
              <a:ea typeface="Calibri"/>
              <a:cs typeface="Calibri"/>
              <a:sym typeface="Calibri"/>
            </a:endParaRPr>
          </a:p>
        </p:txBody>
      </p:sp>
      <p:sp>
        <p:nvSpPr>
          <p:cNvPr id="447" name="Google Shape;447;p44"/>
          <p:cNvSpPr/>
          <p:nvPr/>
        </p:nvSpPr>
        <p:spPr>
          <a:xfrm>
            <a:off x="2428072" y="2520512"/>
            <a:ext cx="4483699" cy="2080063"/>
          </a:xfrm>
          <a:prstGeom prst="rect">
            <a:avLst/>
          </a:prstGeom>
          <a:solidFill>
            <a:schemeClr val="lt1"/>
          </a:solidFill>
          <a:ln w="12700" cap="flat" cmpd="sng">
            <a:solidFill>
              <a:srgbClr val="BA4A00"/>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8" name="Google Shape;448;p44"/>
          <p:cNvSpPr/>
          <p:nvPr/>
        </p:nvSpPr>
        <p:spPr>
          <a:xfrm>
            <a:off x="2644515" y="2600244"/>
            <a:ext cx="4050813" cy="340726"/>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0B2545"/>
              </a:buClr>
              <a:buSzPts val="1500"/>
              <a:buFont typeface="Calibri"/>
              <a:buNone/>
            </a:pPr>
            <a:r>
              <a:rPr lang="fr" sz="1500" b="1">
                <a:solidFill>
                  <a:srgbClr val="0B2545"/>
                </a:solidFill>
                <a:latin typeface="Calibri"/>
                <a:ea typeface="Calibri"/>
                <a:cs typeface="Calibri"/>
                <a:sym typeface="Calibri"/>
              </a:rPr>
              <a:t>Construction du modèle</a:t>
            </a:r>
            <a:endParaRPr sz="1500">
              <a:solidFill>
                <a:schemeClr val="dk1"/>
              </a:solidFill>
              <a:latin typeface="Calibri"/>
              <a:ea typeface="Calibri"/>
              <a:cs typeface="Calibri"/>
              <a:sym typeface="Calibri"/>
            </a:endParaRPr>
          </a:p>
        </p:txBody>
      </p:sp>
      <p:sp>
        <p:nvSpPr>
          <p:cNvPr id="449" name="Google Shape;449;p44"/>
          <p:cNvSpPr/>
          <p:nvPr/>
        </p:nvSpPr>
        <p:spPr>
          <a:xfrm>
            <a:off x="2905886" y="3125996"/>
            <a:ext cx="75364" cy="243376"/>
          </a:xfrm>
          <a:prstGeom prst="rect">
            <a:avLst/>
          </a:prstGeom>
          <a:solidFill>
            <a:srgbClr val="0A7E8C"/>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50" name="Google Shape;450;p44"/>
          <p:cNvSpPr/>
          <p:nvPr/>
        </p:nvSpPr>
        <p:spPr>
          <a:xfrm>
            <a:off x="3015614" y="3112281"/>
            <a:ext cx="3956608" cy="292052"/>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200"/>
              <a:buFont typeface="Calibri"/>
              <a:buNone/>
            </a:pPr>
            <a:r>
              <a:rPr lang="fr" sz="1200">
                <a:solidFill>
                  <a:srgbClr val="2D3748"/>
                </a:solidFill>
                <a:latin typeface="Calibri"/>
                <a:ea typeface="Calibri"/>
                <a:cs typeface="Calibri"/>
                <a:sym typeface="Calibri"/>
              </a:rPr>
              <a:t>RCP cancer du sein jan-avril 2024</a:t>
            </a:r>
            <a:endParaRPr sz="1200">
              <a:solidFill>
                <a:schemeClr val="dk1"/>
              </a:solidFill>
              <a:latin typeface="Calibri"/>
              <a:ea typeface="Calibri"/>
              <a:cs typeface="Calibri"/>
              <a:sym typeface="Calibri"/>
            </a:endParaRPr>
          </a:p>
        </p:txBody>
      </p:sp>
      <p:sp>
        <p:nvSpPr>
          <p:cNvPr id="451" name="Google Shape;451;p44"/>
          <p:cNvSpPr/>
          <p:nvPr/>
        </p:nvSpPr>
        <p:spPr>
          <a:xfrm>
            <a:off x="2905886" y="3434606"/>
            <a:ext cx="75364" cy="243376"/>
          </a:xfrm>
          <a:prstGeom prst="rect">
            <a:avLst/>
          </a:prstGeom>
          <a:solidFill>
            <a:srgbClr val="0A7E8C"/>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52" name="Google Shape;452;p44"/>
          <p:cNvSpPr/>
          <p:nvPr/>
        </p:nvSpPr>
        <p:spPr>
          <a:xfrm>
            <a:off x="3015614" y="3420891"/>
            <a:ext cx="3956608" cy="292051"/>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200"/>
              <a:buFont typeface="Calibri"/>
              <a:buNone/>
            </a:pPr>
            <a:r>
              <a:rPr lang="fr" sz="1200">
                <a:solidFill>
                  <a:srgbClr val="2D3748"/>
                </a:solidFill>
                <a:latin typeface="Calibri"/>
                <a:ea typeface="Calibri"/>
                <a:cs typeface="Calibri"/>
                <a:sym typeface="Calibri"/>
              </a:rPr>
              <a:t>Comparaison decisions experts VS Claude/GPT/Perplexity </a:t>
            </a:r>
            <a:endParaRPr sz="1200">
              <a:solidFill>
                <a:schemeClr val="dk1"/>
              </a:solidFill>
              <a:latin typeface="Calibri"/>
              <a:ea typeface="Calibri"/>
              <a:cs typeface="Calibri"/>
              <a:sym typeface="Calibri"/>
            </a:endParaRPr>
          </a:p>
        </p:txBody>
      </p:sp>
      <p:sp>
        <p:nvSpPr>
          <p:cNvPr id="453" name="Google Shape;453;p44"/>
          <p:cNvSpPr/>
          <p:nvPr/>
        </p:nvSpPr>
        <p:spPr>
          <a:xfrm>
            <a:off x="2905886" y="3743216"/>
            <a:ext cx="75364" cy="243376"/>
          </a:xfrm>
          <a:prstGeom prst="rect">
            <a:avLst/>
          </a:prstGeom>
          <a:solidFill>
            <a:srgbClr val="0A7E8C"/>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54" name="Google Shape;454;p44"/>
          <p:cNvSpPr/>
          <p:nvPr/>
        </p:nvSpPr>
        <p:spPr>
          <a:xfrm>
            <a:off x="3015614" y="3729501"/>
            <a:ext cx="3956608" cy="292051"/>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200"/>
              <a:buFont typeface="Calibri"/>
              <a:buNone/>
            </a:pPr>
            <a:r>
              <a:rPr lang="fr" sz="1200">
                <a:solidFill>
                  <a:srgbClr val="2D3748"/>
                </a:solidFill>
                <a:latin typeface="Calibri"/>
                <a:ea typeface="Calibri"/>
                <a:cs typeface="Calibri"/>
                <a:sym typeface="Calibri"/>
              </a:rPr>
              <a:t>Workflow automatisé</a:t>
            </a:r>
            <a:endParaRPr sz="1200">
              <a:solidFill>
                <a:schemeClr val="dk1"/>
              </a:solidFill>
              <a:latin typeface="Calibri"/>
              <a:ea typeface="Calibri"/>
              <a:cs typeface="Calibri"/>
              <a:sym typeface="Calibri"/>
            </a:endParaRPr>
          </a:p>
        </p:txBody>
      </p:sp>
      <p:sp>
        <p:nvSpPr>
          <p:cNvPr id="455" name="Google Shape;455;p44"/>
          <p:cNvSpPr/>
          <p:nvPr/>
        </p:nvSpPr>
        <p:spPr>
          <a:xfrm>
            <a:off x="2905886" y="4051826"/>
            <a:ext cx="75364" cy="243376"/>
          </a:xfrm>
          <a:prstGeom prst="rect">
            <a:avLst/>
          </a:prstGeom>
          <a:solidFill>
            <a:srgbClr val="0A7E8C"/>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56" name="Google Shape;456;p44"/>
          <p:cNvSpPr/>
          <p:nvPr/>
        </p:nvSpPr>
        <p:spPr>
          <a:xfrm>
            <a:off x="3015614" y="4038111"/>
            <a:ext cx="3956608" cy="292051"/>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200"/>
              <a:buFont typeface="Calibri"/>
              <a:buNone/>
            </a:pPr>
            <a:r>
              <a:rPr lang="fr" sz="1200">
                <a:solidFill>
                  <a:srgbClr val="2D3748"/>
                </a:solidFill>
                <a:latin typeface="Calibri"/>
                <a:ea typeface="Calibri"/>
                <a:cs typeface="Calibri"/>
                <a:sym typeface="Calibri"/>
              </a:rPr>
              <a:t>Critère de jugement : taux concordance </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4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fr"/>
              <a:t>17</a:t>
            </a:fld>
            <a:endParaRPr/>
          </a:p>
        </p:txBody>
      </p:sp>
      <p:sp>
        <p:nvSpPr>
          <p:cNvPr id="462" name="Google Shape;462;p45"/>
          <p:cNvSpPr txBox="1"/>
          <p:nvPr/>
        </p:nvSpPr>
        <p:spPr>
          <a:xfrm>
            <a:off x="1376775" y="1025325"/>
            <a:ext cx="6390450" cy="429525"/>
          </a:xfrm>
          <a:prstGeom prst="rect">
            <a:avLst/>
          </a:prstGeom>
          <a:noFill/>
          <a:ln>
            <a:noFill/>
          </a:ln>
        </p:spPr>
        <p:txBody>
          <a:bodyPr spcFirstLastPara="1" wrap="square" lIns="68575" tIns="68575" rIns="68575" bIns="68575" anchor="t" anchorCtr="0">
            <a:normAutofit fontScale="97500" lnSpcReduction="10000"/>
          </a:bodyPr>
          <a:lstStyle/>
          <a:p>
            <a:pPr marL="0" marR="0" lvl="0" indent="0" algn="l" rtl="0">
              <a:lnSpc>
                <a:spcPct val="100000"/>
              </a:lnSpc>
              <a:spcBef>
                <a:spcPts val="0"/>
              </a:spcBef>
              <a:spcAft>
                <a:spcPts val="0"/>
              </a:spcAft>
              <a:buClr>
                <a:schemeClr val="dk1"/>
              </a:buClr>
              <a:buSzPct val="104762"/>
              <a:buFont typeface="Arial"/>
              <a:buNone/>
            </a:pPr>
            <a:r>
              <a:rPr lang="fr" sz="2100" b="0" i="0" u="none" strike="noStrike" cap="none">
                <a:solidFill>
                  <a:schemeClr val="dk1"/>
                </a:solidFill>
                <a:latin typeface="Arial"/>
                <a:ea typeface="Arial"/>
                <a:cs typeface="Arial"/>
                <a:sym typeface="Arial"/>
              </a:rPr>
              <a:t>Workflow</a:t>
            </a:r>
            <a:endParaRPr sz="2100" b="0" i="0" u="none" strike="noStrike" cap="none">
              <a:solidFill>
                <a:schemeClr val="dk1"/>
              </a:solidFill>
              <a:latin typeface="Arial"/>
              <a:ea typeface="Arial"/>
              <a:cs typeface="Arial"/>
              <a:sym typeface="Arial"/>
            </a:endParaRPr>
          </a:p>
        </p:txBody>
      </p:sp>
      <p:sp>
        <p:nvSpPr>
          <p:cNvPr id="463" name="Google Shape;463;p45"/>
          <p:cNvSpPr txBox="1"/>
          <p:nvPr/>
        </p:nvSpPr>
        <p:spPr>
          <a:xfrm>
            <a:off x="5664750" y="1454850"/>
            <a:ext cx="2102400" cy="2663325"/>
          </a:xfrm>
          <a:prstGeom prst="rect">
            <a:avLst/>
          </a:prstGeom>
          <a:noFill/>
          <a:ln>
            <a:noFill/>
          </a:ln>
        </p:spPr>
        <p:txBody>
          <a:bodyPr spcFirstLastPara="1" wrap="square" lIns="68575" tIns="68575" rIns="68575" bIns="68575" anchor="t" anchorCtr="0">
            <a:normAutofit fontScale="55000" lnSpcReduction="20000"/>
          </a:bodyPr>
          <a:lstStyle/>
          <a:p>
            <a:pPr marL="0" marR="0" lvl="0" indent="0" algn="l" rtl="0">
              <a:lnSpc>
                <a:spcPct val="115000"/>
              </a:lnSpc>
              <a:spcBef>
                <a:spcPts val="0"/>
              </a:spcBef>
              <a:spcAft>
                <a:spcPts val="0"/>
              </a:spcAft>
              <a:buClr>
                <a:schemeClr val="dk2"/>
              </a:buClr>
              <a:buSzPct val="157143"/>
              <a:buFont typeface="Arial"/>
              <a:buNone/>
            </a:pPr>
            <a:r>
              <a:rPr lang="fr" sz="1400" b="0" i="0" u="none" strike="noStrike" cap="none">
                <a:solidFill>
                  <a:schemeClr val="dk2"/>
                </a:solidFill>
                <a:latin typeface="Arial"/>
                <a:ea typeface="Arial"/>
                <a:cs typeface="Arial"/>
                <a:sym typeface="Arial"/>
              </a:rPr>
              <a:t>Prompt :</a:t>
            </a:r>
            <a:endParaRPr sz="1400" b="0" i="0" u="none" strike="noStrike" cap="none">
              <a:solidFill>
                <a:schemeClr val="dk2"/>
              </a:solidFill>
              <a:latin typeface="Arial"/>
              <a:ea typeface="Arial"/>
              <a:cs typeface="Arial"/>
              <a:sym typeface="Arial"/>
            </a:endParaRPr>
          </a:p>
          <a:p>
            <a:pPr marL="0" marR="0" lvl="0" indent="0" algn="just" rtl="0">
              <a:lnSpc>
                <a:spcPct val="115000"/>
              </a:lnSpc>
              <a:spcBef>
                <a:spcPts val="900"/>
              </a:spcBef>
              <a:spcAft>
                <a:spcPts val="900"/>
              </a:spcAft>
              <a:buClr>
                <a:schemeClr val="dk2"/>
              </a:buClr>
              <a:buSzPct val="157143"/>
              <a:buFont typeface="Arial"/>
              <a:buNone/>
            </a:pPr>
            <a:r>
              <a:rPr lang="fr" sz="1400" b="0" i="0" u="none" strike="noStrike" cap="none">
                <a:solidFill>
                  <a:schemeClr val="dk2"/>
                </a:solidFill>
                <a:latin typeface="Arial"/>
                <a:ea typeface="Arial"/>
                <a:cs typeface="Arial"/>
                <a:sym typeface="Arial"/>
              </a:rPr>
              <a:t>“Vous êtes un expert en oncologie, plus particulièrement dans le domaine du cancer du sein. J'ai besoin que vous examiniez le dossier médical ci-joint d'une patiente qui doit être traitée. En vous appuyant sur vos connaissances et vos compétences en oncologie, je vous demande de déterminer les traitements complémentaires recommandés. La première étape consiste à m'indiquer si l'intervention chirurgicale est terminée et validée en précisant « chirurgie validée ». Si l'intervention est validée, la deuxième étape consiste à énumérer tous les traitements supplémentaires indiqués, notamment la chimiothérapie, le traitement ciblé anti-HER2, l'hormonothérapie et la radiothérapie.” </a:t>
            </a:r>
            <a:endParaRPr sz="1400" b="0" i="0" u="none" strike="noStrike" cap="none">
              <a:solidFill>
                <a:schemeClr val="dk2"/>
              </a:solidFill>
              <a:latin typeface="Arial"/>
              <a:ea typeface="Arial"/>
              <a:cs typeface="Arial"/>
              <a:sym typeface="Arial"/>
            </a:endParaRPr>
          </a:p>
        </p:txBody>
      </p:sp>
      <p:pic>
        <p:nvPicPr>
          <p:cNvPr id="464" name="Google Shape;464;p45"/>
          <p:cNvPicPr preferRelativeResize="0"/>
          <p:nvPr/>
        </p:nvPicPr>
        <p:blipFill rotWithShape="1">
          <a:blip r:embed="rId3">
            <a:alphaModFix/>
          </a:blip>
          <a:srcRect b="27108"/>
          <a:stretch/>
        </p:blipFill>
        <p:spPr>
          <a:xfrm>
            <a:off x="1376775" y="1765481"/>
            <a:ext cx="4058157" cy="1992395"/>
          </a:xfrm>
          <a:prstGeom prst="rect">
            <a:avLst/>
          </a:prstGeom>
          <a:noFill/>
          <a:ln>
            <a:noFill/>
          </a:ln>
        </p:spPr>
      </p:pic>
      <p:sp>
        <p:nvSpPr>
          <p:cNvPr id="465" name="Google Shape;465;p45"/>
          <p:cNvSpPr/>
          <p:nvPr/>
        </p:nvSpPr>
        <p:spPr>
          <a:xfrm>
            <a:off x="0" y="0"/>
            <a:ext cx="9144000" cy="493776"/>
          </a:xfrm>
          <a:prstGeom prst="rect">
            <a:avLst/>
          </a:prstGeom>
          <a:solidFill>
            <a:srgbClr val="0B254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 sz="2100">
                <a:solidFill>
                  <a:schemeClr val="lt1"/>
                </a:solidFill>
                <a:latin typeface="Calibri"/>
                <a:ea typeface="Calibri"/>
                <a:cs typeface="Calibri"/>
                <a:sym typeface="Calibri"/>
              </a:rPr>
              <a:t>Chat GPT versus RCP ?</a:t>
            </a:r>
            <a:endParaRPr sz="1100"/>
          </a:p>
          <a:p>
            <a:pPr marL="0" marR="0" lvl="0" indent="0" algn="l" rtl="0">
              <a:spcBef>
                <a:spcPts val="0"/>
              </a:spcBef>
              <a:spcAft>
                <a:spcPts val="0"/>
              </a:spcAft>
              <a:buNone/>
            </a:pPr>
            <a:endParaRPr sz="21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46"/>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fr"/>
              <a:t>18</a:t>
            </a:fld>
            <a:endParaRPr/>
          </a:p>
        </p:txBody>
      </p:sp>
      <p:sp>
        <p:nvSpPr>
          <p:cNvPr id="471" name="Google Shape;471;p46"/>
          <p:cNvSpPr txBox="1"/>
          <p:nvPr/>
        </p:nvSpPr>
        <p:spPr>
          <a:xfrm>
            <a:off x="196875" y="840638"/>
            <a:ext cx="6390450" cy="429525"/>
          </a:xfrm>
          <a:prstGeom prst="rect">
            <a:avLst/>
          </a:prstGeom>
          <a:noFill/>
          <a:ln>
            <a:noFill/>
          </a:ln>
        </p:spPr>
        <p:txBody>
          <a:bodyPr spcFirstLastPara="1" wrap="square" lIns="68575" tIns="68575" rIns="68575" bIns="68575" anchor="t" anchorCtr="0">
            <a:normAutofit fontScale="97500" lnSpcReduction="10000"/>
          </a:bodyPr>
          <a:lstStyle/>
          <a:p>
            <a:pPr marL="0" marR="0" lvl="0" indent="0" algn="l" rtl="0">
              <a:lnSpc>
                <a:spcPct val="100000"/>
              </a:lnSpc>
              <a:spcBef>
                <a:spcPts val="0"/>
              </a:spcBef>
              <a:spcAft>
                <a:spcPts val="0"/>
              </a:spcAft>
              <a:buClr>
                <a:schemeClr val="dk1"/>
              </a:buClr>
              <a:buSzPct val="104762"/>
              <a:buFont typeface="Arial"/>
              <a:buNone/>
            </a:pPr>
            <a:r>
              <a:rPr lang="fr" sz="2100" b="0" i="0" u="none" strike="noStrike" cap="none">
                <a:solidFill>
                  <a:schemeClr val="dk1"/>
                </a:solidFill>
                <a:latin typeface="Arial"/>
                <a:ea typeface="Arial"/>
                <a:cs typeface="Arial"/>
                <a:sym typeface="Arial"/>
              </a:rPr>
              <a:t>Résultats</a:t>
            </a:r>
            <a:endParaRPr sz="2100" b="0" i="0" u="none" strike="noStrike" cap="none">
              <a:solidFill>
                <a:schemeClr val="dk1"/>
              </a:solidFill>
              <a:latin typeface="Arial"/>
              <a:ea typeface="Arial"/>
              <a:cs typeface="Arial"/>
              <a:sym typeface="Arial"/>
            </a:endParaRPr>
          </a:p>
        </p:txBody>
      </p:sp>
      <p:pic>
        <p:nvPicPr>
          <p:cNvPr id="472" name="Google Shape;472;p46"/>
          <p:cNvPicPr preferRelativeResize="0"/>
          <p:nvPr/>
        </p:nvPicPr>
        <p:blipFill rotWithShape="1">
          <a:blip r:embed="rId3">
            <a:alphaModFix/>
          </a:blip>
          <a:srcRect/>
          <a:stretch/>
        </p:blipFill>
        <p:spPr>
          <a:xfrm>
            <a:off x="457529" y="1288871"/>
            <a:ext cx="4342783" cy="2504987"/>
          </a:xfrm>
          <a:prstGeom prst="rect">
            <a:avLst/>
          </a:prstGeom>
          <a:noFill/>
          <a:ln>
            <a:noFill/>
          </a:ln>
        </p:spPr>
      </p:pic>
      <p:sp>
        <p:nvSpPr>
          <p:cNvPr id="473" name="Google Shape;473;p46"/>
          <p:cNvSpPr/>
          <p:nvPr/>
        </p:nvSpPr>
        <p:spPr>
          <a:xfrm>
            <a:off x="0" y="0"/>
            <a:ext cx="9144000" cy="493776"/>
          </a:xfrm>
          <a:prstGeom prst="rect">
            <a:avLst/>
          </a:prstGeom>
          <a:solidFill>
            <a:srgbClr val="0B254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 sz="2100">
                <a:solidFill>
                  <a:schemeClr val="lt1"/>
                </a:solidFill>
                <a:latin typeface="Calibri"/>
                <a:ea typeface="Calibri"/>
                <a:cs typeface="Calibri"/>
                <a:sym typeface="Calibri"/>
              </a:rPr>
              <a:t>Chat GPT versus RCP ?</a:t>
            </a:r>
            <a:endParaRPr sz="1100"/>
          </a:p>
          <a:p>
            <a:pPr marL="0" marR="0" lvl="0" indent="0" algn="l" rtl="0">
              <a:spcBef>
                <a:spcPts val="0"/>
              </a:spcBef>
              <a:spcAft>
                <a:spcPts val="0"/>
              </a:spcAft>
              <a:buNone/>
            </a:pPr>
            <a:endParaRPr sz="2100">
              <a:solidFill>
                <a:schemeClr val="lt1"/>
              </a:solidFill>
              <a:latin typeface="Calibri"/>
              <a:ea typeface="Calibri"/>
              <a:cs typeface="Calibri"/>
              <a:sym typeface="Calibri"/>
            </a:endParaRPr>
          </a:p>
        </p:txBody>
      </p:sp>
      <p:sp>
        <p:nvSpPr>
          <p:cNvPr id="474" name="Google Shape;474;p46"/>
          <p:cNvSpPr/>
          <p:nvPr/>
        </p:nvSpPr>
        <p:spPr>
          <a:xfrm>
            <a:off x="5381504" y="1553813"/>
            <a:ext cx="3133846" cy="27432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0B2545"/>
              </a:buClr>
              <a:buSzPts val="1200"/>
              <a:buFont typeface="Calibri"/>
              <a:buNone/>
            </a:pPr>
            <a:r>
              <a:rPr lang="fr" sz="1200" b="1">
                <a:solidFill>
                  <a:srgbClr val="0B2545"/>
                </a:solidFill>
                <a:latin typeface="Calibri"/>
                <a:ea typeface="Calibri"/>
                <a:cs typeface="Calibri"/>
                <a:sym typeface="Calibri"/>
              </a:rPr>
              <a:t>Résultats — Taux de suggestions appropriées</a:t>
            </a:r>
            <a:endParaRPr sz="1200">
              <a:solidFill>
                <a:schemeClr val="dk1"/>
              </a:solidFill>
              <a:latin typeface="Calibri"/>
              <a:ea typeface="Calibri"/>
              <a:cs typeface="Calibri"/>
              <a:sym typeface="Calibri"/>
            </a:endParaRPr>
          </a:p>
        </p:txBody>
      </p:sp>
      <p:sp>
        <p:nvSpPr>
          <p:cNvPr id="475" name="Google Shape;475;p46"/>
          <p:cNvSpPr/>
          <p:nvPr/>
        </p:nvSpPr>
        <p:spPr>
          <a:xfrm>
            <a:off x="5520401" y="1910429"/>
            <a:ext cx="2811780" cy="534924"/>
          </a:xfrm>
          <a:prstGeom prst="rect">
            <a:avLst/>
          </a:prstGeom>
          <a:solidFill>
            <a:srgbClr val="0A7E8C"/>
          </a:solidFill>
          <a:ln>
            <a:noFill/>
          </a:ln>
          <a:effectLst>
            <a:outerShdw blurRad="101600" dist="38100" dir="8100000" algn="bl" rotWithShape="0">
              <a:srgbClr val="000000">
                <a:alpha val="12156"/>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76" name="Google Shape;476;p46"/>
          <p:cNvSpPr/>
          <p:nvPr/>
        </p:nvSpPr>
        <p:spPr>
          <a:xfrm>
            <a:off x="5588981" y="1937861"/>
            <a:ext cx="1440180" cy="26060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900"/>
              <a:buFont typeface="Calibri"/>
              <a:buNone/>
            </a:pPr>
            <a:r>
              <a:rPr lang="fr" sz="900" b="1">
                <a:solidFill>
                  <a:srgbClr val="FFFFFF"/>
                </a:solidFill>
                <a:latin typeface="Calibri"/>
                <a:ea typeface="Calibri"/>
                <a:cs typeface="Calibri"/>
                <a:sym typeface="Calibri"/>
              </a:rPr>
              <a:t>Claude 3 Opus</a:t>
            </a:r>
            <a:endParaRPr sz="900">
              <a:solidFill>
                <a:schemeClr val="dk1"/>
              </a:solidFill>
              <a:latin typeface="Calibri"/>
              <a:ea typeface="Calibri"/>
              <a:cs typeface="Calibri"/>
              <a:sym typeface="Calibri"/>
            </a:endParaRPr>
          </a:p>
        </p:txBody>
      </p:sp>
      <p:sp>
        <p:nvSpPr>
          <p:cNvPr id="477" name="Google Shape;477;p46"/>
          <p:cNvSpPr/>
          <p:nvPr/>
        </p:nvSpPr>
        <p:spPr>
          <a:xfrm>
            <a:off x="7029161" y="1937861"/>
            <a:ext cx="1234440" cy="260604"/>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FFFFFF"/>
              </a:buClr>
              <a:buSzPts val="1700"/>
              <a:buFont typeface="Calibri"/>
              <a:buNone/>
            </a:pPr>
            <a:r>
              <a:rPr lang="fr" sz="1700" b="1">
                <a:solidFill>
                  <a:srgbClr val="FFFFFF"/>
                </a:solidFill>
                <a:latin typeface="Calibri"/>
                <a:ea typeface="Calibri"/>
                <a:cs typeface="Calibri"/>
                <a:sym typeface="Calibri"/>
              </a:rPr>
              <a:t>86,6 %</a:t>
            </a:r>
            <a:endParaRPr sz="1700">
              <a:solidFill>
                <a:schemeClr val="dk1"/>
              </a:solidFill>
              <a:latin typeface="Calibri"/>
              <a:ea typeface="Calibri"/>
              <a:cs typeface="Calibri"/>
              <a:sym typeface="Calibri"/>
            </a:endParaRPr>
          </a:p>
        </p:txBody>
      </p:sp>
      <p:sp>
        <p:nvSpPr>
          <p:cNvPr id="478" name="Google Shape;478;p46"/>
          <p:cNvSpPr/>
          <p:nvPr/>
        </p:nvSpPr>
        <p:spPr>
          <a:xfrm>
            <a:off x="5588981" y="2198465"/>
            <a:ext cx="2674620" cy="2057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600"/>
              <a:buFont typeface="Calibri"/>
              <a:buNone/>
            </a:pPr>
            <a:r>
              <a:rPr lang="fr" sz="600" i="1">
                <a:solidFill>
                  <a:srgbClr val="FFFFFF"/>
                </a:solidFill>
                <a:latin typeface="Calibri"/>
                <a:ea typeface="Calibri"/>
                <a:cs typeface="Calibri"/>
                <a:sym typeface="Calibri"/>
              </a:rPr>
              <a:t>= GPT-4 (p = 0,85)</a:t>
            </a:r>
            <a:endParaRPr sz="600">
              <a:solidFill>
                <a:schemeClr val="dk1"/>
              </a:solidFill>
              <a:latin typeface="Calibri"/>
              <a:ea typeface="Calibri"/>
              <a:cs typeface="Calibri"/>
              <a:sym typeface="Calibri"/>
            </a:endParaRPr>
          </a:p>
        </p:txBody>
      </p:sp>
      <p:sp>
        <p:nvSpPr>
          <p:cNvPr id="479" name="Google Shape;479;p46"/>
          <p:cNvSpPr/>
          <p:nvPr/>
        </p:nvSpPr>
        <p:spPr>
          <a:xfrm>
            <a:off x="5520401" y="2541365"/>
            <a:ext cx="2811780" cy="534924"/>
          </a:xfrm>
          <a:prstGeom prst="rect">
            <a:avLst/>
          </a:prstGeom>
          <a:solidFill>
            <a:srgbClr val="0B2545"/>
          </a:solidFill>
          <a:ln>
            <a:noFill/>
          </a:ln>
          <a:effectLst>
            <a:outerShdw blurRad="101600" dist="38100" dir="8100000" algn="bl" rotWithShape="0">
              <a:srgbClr val="000000">
                <a:alpha val="12156"/>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80" name="Google Shape;480;p46"/>
          <p:cNvSpPr/>
          <p:nvPr/>
        </p:nvSpPr>
        <p:spPr>
          <a:xfrm>
            <a:off x="5588981" y="2568797"/>
            <a:ext cx="1440180" cy="26060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900"/>
              <a:buFont typeface="Calibri"/>
              <a:buNone/>
            </a:pPr>
            <a:r>
              <a:rPr lang="fr" sz="900" b="1">
                <a:solidFill>
                  <a:srgbClr val="FFFFFF"/>
                </a:solidFill>
                <a:latin typeface="Calibri"/>
                <a:ea typeface="Calibri"/>
                <a:cs typeface="Calibri"/>
                <a:sym typeface="Calibri"/>
              </a:rPr>
              <a:t>GPT-4 Turbo</a:t>
            </a:r>
            <a:endParaRPr sz="900">
              <a:solidFill>
                <a:schemeClr val="dk1"/>
              </a:solidFill>
              <a:latin typeface="Calibri"/>
              <a:ea typeface="Calibri"/>
              <a:cs typeface="Calibri"/>
              <a:sym typeface="Calibri"/>
            </a:endParaRPr>
          </a:p>
        </p:txBody>
      </p:sp>
      <p:sp>
        <p:nvSpPr>
          <p:cNvPr id="481" name="Google Shape;481;p46"/>
          <p:cNvSpPr/>
          <p:nvPr/>
        </p:nvSpPr>
        <p:spPr>
          <a:xfrm>
            <a:off x="7029161" y="2568797"/>
            <a:ext cx="1234440" cy="260604"/>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FFFFFF"/>
              </a:buClr>
              <a:buSzPts val="1700"/>
              <a:buFont typeface="Calibri"/>
              <a:buNone/>
            </a:pPr>
            <a:r>
              <a:rPr lang="fr" sz="1700" b="1">
                <a:solidFill>
                  <a:srgbClr val="FFFFFF"/>
                </a:solidFill>
                <a:latin typeface="Calibri"/>
                <a:ea typeface="Calibri"/>
                <a:cs typeface="Calibri"/>
                <a:sym typeface="Calibri"/>
              </a:rPr>
              <a:t>85,7 %</a:t>
            </a:r>
            <a:endParaRPr sz="1700">
              <a:solidFill>
                <a:schemeClr val="dk1"/>
              </a:solidFill>
              <a:latin typeface="Calibri"/>
              <a:ea typeface="Calibri"/>
              <a:cs typeface="Calibri"/>
              <a:sym typeface="Calibri"/>
            </a:endParaRPr>
          </a:p>
        </p:txBody>
      </p:sp>
      <p:sp>
        <p:nvSpPr>
          <p:cNvPr id="482" name="Google Shape;482;p46"/>
          <p:cNvSpPr/>
          <p:nvPr/>
        </p:nvSpPr>
        <p:spPr>
          <a:xfrm>
            <a:off x="5588981" y="2829401"/>
            <a:ext cx="2674620" cy="2057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600"/>
              <a:buFont typeface="Calibri"/>
              <a:buNone/>
            </a:pPr>
            <a:r>
              <a:rPr lang="fr" sz="600" i="1">
                <a:solidFill>
                  <a:srgbClr val="FFFFFF"/>
                </a:solidFill>
                <a:latin typeface="Calibri"/>
                <a:ea typeface="Calibri"/>
                <a:cs typeface="Calibri"/>
                <a:sym typeface="Calibri"/>
              </a:rPr>
              <a:t>= Claude (p = 0,85)</a:t>
            </a:r>
            <a:endParaRPr sz="600">
              <a:solidFill>
                <a:schemeClr val="dk1"/>
              </a:solidFill>
              <a:latin typeface="Calibri"/>
              <a:ea typeface="Calibri"/>
              <a:cs typeface="Calibri"/>
              <a:sym typeface="Calibri"/>
            </a:endParaRPr>
          </a:p>
        </p:txBody>
      </p:sp>
      <p:sp>
        <p:nvSpPr>
          <p:cNvPr id="483" name="Google Shape;483;p46"/>
          <p:cNvSpPr/>
          <p:nvPr/>
        </p:nvSpPr>
        <p:spPr>
          <a:xfrm>
            <a:off x="5520401" y="3172301"/>
            <a:ext cx="2811780" cy="534924"/>
          </a:xfrm>
          <a:prstGeom prst="rect">
            <a:avLst/>
          </a:prstGeom>
          <a:solidFill>
            <a:srgbClr val="C0392B"/>
          </a:solidFill>
          <a:ln>
            <a:noFill/>
          </a:ln>
          <a:effectLst>
            <a:outerShdw blurRad="101600" dist="38100" dir="8100000" algn="bl" rotWithShape="0">
              <a:srgbClr val="000000">
                <a:alpha val="12156"/>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84" name="Google Shape;484;p46"/>
          <p:cNvSpPr/>
          <p:nvPr/>
        </p:nvSpPr>
        <p:spPr>
          <a:xfrm>
            <a:off x="5588981" y="3199733"/>
            <a:ext cx="1440180" cy="26060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900"/>
              <a:buFont typeface="Calibri"/>
              <a:buNone/>
            </a:pPr>
            <a:r>
              <a:rPr lang="fr" sz="900" b="1">
                <a:solidFill>
                  <a:srgbClr val="FFFFFF"/>
                </a:solidFill>
                <a:latin typeface="Calibri"/>
                <a:ea typeface="Calibri"/>
                <a:cs typeface="Calibri"/>
                <a:sym typeface="Calibri"/>
              </a:rPr>
              <a:t>LLaMA 3-70B</a:t>
            </a:r>
            <a:endParaRPr sz="900">
              <a:solidFill>
                <a:schemeClr val="dk1"/>
              </a:solidFill>
              <a:latin typeface="Calibri"/>
              <a:ea typeface="Calibri"/>
              <a:cs typeface="Calibri"/>
              <a:sym typeface="Calibri"/>
            </a:endParaRPr>
          </a:p>
        </p:txBody>
      </p:sp>
      <p:sp>
        <p:nvSpPr>
          <p:cNvPr id="485" name="Google Shape;485;p46"/>
          <p:cNvSpPr/>
          <p:nvPr/>
        </p:nvSpPr>
        <p:spPr>
          <a:xfrm>
            <a:off x="7029161" y="3199733"/>
            <a:ext cx="1234440" cy="260604"/>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FFFFFF"/>
              </a:buClr>
              <a:buSzPts val="1700"/>
              <a:buFont typeface="Calibri"/>
              <a:buNone/>
            </a:pPr>
            <a:r>
              <a:rPr lang="fr" sz="1700" b="1">
                <a:solidFill>
                  <a:srgbClr val="FFFFFF"/>
                </a:solidFill>
                <a:latin typeface="Calibri"/>
                <a:ea typeface="Calibri"/>
                <a:cs typeface="Calibri"/>
                <a:sym typeface="Calibri"/>
              </a:rPr>
              <a:t>75,0 %</a:t>
            </a:r>
            <a:endParaRPr sz="1700">
              <a:solidFill>
                <a:schemeClr val="dk1"/>
              </a:solidFill>
              <a:latin typeface="Calibri"/>
              <a:ea typeface="Calibri"/>
              <a:cs typeface="Calibri"/>
              <a:sym typeface="Calibri"/>
            </a:endParaRPr>
          </a:p>
        </p:txBody>
      </p:sp>
      <p:sp>
        <p:nvSpPr>
          <p:cNvPr id="486" name="Google Shape;486;p46"/>
          <p:cNvSpPr/>
          <p:nvPr/>
        </p:nvSpPr>
        <p:spPr>
          <a:xfrm>
            <a:off x="5588981" y="3460337"/>
            <a:ext cx="2674620" cy="2057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600"/>
              <a:buFont typeface="Calibri"/>
              <a:buNone/>
            </a:pPr>
            <a:r>
              <a:rPr lang="fr" sz="600" i="1">
                <a:solidFill>
                  <a:srgbClr val="FFFFFF"/>
                </a:solidFill>
                <a:latin typeface="Calibri"/>
                <a:ea typeface="Calibri"/>
                <a:cs typeface="Calibri"/>
                <a:sym typeface="Calibri"/>
              </a:rPr>
              <a:t>&lt; Claude &amp; GPT (p &lt; 0,05)</a:t>
            </a:r>
            <a:endParaRPr sz="6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47"/>
          <p:cNvSpPr/>
          <p:nvPr/>
        </p:nvSpPr>
        <p:spPr>
          <a:xfrm>
            <a:off x="205751" y="2135675"/>
            <a:ext cx="7395900" cy="356700"/>
          </a:xfrm>
          <a:prstGeom prst="rect">
            <a:avLst/>
          </a:prstGeom>
          <a:solidFill>
            <a:srgbClr val="FFFFFF"/>
          </a:solidFill>
          <a:ln>
            <a:noFill/>
          </a:ln>
          <a:effectLst>
            <a:outerShdw blurRad="101600" dist="38100" dir="8100000" algn="bl" rotWithShape="0">
              <a:srgbClr val="000000">
                <a:alpha val="12156"/>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93" name="Google Shape;493;p47"/>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fr"/>
              <a:t>19</a:t>
            </a:fld>
            <a:endParaRPr/>
          </a:p>
        </p:txBody>
      </p:sp>
      <p:sp>
        <p:nvSpPr>
          <p:cNvPr id="494" name="Google Shape;494;p47"/>
          <p:cNvSpPr txBox="1"/>
          <p:nvPr/>
        </p:nvSpPr>
        <p:spPr>
          <a:xfrm>
            <a:off x="503851" y="906825"/>
            <a:ext cx="6390450" cy="429525"/>
          </a:xfrm>
          <a:prstGeom prst="rect">
            <a:avLst/>
          </a:prstGeom>
          <a:noFill/>
          <a:ln>
            <a:noFill/>
          </a:ln>
        </p:spPr>
        <p:txBody>
          <a:bodyPr spcFirstLastPara="1" wrap="square" lIns="68575" tIns="68575" rIns="68575" bIns="68575" anchor="t" anchorCtr="0">
            <a:normAutofit fontScale="97500" lnSpcReduction="10000"/>
          </a:bodyPr>
          <a:lstStyle/>
          <a:p>
            <a:pPr marL="0" marR="0" lvl="0" indent="0" algn="l" rtl="0">
              <a:lnSpc>
                <a:spcPct val="100000"/>
              </a:lnSpc>
              <a:spcBef>
                <a:spcPts val="0"/>
              </a:spcBef>
              <a:spcAft>
                <a:spcPts val="0"/>
              </a:spcAft>
              <a:buClr>
                <a:schemeClr val="dk1"/>
              </a:buClr>
              <a:buSzPct val="104762"/>
              <a:buFont typeface="Arial"/>
              <a:buNone/>
            </a:pPr>
            <a:r>
              <a:rPr lang="fr" sz="2100" b="0" i="0" u="none" strike="noStrike" cap="none">
                <a:solidFill>
                  <a:schemeClr val="dk1"/>
                </a:solidFill>
                <a:latin typeface="Arial"/>
                <a:ea typeface="Arial"/>
                <a:cs typeface="Arial"/>
                <a:sym typeface="Arial"/>
              </a:rPr>
              <a:t>MAIS…</a:t>
            </a:r>
            <a:endParaRPr sz="2100" b="0" i="0" u="none" strike="noStrike" cap="none">
              <a:solidFill>
                <a:schemeClr val="dk1"/>
              </a:solidFill>
              <a:latin typeface="Arial"/>
              <a:ea typeface="Arial"/>
              <a:cs typeface="Arial"/>
              <a:sym typeface="Arial"/>
            </a:endParaRPr>
          </a:p>
        </p:txBody>
      </p:sp>
      <p:sp>
        <p:nvSpPr>
          <p:cNvPr id="495" name="Google Shape;495;p47"/>
          <p:cNvSpPr/>
          <p:nvPr/>
        </p:nvSpPr>
        <p:spPr>
          <a:xfrm>
            <a:off x="0" y="0"/>
            <a:ext cx="9144000" cy="493776"/>
          </a:xfrm>
          <a:prstGeom prst="rect">
            <a:avLst/>
          </a:prstGeom>
          <a:solidFill>
            <a:srgbClr val="0B254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 sz="2100">
                <a:solidFill>
                  <a:schemeClr val="lt1"/>
                </a:solidFill>
                <a:latin typeface="Calibri"/>
                <a:ea typeface="Calibri"/>
                <a:cs typeface="Calibri"/>
                <a:sym typeface="Calibri"/>
              </a:rPr>
              <a:t>Chat GPT versus RCP ?</a:t>
            </a:r>
            <a:endParaRPr sz="1100"/>
          </a:p>
          <a:p>
            <a:pPr marL="0" marR="0" lvl="0" indent="0" algn="l" rtl="0">
              <a:spcBef>
                <a:spcPts val="0"/>
              </a:spcBef>
              <a:spcAft>
                <a:spcPts val="0"/>
              </a:spcAft>
              <a:buNone/>
            </a:pPr>
            <a:endParaRPr sz="2100">
              <a:solidFill>
                <a:schemeClr val="lt1"/>
              </a:solidFill>
              <a:latin typeface="Calibri"/>
              <a:ea typeface="Calibri"/>
              <a:cs typeface="Calibri"/>
              <a:sym typeface="Calibri"/>
            </a:endParaRPr>
          </a:p>
        </p:txBody>
      </p:sp>
      <p:sp>
        <p:nvSpPr>
          <p:cNvPr id="496" name="Google Shape;496;p47"/>
          <p:cNvSpPr/>
          <p:nvPr/>
        </p:nvSpPr>
        <p:spPr>
          <a:xfrm>
            <a:off x="4224528" y="2176952"/>
            <a:ext cx="1440180" cy="26060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1800"/>
              <a:buFont typeface="Calibri"/>
              <a:buNone/>
            </a:pPr>
            <a:r>
              <a:rPr lang="fr" sz="1800" b="1">
                <a:solidFill>
                  <a:srgbClr val="FFFFFF"/>
                </a:solidFill>
                <a:latin typeface="Calibri"/>
                <a:ea typeface="Calibri"/>
                <a:cs typeface="Calibri"/>
                <a:sym typeface="Calibri"/>
              </a:rPr>
              <a:t>LLaMA 3-70B</a:t>
            </a:r>
            <a:endParaRPr sz="1800">
              <a:solidFill>
                <a:schemeClr val="dk1"/>
              </a:solidFill>
              <a:latin typeface="Calibri"/>
              <a:ea typeface="Calibri"/>
              <a:cs typeface="Calibri"/>
              <a:sym typeface="Calibri"/>
            </a:endParaRPr>
          </a:p>
        </p:txBody>
      </p:sp>
      <p:sp>
        <p:nvSpPr>
          <p:cNvPr id="497" name="Google Shape;497;p47"/>
          <p:cNvSpPr/>
          <p:nvPr/>
        </p:nvSpPr>
        <p:spPr>
          <a:xfrm>
            <a:off x="3874770" y="2275640"/>
            <a:ext cx="2674620" cy="2057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1100"/>
              <a:buFont typeface="Calibri"/>
              <a:buNone/>
            </a:pPr>
            <a:r>
              <a:rPr lang="fr" sz="1100" i="1">
                <a:solidFill>
                  <a:srgbClr val="FFFFFF"/>
                </a:solidFill>
                <a:latin typeface="Calibri"/>
                <a:ea typeface="Calibri"/>
                <a:cs typeface="Calibri"/>
                <a:sym typeface="Calibri"/>
              </a:rPr>
              <a:t>&lt; Claude &amp; GPT (p &lt; 0,05)</a:t>
            </a:r>
            <a:endParaRPr sz="1100">
              <a:solidFill>
                <a:schemeClr val="dk1"/>
              </a:solidFill>
              <a:latin typeface="Calibri"/>
              <a:ea typeface="Calibri"/>
              <a:cs typeface="Calibri"/>
              <a:sym typeface="Calibri"/>
            </a:endParaRPr>
          </a:p>
        </p:txBody>
      </p:sp>
      <p:sp>
        <p:nvSpPr>
          <p:cNvPr id="498" name="Google Shape;498;p47"/>
          <p:cNvSpPr/>
          <p:nvPr/>
        </p:nvSpPr>
        <p:spPr>
          <a:xfrm>
            <a:off x="171450" y="1656511"/>
            <a:ext cx="3588184" cy="219456"/>
          </a:xfrm>
          <a:prstGeom prst="rect">
            <a:avLst/>
          </a:prstGeom>
          <a:solidFill>
            <a:srgbClr val="E8A838"/>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99" name="Google Shape;499;p47"/>
          <p:cNvSpPr/>
          <p:nvPr/>
        </p:nvSpPr>
        <p:spPr>
          <a:xfrm>
            <a:off x="205740" y="1640278"/>
            <a:ext cx="6446520" cy="219456"/>
          </a:xfrm>
          <a:prstGeom prst="rect">
            <a:avLst/>
          </a:prstGeom>
          <a:noFill/>
          <a:ln>
            <a:noFill/>
          </a:ln>
        </p:spPr>
        <p:txBody>
          <a:bodyPr spcFirstLastPara="1" wrap="square" lIns="57150" tIns="57150" rIns="57150" bIns="57150" anchor="ctr" anchorCtr="0">
            <a:noAutofit/>
          </a:bodyPr>
          <a:lstStyle/>
          <a:p>
            <a:pPr marL="0" marR="0" lvl="0" indent="0" algn="l" rtl="0">
              <a:spcBef>
                <a:spcPts val="0"/>
              </a:spcBef>
              <a:spcAft>
                <a:spcPts val="0"/>
              </a:spcAft>
              <a:buClr>
                <a:srgbClr val="0B2545"/>
              </a:buClr>
              <a:buSzPts val="1800"/>
              <a:buFont typeface="Calibri"/>
              <a:buNone/>
            </a:pPr>
            <a:r>
              <a:rPr lang="fr" sz="1800" b="1">
                <a:solidFill>
                  <a:srgbClr val="0B2545"/>
                </a:solidFill>
                <a:latin typeface="Calibri"/>
                <a:ea typeface="Calibri"/>
                <a:cs typeface="Calibri"/>
                <a:sym typeface="Calibri"/>
              </a:rPr>
              <a:t>Mise en perspective critique</a:t>
            </a:r>
            <a:endParaRPr sz="1800">
              <a:solidFill>
                <a:schemeClr val="dk1"/>
              </a:solidFill>
              <a:latin typeface="Calibri"/>
              <a:ea typeface="Calibri"/>
              <a:cs typeface="Calibri"/>
              <a:sym typeface="Calibri"/>
            </a:endParaRPr>
          </a:p>
        </p:txBody>
      </p:sp>
      <p:sp>
        <p:nvSpPr>
          <p:cNvPr id="500" name="Google Shape;500;p47"/>
          <p:cNvSpPr/>
          <p:nvPr/>
        </p:nvSpPr>
        <p:spPr>
          <a:xfrm>
            <a:off x="171450" y="2746625"/>
            <a:ext cx="7430100" cy="404700"/>
          </a:xfrm>
          <a:prstGeom prst="rect">
            <a:avLst/>
          </a:prstGeom>
          <a:solidFill>
            <a:srgbClr val="FFFFFF"/>
          </a:solidFill>
          <a:ln>
            <a:noFill/>
          </a:ln>
          <a:effectLst>
            <a:outerShdw blurRad="101600" dist="38100" dir="8100000" algn="bl" rotWithShape="0">
              <a:srgbClr val="000000">
                <a:alpha val="12156"/>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01" name="Google Shape;501;p47"/>
          <p:cNvSpPr/>
          <p:nvPr/>
        </p:nvSpPr>
        <p:spPr>
          <a:xfrm>
            <a:off x="205740" y="2131622"/>
            <a:ext cx="41148" cy="356616"/>
          </a:xfrm>
          <a:prstGeom prst="rect">
            <a:avLst/>
          </a:prstGeom>
          <a:solidFill>
            <a:srgbClr val="0A7E8C"/>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02" name="Google Shape;502;p47"/>
          <p:cNvSpPr/>
          <p:nvPr/>
        </p:nvSpPr>
        <p:spPr>
          <a:xfrm>
            <a:off x="274320" y="2419658"/>
            <a:ext cx="342900" cy="34289"/>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chemeClr val="dk1"/>
              </a:buClr>
              <a:buSzPts val="2700"/>
              <a:buFont typeface="Calibri"/>
              <a:buNone/>
            </a:pPr>
            <a:endParaRPr sz="2700">
              <a:solidFill>
                <a:schemeClr val="dk1"/>
              </a:solidFill>
              <a:latin typeface="Calibri"/>
              <a:ea typeface="Calibri"/>
              <a:cs typeface="Calibri"/>
              <a:sym typeface="Calibri"/>
            </a:endParaRPr>
          </a:p>
        </p:txBody>
      </p:sp>
      <p:sp>
        <p:nvSpPr>
          <p:cNvPr id="503" name="Google Shape;503;p47"/>
          <p:cNvSpPr/>
          <p:nvPr/>
        </p:nvSpPr>
        <p:spPr>
          <a:xfrm>
            <a:off x="338550" y="2145350"/>
            <a:ext cx="7263000" cy="3087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400"/>
              <a:buFont typeface="Calibri"/>
              <a:buNone/>
            </a:pPr>
            <a:r>
              <a:rPr lang="fr" sz="1400">
                <a:solidFill>
                  <a:srgbClr val="2D3748"/>
                </a:solidFill>
                <a:latin typeface="Calibri"/>
                <a:ea typeface="Calibri"/>
                <a:cs typeface="Calibri"/>
                <a:sym typeface="Calibri"/>
              </a:rPr>
              <a:t>Décision humaine = gold standard ? Divergences arbitrées par expert externe vs NCCN/ESMO</a:t>
            </a:r>
            <a:endParaRPr sz="1400">
              <a:solidFill>
                <a:schemeClr val="dk1"/>
              </a:solidFill>
              <a:latin typeface="Calibri"/>
              <a:ea typeface="Calibri"/>
              <a:cs typeface="Calibri"/>
              <a:sym typeface="Calibri"/>
            </a:endParaRPr>
          </a:p>
        </p:txBody>
      </p:sp>
      <p:sp>
        <p:nvSpPr>
          <p:cNvPr id="504" name="Google Shape;504;p47"/>
          <p:cNvSpPr/>
          <p:nvPr/>
        </p:nvSpPr>
        <p:spPr>
          <a:xfrm>
            <a:off x="205740" y="2777490"/>
            <a:ext cx="41148" cy="356616"/>
          </a:xfrm>
          <a:prstGeom prst="rect">
            <a:avLst/>
          </a:prstGeom>
          <a:solidFill>
            <a:srgbClr val="0A7E8C"/>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05" name="Google Shape;505;p47"/>
          <p:cNvSpPr/>
          <p:nvPr/>
        </p:nvSpPr>
        <p:spPr>
          <a:xfrm>
            <a:off x="338548" y="2815950"/>
            <a:ext cx="7184100" cy="3087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400"/>
              <a:buFont typeface="Calibri"/>
              <a:buNone/>
            </a:pPr>
            <a:r>
              <a:rPr lang="fr" sz="1400">
                <a:solidFill>
                  <a:srgbClr val="2D3748"/>
                </a:solidFill>
                <a:latin typeface="Calibri"/>
                <a:ea typeface="Calibri"/>
                <a:cs typeface="Calibri"/>
                <a:sym typeface="Calibri"/>
              </a:rPr>
              <a:t>Objectif à long terme : IA surpassant la conformité humaine aux guidelines ET les résultats cliniques</a:t>
            </a:r>
            <a:endParaRPr sz="1400">
              <a:solidFill>
                <a:schemeClr val="dk1"/>
              </a:solidFill>
              <a:latin typeface="Calibri"/>
              <a:ea typeface="Calibri"/>
              <a:cs typeface="Calibri"/>
              <a:sym typeface="Calibri"/>
            </a:endParaRPr>
          </a:p>
        </p:txBody>
      </p:sp>
      <p:sp>
        <p:nvSpPr>
          <p:cNvPr id="506" name="Google Shape;506;p47"/>
          <p:cNvSpPr/>
          <p:nvPr/>
        </p:nvSpPr>
        <p:spPr>
          <a:xfrm>
            <a:off x="205751" y="3397325"/>
            <a:ext cx="7395900" cy="356700"/>
          </a:xfrm>
          <a:prstGeom prst="rect">
            <a:avLst/>
          </a:prstGeom>
          <a:solidFill>
            <a:srgbClr val="FFFFFF"/>
          </a:solidFill>
          <a:ln>
            <a:noFill/>
          </a:ln>
          <a:effectLst>
            <a:outerShdw blurRad="101600" dist="38100" dir="8100000" algn="bl" rotWithShape="0">
              <a:srgbClr val="000000">
                <a:alpha val="12156"/>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07" name="Google Shape;507;p47"/>
          <p:cNvSpPr/>
          <p:nvPr/>
        </p:nvSpPr>
        <p:spPr>
          <a:xfrm>
            <a:off x="205740" y="3397315"/>
            <a:ext cx="41148" cy="356616"/>
          </a:xfrm>
          <a:prstGeom prst="rect">
            <a:avLst/>
          </a:prstGeom>
          <a:solidFill>
            <a:srgbClr val="0A7E8C"/>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08" name="Google Shape;508;p47"/>
          <p:cNvSpPr/>
          <p:nvPr/>
        </p:nvSpPr>
        <p:spPr>
          <a:xfrm>
            <a:off x="274320" y="3411031"/>
            <a:ext cx="342900" cy="30861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chemeClr val="dk1"/>
              </a:buClr>
              <a:buSzPts val="2700"/>
              <a:buFont typeface="Calibri"/>
              <a:buNone/>
            </a:pPr>
            <a:endParaRPr sz="2700">
              <a:solidFill>
                <a:schemeClr val="dk1"/>
              </a:solidFill>
              <a:latin typeface="Calibri"/>
              <a:ea typeface="Calibri"/>
              <a:cs typeface="Calibri"/>
              <a:sym typeface="Calibri"/>
            </a:endParaRPr>
          </a:p>
        </p:txBody>
      </p:sp>
      <p:sp>
        <p:nvSpPr>
          <p:cNvPr id="509" name="Google Shape;509;p47"/>
          <p:cNvSpPr/>
          <p:nvPr/>
        </p:nvSpPr>
        <p:spPr>
          <a:xfrm>
            <a:off x="338560" y="3379332"/>
            <a:ext cx="5897880" cy="30861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400"/>
              <a:buFont typeface="Calibri"/>
              <a:buNone/>
            </a:pPr>
            <a:r>
              <a:rPr lang="fr" sz="1400">
                <a:solidFill>
                  <a:srgbClr val="2D3748"/>
                </a:solidFill>
                <a:latin typeface="Calibri"/>
                <a:ea typeface="Calibri"/>
                <a:cs typeface="Calibri"/>
                <a:sym typeface="Calibri"/>
              </a:rPr>
              <a:t>Usage actuel : aide à la décision, jamais substitution à l'expertise médicale</a:t>
            </a:r>
            <a:endParaRPr sz="14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0"/>
          <p:cNvSpPr txBox="1">
            <a:spLocks noGrp="1"/>
          </p:cNvSpPr>
          <p:nvPr>
            <p:ph type="title" idx="4294967295"/>
          </p:nvPr>
        </p:nvSpPr>
        <p:spPr>
          <a:xfrm>
            <a:off x="293856" y="81366"/>
            <a:ext cx="7886700" cy="577939"/>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Calibri"/>
              <a:buNone/>
            </a:pPr>
            <a:r>
              <a:rPr lang="fr" b="1"/>
              <a:t>Contexte et épidémiologie</a:t>
            </a:r>
            <a:endParaRPr sz="2700" b="1">
              <a:solidFill>
                <a:srgbClr val="435D74"/>
              </a:solidFill>
              <a:latin typeface="Montserrat SemiBold"/>
              <a:ea typeface="Montserrat SemiBold"/>
              <a:cs typeface="Montserrat SemiBold"/>
              <a:sym typeface="Montserrat SemiBold"/>
            </a:endParaRPr>
          </a:p>
        </p:txBody>
      </p:sp>
      <p:sp>
        <p:nvSpPr>
          <p:cNvPr id="168" name="Google Shape;168;p30"/>
          <p:cNvSpPr txBox="1"/>
          <p:nvPr/>
        </p:nvSpPr>
        <p:spPr>
          <a:xfrm>
            <a:off x="542404" y="735676"/>
            <a:ext cx="8601596" cy="3300904"/>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fr" sz="2100" i="1">
                <a:solidFill>
                  <a:schemeClr val="accent1"/>
                </a:solidFill>
                <a:latin typeface="Calibri"/>
                <a:ea typeface="Calibri"/>
                <a:cs typeface="Calibri"/>
                <a:sym typeface="Calibri"/>
              </a:rPr>
              <a:t>Enjeu de santé publique </a:t>
            </a:r>
            <a:endParaRPr sz="2100" i="1">
              <a:solidFill>
                <a:schemeClr val="accent1"/>
              </a:solidFill>
              <a:latin typeface="Calibri"/>
              <a:ea typeface="Calibri"/>
              <a:cs typeface="Calibri"/>
              <a:sym typeface="Calibri"/>
            </a:endParaRPr>
          </a:p>
          <a:p>
            <a:pPr marL="0" marR="0" lvl="0" indent="0" algn="l" rtl="0">
              <a:spcBef>
                <a:spcPts val="0"/>
              </a:spcBef>
              <a:spcAft>
                <a:spcPts val="0"/>
              </a:spcAft>
              <a:buNone/>
            </a:pPr>
            <a:r>
              <a:rPr lang="fr" sz="2100">
                <a:solidFill>
                  <a:schemeClr val="dk1"/>
                </a:solidFill>
                <a:latin typeface="Calibri"/>
                <a:ea typeface="Calibri"/>
                <a:cs typeface="Calibri"/>
                <a:sym typeface="Calibri"/>
              </a:rPr>
              <a:t>Plus de 60 000 nouveaux cas/an en France (2023)</a:t>
            </a:r>
            <a:endParaRPr sz="2100">
              <a:solidFill>
                <a:schemeClr val="dk1"/>
              </a:solidFill>
              <a:latin typeface="Calibri"/>
              <a:ea typeface="Calibri"/>
              <a:cs typeface="Calibri"/>
              <a:sym typeface="Calibri"/>
            </a:endParaRPr>
          </a:p>
          <a:p>
            <a:pPr marL="0" marR="0" lvl="0" indent="0" algn="l" rtl="0">
              <a:spcBef>
                <a:spcPts val="0"/>
              </a:spcBef>
              <a:spcAft>
                <a:spcPts val="0"/>
              </a:spcAft>
              <a:buNone/>
            </a:pPr>
            <a:r>
              <a:rPr lang="fr" sz="2100">
                <a:solidFill>
                  <a:schemeClr val="dk1"/>
                </a:solidFill>
                <a:latin typeface="Calibri"/>
                <a:ea typeface="Calibri"/>
                <a:cs typeface="Calibri"/>
                <a:sym typeface="Calibri"/>
              </a:rPr>
              <a:t>Cancer le + fréquent chez la femme </a:t>
            </a:r>
            <a:endParaRPr sz="2100">
              <a:solidFill>
                <a:schemeClr val="dk1"/>
              </a:solidFill>
              <a:latin typeface="Calibri"/>
              <a:ea typeface="Calibri"/>
              <a:cs typeface="Calibri"/>
              <a:sym typeface="Calibri"/>
            </a:endParaRPr>
          </a:p>
          <a:p>
            <a:pPr marL="0" marR="0" lvl="0" indent="0" algn="l" rtl="0">
              <a:spcBef>
                <a:spcPts val="0"/>
              </a:spcBef>
              <a:spcAft>
                <a:spcPts val="0"/>
              </a:spcAft>
              <a:buNone/>
            </a:pPr>
            <a:r>
              <a:rPr lang="fr" sz="2100">
                <a:solidFill>
                  <a:schemeClr val="dk1"/>
                </a:solidFill>
                <a:latin typeface="Calibri"/>
                <a:ea typeface="Calibri"/>
                <a:cs typeface="Calibri"/>
                <a:sym typeface="Calibri"/>
              </a:rPr>
              <a:t>12 000 décès par an</a:t>
            </a:r>
            <a:endParaRPr sz="2100">
              <a:solidFill>
                <a:schemeClr val="dk1"/>
              </a:solidFill>
              <a:latin typeface="Calibri"/>
              <a:ea typeface="Calibri"/>
              <a:cs typeface="Calibri"/>
              <a:sym typeface="Calibri"/>
            </a:endParaRPr>
          </a:p>
          <a:p>
            <a:pPr marL="0" marR="0" lvl="0" indent="0" algn="l" rtl="0">
              <a:spcBef>
                <a:spcPts val="0"/>
              </a:spcBef>
              <a:spcAft>
                <a:spcPts val="0"/>
              </a:spcAft>
              <a:buNone/>
            </a:pPr>
            <a:r>
              <a:rPr lang="fr" sz="2100">
                <a:solidFill>
                  <a:schemeClr val="dk1"/>
                </a:solidFill>
                <a:latin typeface="Calibri"/>
                <a:ea typeface="Calibri"/>
                <a:cs typeface="Calibri"/>
                <a:sym typeface="Calibri"/>
              </a:rPr>
              <a:t>90% de survie si diagnostic précoce</a:t>
            </a:r>
            <a:endParaRPr sz="1100"/>
          </a:p>
          <a:p>
            <a:pPr marL="0" marR="0" lvl="0" indent="0" algn="l" rtl="0">
              <a:spcBef>
                <a:spcPts val="0"/>
              </a:spcBef>
              <a:spcAft>
                <a:spcPts val="0"/>
              </a:spcAft>
              <a:buNone/>
            </a:pPr>
            <a:endParaRPr sz="2100">
              <a:solidFill>
                <a:schemeClr val="dk1"/>
              </a:solidFill>
              <a:latin typeface="Calibri"/>
              <a:ea typeface="Calibri"/>
              <a:cs typeface="Calibri"/>
              <a:sym typeface="Calibri"/>
            </a:endParaRPr>
          </a:p>
          <a:p>
            <a:pPr marL="0" marR="0" lvl="0" indent="0" algn="l" rtl="0">
              <a:spcBef>
                <a:spcPts val="0"/>
              </a:spcBef>
              <a:spcAft>
                <a:spcPts val="0"/>
              </a:spcAft>
              <a:buNone/>
            </a:pPr>
            <a:r>
              <a:rPr lang="fr" sz="2100" i="1">
                <a:solidFill>
                  <a:schemeClr val="accent1"/>
                </a:solidFill>
                <a:latin typeface="Calibri"/>
                <a:ea typeface="Calibri"/>
                <a:cs typeface="Calibri"/>
                <a:sym typeface="Calibri"/>
              </a:rPr>
              <a:t>Pourquoi l’IA maintenant ?</a:t>
            </a:r>
            <a:endParaRPr sz="1100"/>
          </a:p>
          <a:p>
            <a:pPr marL="0" marR="0" lvl="0" indent="0" algn="l" rtl="0">
              <a:spcBef>
                <a:spcPts val="0"/>
              </a:spcBef>
              <a:spcAft>
                <a:spcPts val="0"/>
              </a:spcAft>
              <a:buNone/>
            </a:pPr>
            <a:r>
              <a:rPr lang="fr" sz="2100">
                <a:solidFill>
                  <a:schemeClr val="dk1"/>
                </a:solidFill>
                <a:latin typeface="Calibri"/>
                <a:ea typeface="Calibri"/>
                <a:cs typeface="Calibri"/>
                <a:sym typeface="Calibri"/>
              </a:rPr>
              <a:t>Explosion des données médicales numériques</a:t>
            </a:r>
            <a:endParaRPr sz="1100"/>
          </a:p>
          <a:p>
            <a:pPr marL="0" marR="0" lvl="0" indent="0" algn="l" rtl="0">
              <a:spcBef>
                <a:spcPts val="0"/>
              </a:spcBef>
              <a:spcAft>
                <a:spcPts val="0"/>
              </a:spcAft>
              <a:buNone/>
            </a:pPr>
            <a:r>
              <a:rPr lang="fr" sz="2100">
                <a:solidFill>
                  <a:schemeClr val="dk1"/>
                </a:solidFill>
                <a:latin typeface="Calibri"/>
                <a:ea typeface="Calibri"/>
                <a:cs typeface="Calibri"/>
                <a:sym typeface="Calibri"/>
              </a:rPr>
              <a:t>Médecine de précision/ “one-fits-all”</a:t>
            </a:r>
            <a:endParaRPr sz="1100"/>
          </a:p>
          <a:p>
            <a:pPr marL="0" marR="0" lvl="0" indent="0" algn="l" rtl="0">
              <a:spcBef>
                <a:spcPts val="0"/>
              </a:spcBef>
              <a:spcAft>
                <a:spcPts val="0"/>
              </a:spcAft>
              <a:buNone/>
            </a:pPr>
            <a:r>
              <a:rPr lang="fr" sz="2100">
                <a:solidFill>
                  <a:schemeClr val="dk1"/>
                </a:solidFill>
                <a:latin typeface="Calibri"/>
                <a:ea typeface="Calibri"/>
                <a:cs typeface="Calibri"/>
                <a:sym typeface="Calibri"/>
              </a:rPr>
              <a:t>Super calculateur </a:t>
            </a:r>
            <a:endParaRPr sz="2100">
              <a:solidFill>
                <a:schemeClr val="dk1"/>
              </a:solidFill>
              <a:latin typeface="Calibri"/>
              <a:ea typeface="Calibri"/>
              <a:cs typeface="Calibri"/>
              <a:sym typeface="Calibri"/>
            </a:endParaRPr>
          </a:p>
        </p:txBody>
      </p:sp>
      <p:sp>
        <p:nvSpPr>
          <p:cNvPr id="169" name="Google Shape;169;p30"/>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fr">
                <a:solidFill>
                  <a:schemeClr val="lt1"/>
                </a:solidFill>
              </a:rPr>
              <a:t>2</a:t>
            </a:fld>
            <a:endParaRPr>
              <a:solidFill>
                <a:schemeClr val="lt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4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fr"/>
              <a:t>20</a:t>
            </a:fld>
            <a:endParaRPr/>
          </a:p>
        </p:txBody>
      </p:sp>
      <p:sp>
        <p:nvSpPr>
          <p:cNvPr id="515" name="Google Shape;515;p48"/>
          <p:cNvSpPr/>
          <p:nvPr/>
        </p:nvSpPr>
        <p:spPr>
          <a:xfrm>
            <a:off x="0" y="0"/>
            <a:ext cx="9144000" cy="480060"/>
          </a:xfrm>
          <a:prstGeom prst="rect">
            <a:avLst/>
          </a:prstGeom>
          <a:solidFill>
            <a:srgbClr val="0B254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 sz="2400">
                <a:solidFill>
                  <a:schemeClr val="lt1"/>
                </a:solidFill>
                <a:latin typeface="Calibri"/>
                <a:ea typeface="Calibri"/>
                <a:cs typeface="Calibri"/>
                <a:sym typeface="Calibri"/>
              </a:rPr>
              <a:t>Radiothérapie</a:t>
            </a:r>
            <a:endParaRPr sz="2400">
              <a:solidFill>
                <a:schemeClr val="lt1"/>
              </a:solidFill>
              <a:latin typeface="Calibri"/>
              <a:ea typeface="Calibri"/>
              <a:cs typeface="Calibri"/>
              <a:sym typeface="Calibri"/>
            </a:endParaRPr>
          </a:p>
        </p:txBody>
      </p:sp>
      <p:pic>
        <p:nvPicPr>
          <p:cNvPr id="516" name="Google Shape;516;p48" descr="https://static.wixstatic.com/media/4bd1d5_31f4d45ca419450899c9b605043ac703~mv2.png/v1/fill/w_350,h_311,al_c,q_85,usm_0.66_1.00_0.01,enc_avif,quality_auto/4bd1d5_31f4d45ca419450899c9b605043ac703~mv2.png"/>
          <p:cNvPicPr preferRelativeResize="0"/>
          <p:nvPr/>
        </p:nvPicPr>
        <p:blipFill rotWithShape="1">
          <a:blip r:embed="rId3">
            <a:alphaModFix/>
          </a:blip>
          <a:srcRect/>
          <a:stretch/>
        </p:blipFill>
        <p:spPr>
          <a:xfrm>
            <a:off x="6124697" y="698976"/>
            <a:ext cx="2500313" cy="2221707"/>
          </a:xfrm>
          <a:prstGeom prst="rect">
            <a:avLst/>
          </a:prstGeom>
          <a:noFill/>
          <a:ln>
            <a:noFill/>
          </a:ln>
        </p:spPr>
      </p:pic>
      <p:sp>
        <p:nvSpPr>
          <p:cNvPr id="517" name="Google Shape;517;p48"/>
          <p:cNvSpPr/>
          <p:nvPr/>
        </p:nvSpPr>
        <p:spPr>
          <a:xfrm>
            <a:off x="205740" y="1102634"/>
            <a:ext cx="5298023" cy="356616"/>
          </a:xfrm>
          <a:prstGeom prst="rect">
            <a:avLst/>
          </a:prstGeom>
          <a:solidFill>
            <a:srgbClr val="FFFFFF"/>
          </a:solidFill>
          <a:ln>
            <a:noFill/>
          </a:ln>
          <a:effectLst>
            <a:outerShdw blurRad="101600" dist="38100" dir="8100000" algn="bl" rotWithShape="0">
              <a:srgbClr val="000000">
                <a:alpha val="12156"/>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18" name="Google Shape;518;p48"/>
          <p:cNvSpPr/>
          <p:nvPr/>
        </p:nvSpPr>
        <p:spPr>
          <a:xfrm>
            <a:off x="4224528" y="1143914"/>
            <a:ext cx="1440180" cy="26060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1800"/>
              <a:buFont typeface="Calibri"/>
              <a:buNone/>
            </a:pPr>
            <a:r>
              <a:rPr lang="fr" sz="1800" b="1">
                <a:solidFill>
                  <a:srgbClr val="FFFFFF"/>
                </a:solidFill>
                <a:latin typeface="Calibri"/>
                <a:ea typeface="Calibri"/>
                <a:cs typeface="Calibri"/>
                <a:sym typeface="Calibri"/>
              </a:rPr>
              <a:t>LLaMA 3-70B</a:t>
            </a:r>
            <a:endParaRPr sz="1800">
              <a:solidFill>
                <a:schemeClr val="dk1"/>
              </a:solidFill>
              <a:latin typeface="Calibri"/>
              <a:ea typeface="Calibri"/>
              <a:cs typeface="Calibri"/>
              <a:sym typeface="Calibri"/>
            </a:endParaRPr>
          </a:p>
        </p:txBody>
      </p:sp>
      <p:sp>
        <p:nvSpPr>
          <p:cNvPr id="519" name="Google Shape;519;p48"/>
          <p:cNvSpPr/>
          <p:nvPr/>
        </p:nvSpPr>
        <p:spPr>
          <a:xfrm>
            <a:off x="3874770" y="2275640"/>
            <a:ext cx="2674620" cy="2057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1100"/>
              <a:buFont typeface="Calibri"/>
              <a:buNone/>
            </a:pPr>
            <a:r>
              <a:rPr lang="fr" sz="1100" i="1">
                <a:solidFill>
                  <a:srgbClr val="FFFFFF"/>
                </a:solidFill>
                <a:latin typeface="Calibri"/>
                <a:ea typeface="Calibri"/>
                <a:cs typeface="Calibri"/>
                <a:sym typeface="Calibri"/>
              </a:rPr>
              <a:t>&lt; Claude &amp; GPT (p &lt; 0,05)</a:t>
            </a:r>
            <a:endParaRPr sz="1100">
              <a:solidFill>
                <a:schemeClr val="dk1"/>
              </a:solidFill>
              <a:latin typeface="Calibri"/>
              <a:ea typeface="Calibri"/>
              <a:cs typeface="Calibri"/>
              <a:sym typeface="Calibri"/>
            </a:endParaRPr>
          </a:p>
        </p:txBody>
      </p:sp>
      <p:sp>
        <p:nvSpPr>
          <p:cNvPr id="520" name="Google Shape;520;p48"/>
          <p:cNvSpPr/>
          <p:nvPr/>
        </p:nvSpPr>
        <p:spPr>
          <a:xfrm>
            <a:off x="205740" y="1098584"/>
            <a:ext cx="41148" cy="356616"/>
          </a:xfrm>
          <a:prstGeom prst="rect">
            <a:avLst/>
          </a:prstGeom>
          <a:solidFill>
            <a:srgbClr val="0A7E8C"/>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21" name="Google Shape;521;p48"/>
          <p:cNvSpPr/>
          <p:nvPr/>
        </p:nvSpPr>
        <p:spPr>
          <a:xfrm>
            <a:off x="274320" y="1386620"/>
            <a:ext cx="342900" cy="34289"/>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chemeClr val="dk1"/>
              </a:buClr>
              <a:buSzPts val="2700"/>
              <a:buFont typeface="Calibri"/>
              <a:buNone/>
            </a:pPr>
            <a:endParaRPr sz="2700">
              <a:solidFill>
                <a:schemeClr val="dk1"/>
              </a:solidFill>
              <a:latin typeface="Calibri"/>
              <a:ea typeface="Calibri"/>
              <a:cs typeface="Calibri"/>
              <a:sym typeface="Calibri"/>
            </a:endParaRPr>
          </a:p>
        </p:txBody>
      </p:sp>
      <p:sp>
        <p:nvSpPr>
          <p:cNvPr id="522" name="Google Shape;522;p48"/>
          <p:cNvSpPr/>
          <p:nvPr/>
        </p:nvSpPr>
        <p:spPr>
          <a:xfrm>
            <a:off x="274320" y="1129260"/>
            <a:ext cx="6555741" cy="30861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400"/>
              <a:buFont typeface="Calibri"/>
              <a:buNone/>
            </a:pPr>
            <a:r>
              <a:rPr lang="fr" sz="1400">
                <a:solidFill>
                  <a:srgbClr val="2D3748"/>
                </a:solidFill>
                <a:latin typeface="Calibri"/>
                <a:ea typeface="Calibri"/>
                <a:cs typeface="Calibri"/>
                <a:sym typeface="Calibri"/>
              </a:rPr>
              <a:t>Délinéation des organs à risque</a:t>
            </a:r>
            <a:endParaRPr sz="1400">
              <a:solidFill>
                <a:schemeClr val="dk1"/>
              </a:solidFill>
              <a:latin typeface="Calibri"/>
              <a:ea typeface="Calibri"/>
              <a:cs typeface="Calibri"/>
              <a:sym typeface="Calibri"/>
            </a:endParaRPr>
          </a:p>
        </p:txBody>
      </p:sp>
      <p:sp>
        <p:nvSpPr>
          <p:cNvPr id="523" name="Google Shape;523;p48"/>
          <p:cNvSpPr/>
          <p:nvPr/>
        </p:nvSpPr>
        <p:spPr>
          <a:xfrm>
            <a:off x="3874770" y="2754829"/>
            <a:ext cx="2674620" cy="2057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1100"/>
              <a:buFont typeface="Calibri"/>
              <a:buNone/>
            </a:pPr>
            <a:r>
              <a:rPr lang="fr" sz="1100" i="1">
                <a:solidFill>
                  <a:srgbClr val="FFFFFF"/>
                </a:solidFill>
                <a:latin typeface="Calibri"/>
                <a:ea typeface="Calibri"/>
                <a:cs typeface="Calibri"/>
                <a:sym typeface="Calibri"/>
              </a:rPr>
              <a:t>&lt; Claude &amp; GPT (p &lt; 0,05)</a:t>
            </a:r>
            <a:endParaRPr sz="1100">
              <a:solidFill>
                <a:schemeClr val="dk1"/>
              </a:solidFill>
              <a:latin typeface="Calibri"/>
              <a:ea typeface="Calibri"/>
              <a:cs typeface="Calibri"/>
              <a:sym typeface="Calibri"/>
            </a:endParaRPr>
          </a:p>
        </p:txBody>
      </p:sp>
      <p:grpSp>
        <p:nvGrpSpPr>
          <p:cNvPr id="524" name="Google Shape;524;p48"/>
          <p:cNvGrpSpPr/>
          <p:nvPr/>
        </p:nvGrpSpPr>
        <p:grpSpPr>
          <a:xfrm>
            <a:off x="205740" y="1577772"/>
            <a:ext cx="5458968" cy="360666"/>
            <a:chOff x="274320" y="2103696"/>
            <a:chExt cx="7278624" cy="480888"/>
          </a:xfrm>
        </p:grpSpPr>
        <p:sp>
          <p:nvSpPr>
            <p:cNvPr id="525" name="Google Shape;525;p48"/>
            <p:cNvSpPr/>
            <p:nvPr/>
          </p:nvSpPr>
          <p:spPr>
            <a:xfrm>
              <a:off x="274320" y="2109096"/>
              <a:ext cx="7064030" cy="475488"/>
            </a:xfrm>
            <a:prstGeom prst="rect">
              <a:avLst/>
            </a:prstGeom>
            <a:solidFill>
              <a:srgbClr val="FFFFFF"/>
            </a:solidFill>
            <a:ln>
              <a:noFill/>
            </a:ln>
            <a:effectLst>
              <a:outerShdw blurRad="101600" dist="38100" dir="8100000" algn="bl" rotWithShape="0">
                <a:srgbClr val="000000">
                  <a:alpha val="12156"/>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26" name="Google Shape;526;p48"/>
            <p:cNvSpPr/>
            <p:nvPr/>
          </p:nvSpPr>
          <p:spPr>
            <a:xfrm>
              <a:off x="5632704" y="2164136"/>
              <a:ext cx="1920240" cy="347472"/>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1800"/>
                <a:buFont typeface="Calibri"/>
                <a:buNone/>
              </a:pPr>
              <a:r>
                <a:rPr lang="fr" sz="1800" b="1">
                  <a:solidFill>
                    <a:srgbClr val="FFFFFF"/>
                  </a:solidFill>
                  <a:latin typeface="Calibri"/>
                  <a:ea typeface="Calibri"/>
                  <a:cs typeface="Calibri"/>
                  <a:sym typeface="Calibri"/>
                </a:rPr>
                <a:t>LLaMA 3-70B</a:t>
              </a:r>
              <a:endParaRPr sz="1800">
                <a:solidFill>
                  <a:schemeClr val="dk1"/>
                </a:solidFill>
                <a:latin typeface="Calibri"/>
                <a:ea typeface="Calibri"/>
                <a:cs typeface="Calibri"/>
                <a:sym typeface="Calibri"/>
              </a:endParaRPr>
            </a:p>
          </p:txBody>
        </p:sp>
        <p:sp>
          <p:nvSpPr>
            <p:cNvPr id="527" name="Google Shape;527;p48"/>
            <p:cNvSpPr/>
            <p:nvPr/>
          </p:nvSpPr>
          <p:spPr>
            <a:xfrm>
              <a:off x="274320" y="2103696"/>
              <a:ext cx="54864" cy="475488"/>
            </a:xfrm>
            <a:prstGeom prst="rect">
              <a:avLst/>
            </a:prstGeom>
            <a:solidFill>
              <a:srgbClr val="0A7E8C"/>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28" name="Google Shape;528;p48"/>
            <p:cNvSpPr/>
            <p:nvPr/>
          </p:nvSpPr>
          <p:spPr>
            <a:xfrm>
              <a:off x="365760" y="2487744"/>
              <a:ext cx="457200" cy="45719"/>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chemeClr val="dk1"/>
                </a:buClr>
                <a:buSzPts val="2700"/>
                <a:buFont typeface="Calibri"/>
                <a:buNone/>
              </a:pPr>
              <a:endParaRPr sz="2700">
                <a:solidFill>
                  <a:schemeClr val="dk1"/>
                </a:solidFill>
                <a:latin typeface="Calibri"/>
                <a:ea typeface="Calibri"/>
                <a:cs typeface="Calibri"/>
                <a:sym typeface="Calibri"/>
              </a:endParaRPr>
            </a:p>
          </p:txBody>
        </p:sp>
      </p:grpSp>
      <p:sp>
        <p:nvSpPr>
          <p:cNvPr id="529" name="Google Shape;529;p48"/>
          <p:cNvSpPr/>
          <p:nvPr/>
        </p:nvSpPr>
        <p:spPr>
          <a:xfrm>
            <a:off x="274320" y="1608449"/>
            <a:ext cx="6555741" cy="30861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400"/>
              <a:buFont typeface="Calibri"/>
              <a:buNone/>
            </a:pPr>
            <a:r>
              <a:rPr lang="fr" sz="1400">
                <a:solidFill>
                  <a:srgbClr val="2D3748"/>
                </a:solidFill>
                <a:latin typeface="Calibri"/>
                <a:ea typeface="Calibri"/>
                <a:cs typeface="Calibri"/>
                <a:sym typeface="Calibri"/>
              </a:rPr>
              <a:t>Planification des traitements</a:t>
            </a:r>
            <a:endParaRPr sz="1400">
              <a:solidFill>
                <a:schemeClr val="dk1"/>
              </a:solidFill>
              <a:latin typeface="Calibri"/>
              <a:ea typeface="Calibri"/>
              <a:cs typeface="Calibri"/>
              <a:sym typeface="Calibri"/>
            </a:endParaRPr>
          </a:p>
        </p:txBody>
      </p:sp>
      <p:sp>
        <p:nvSpPr>
          <p:cNvPr id="530" name="Google Shape;530;p48"/>
          <p:cNvSpPr/>
          <p:nvPr/>
        </p:nvSpPr>
        <p:spPr>
          <a:xfrm>
            <a:off x="171450" y="718931"/>
            <a:ext cx="5332313" cy="219456"/>
          </a:xfrm>
          <a:prstGeom prst="rect">
            <a:avLst/>
          </a:prstGeom>
          <a:solidFill>
            <a:srgbClr val="E8A838"/>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31" name="Google Shape;531;p48"/>
          <p:cNvSpPr/>
          <p:nvPr/>
        </p:nvSpPr>
        <p:spPr>
          <a:xfrm>
            <a:off x="171450" y="692916"/>
            <a:ext cx="6446520" cy="219456"/>
          </a:xfrm>
          <a:prstGeom prst="rect">
            <a:avLst/>
          </a:prstGeom>
          <a:noFill/>
          <a:ln>
            <a:noFill/>
          </a:ln>
        </p:spPr>
        <p:txBody>
          <a:bodyPr spcFirstLastPara="1" wrap="square" lIns="57150" tIns="57150" rIns="57150" bIns="57150" anchor="ctr" anchorCtr="0">
            <a:noAutofit/>
          </a:bodyPr>
          <a:lstStyle/>
          <a:p>
            <a:pPr marL="0" marR="0" lvl="0" indent="0" algn="l" rtl="0">
              <a:spcBef>
                <a:spcPts val="0"/>
              </a:spcBef>
              <a:spcAft>
                <a:spcPts val="0"/>
              </a:spcAft>
              <a:buClr>
                <a:srgbClr val="0B2545"/>
              </a:buClr>
              <a:buSzPts val="1800"/>
              <a:buFont typeface="Calibri"/>
              <a:buNone/>
            </a:pPr>
            <a:r>
              <a:rPr lang="fr" sz="1800" b="1">
                <a:solidFill>
                  <a:srgbClr val="0B2545"/>
                </a:solidFill>
                <a:latin typeface="Calibri"/>
                <a:ea typeface="Calibri"/>
                <a:cs typeface="Calibri"/>
                <a:sym typeface="Calibri"/>
              </a:rPr>
              <a:t>Domaine où l’IA est le + intégrée à la pratique clinique</a:t>
            </a:r>
            <a:endParaRPr sz="1800">
              <a:solidFill>
                <a:schemeClr val="dk1"/>
              </a:solidFill>
              <a:latin typeface="Calibri"/>
              <a:ea typeface="Calibri"/>
              <a:cs typeface="Calibri"/>
              <a:sym typeface="Calibri"/>
            </a:endParaRPr>
          </a:p>
        </p:txBody>
      </p:sp>
      <p:grpSp>
        <p:nvGrpSpPr>
          <p:cNvPr id="532" name="Google Shape;532;p48"/>
          <p:cNvGrpSpPr/>
          <p:nvPr/>
        </p:nvGrpSpPr>
        <p:grpSpPr>
          <a:xfrm>
            <a:off x="207186" y="2039311"/>
            <a:ext cx="5458968" cy="360666"/>
            <a:chOff x="274320" y="2103696"/>
            <a:chExt cx="7278624" cy="480888"/>
          </a:xfrm>
        </p:grpSpPr>
        <p:sp>
          <p:nvSpPr>
            <p:cNvPr id="533" name="Google Shape;533;p48"/>
            <p:cNvSpPr/>
            <p:nvPr/>
          </p:nvSpPr>
          <p:spPr>
            <a:xfrm>
              <a:off x="274320" y="2109096"/>
              <a:ext cx="7064030" cy="475488"/>
            </a:xfrm>
            <a:prstGeom prst="rect">
              <a:avLst/>
            </a:prstGeom>
            <a:solidFill>
              <a:srgbClr val="FFFFFF"/>
            </a:solidFill>
            <a:ln>
              <a:noFill/>
            </a:ln>
            <a:effectLst>
              <a:outerShdw blurRad="101600" dist="38100" dir="8100000" algn="bl" rotWithShape="0">
                <a:srgbClr val="000000">
                  <a:alpha val="12156"/>
                </a:srgbClr>
              </a:outerShdw>
            </a:effectLst>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534" name="Google Shape;534;p48"/>
            <p:cNvSpPr/>
            <p:nvPr/>
          </p:nvSpPr>
          <p:spPr>
            <a:xfrm>
              <a:off x="5632704" y="2164136"/>
              <a:ext cx="1920240" cy="347472"/>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1800"/>
                <a:buFont typeface="Calibri"/>
                <a:buNone/>
              </a:pPr>
              <a:r>
                <a:rPr lang="fr" sz="1800" b="1">
                  <a:solidFill>
                    <a:srgbClr val="FFFFFF"/>
                  </a:solidFill>
                  <a:latin typeface="Calibri"/>
                  <a:ea typeface="Calibri"/>
                  <a:cs typeface="Calibri"/>
                  <a:sym typeface="Calibri"/>
                </a:rPr>
                <a:t>LLaMA 3-70B</a:t>
              </a:r>
              <a:endParaRPr sz="1800">
                <a:solidFill>
                  <a:schemeClr val="dk1"/>
                </a:solidFill>
                <a:latin typeface="Calibri"/>
                <a:ea typeface="Calibri"/>
                <a:cs typeface="Calibri"/>
                <a:sym typeface="Calibri"/>
              </a:endParaRPr>
            </a:p>
          </p:txBody>
        </p:sp>
        <p:sp>
          <p:nvSpPr>
            <p:cNvPr id="535" name="Google Shape;535;p48"/>
            <p:cNvSpPr/>
            <p:nvPr/>
          </p:nvSpPr>
          <p:spPr>
            <a:xfrm>
              <a:off x="274320" y="2103696"/>
              <a:ext cx="54864" cy="475488"/>
            </a:xfrm>
            <a:prstGeom prst="rect">
              <a:avLst/>
            </a:prstGeom>
            <a:solidFill>
              <a:srgbClr val="0A7E8C"/>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36" name="Google Shape;536;p48"/>
            <p:cNvSpPr/>
            <p:nvPr/>
          </p:nvSpPr>
          <p:spPr>
            <a:xfrm>
              <a:off x="365760" y="2487744"/>
              <a:ext cx="457200" cy="45719"/>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chemeClr val="dk1"/>
                </a:buClr>
                <a:buSzPts val="2700"/>
                <a:buFont typeface="Calibri"/>
                <a:buNone/>
              </a:pPr>
              <a:endParaRPr sz="2700">
                <a:solidFill>
                  <a:schemeClr val="dk1"/>
                </a:solidFill>
                <a:latin typeface="Calibri"/>
                <a:ea typeface="Calibri"/>
                <a:cs typeface="Calibri"/>
                <a:sym typeface="Calibri"/>
              </a:endParaRPr>
            </a:p>
          </p:txBody>
        </p:sp>
      </p:grpSp>
      <p:sp>
        <p:nvSpPr>
          <p:cNvPr id="537" name="Google Shape;537;p48"/>
          <p:cNvSpPr/>
          <p:nvPr/>
        </p:nvSpPr>
        <p:spPr>
          <a:xfrm>
            <a:off x="275766" y="2069987"/>
            <a:ext cx="6555741" cy="30861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chemeClr val="dk1"/>
              </a:buClr>
              <a:buSzPts val="1400"/>
              <a:buFont typeface="Calibri"/>
              <a:buNone/>
            </a:pPr>
            <a:endParaRPr sz="1400">
              <a:solidFill>
                <a:schemeClr val="dk1"/>
              </a:solidFill>
              <a:latin typeface="Calibri"/>
              <a:ea typeface="Calibri"/>
              <a:cs typeface="Calibri"/>
              <a:sym typeface="Calibri"/>
            </a:endParaRPr>
          </a:p>
        </p:txBody>
      </p:sp>
      <p:grpSp>
        <p:nvGrpSpPr>
          <p:cNvPr id="538" name="Google Shape;538;p48"/>
          <p:cNvGrpSpPr/>
          <p:nvPr/>
        </p:nvGrpSpPr>
        <p:grpSpPr>
          <a:xfrm>
            <a:off x="217372" y="2526279"/>
            <a:ext cx="5458968" cy="360666"/>
            <a:chOff x="274320" y="2103696"/>
            <a:chExt cx="7278624" cy="480888"/>
          </a:xfrm>
        </p:grpSpPr>
        <p:sp>
          <p:nvSpPr>
            <p:cNvPr id="539" name="Google Shape;539;p48"/>
            <p:cNvSpPr/>
            <p:nvPr/>
          </p:nvSpPr>
          <p:spPr>
            <a:xfrm>
              <a:off x="274320" y="2109096"/>
              <a:ext cx="7064030" cy="475488"/>
            </a:xfrm>
            <a:prstGeom prst="rect">
              <a:avLst/>
            </a:prstGeom>
            <a:solidFill>
              <a:srgbClr val="FFFFFF"/>
            </a:solidFill>
            <a:ln>
              <a:noFill/>
            </a:ln>
            <a:effectLst>
              <a:outerShdw blurRad="101600" dist="38100" dir="8100000" algn="bl" rotWithShape="0">
                <a:srgbClr val="000000">
                  <a:alpha val="12156"/>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40" name="Google Shape;540;p48"/>
            <p:cNvSpPr/>
            <p:nvPr/>
          </p:nvSpPr>
          <p:spPr>
            <a:xfrm>
              <a:off x="5632704" y="2164136"/>
              <a:ext cx="1920240" cy="347472"/>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1800"/>
                <a:buFont typeface="Calibri"/>
                <a:buNone/>
              </a:pPr>
              <a:r>
                <a:rPr lang="fr" sz="1800" b="1">
                  <a:solidFill>
                    <a:srgbClr val="FFFFFF"/>
                  </a:solidFill>
                  <a:latin typeface="Calibri"/>
                  <a:ea typeface="Calibri"/>
                  <a:cs typeface="Calibri"/>
                  <a:sym typeface="Calibri"/>
                </a:rPr>
                <a:t>LLaMA 3-70B</a:t>
              </a:r>
              <a:endParaRPr sz="1800">
                <a:solidFill>
                  <a:schemeClr val="dk1"/>
                </a:solidFill>
                <a:latin typeface="Calibri"/>
                <a:ea typeface="Calibri"/>
                <a:cs typeface="Calibri"/>
                <a:sym typeface="Calibri"/>
              </a:endParaRPr>
            </a:p>
          </p:txBody>
        </p:sp>
        <p:sp>
          <p:nvSpPr>
            <p:cNvPr id="541" name="Google Shape;541;p48"/>
            <p:cNvSpPr/>
            <p:nvPr/>
          </p:nvSpPr>
          <p:spPr>
            <a:xfrm>
              <a:off x="274320" y="2103696"/>
              <a:ext cx="54864" cy="475488"/>
            </a:xfrm>
            <a:prstGeom prst="rect">
              <a:avLst/>
            </a:prstGeom>
            <a:solidFill>
              <a:srgbClr val="0A7E8C"/>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42" name="Google Shape;542;p48"/>
            <p:cNvSpPr/>
            <p:nvPr/>
          </p:nvSpPr>
          <p:spPr>
            <a:xfrm>
              <a:off x="365760" y="2487744"/>
              <a:ext cx="457200" cy="45719"/>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chemeClr val="dk1"/>
                </a:buClr>
                <a:buSzPts val="2700"/>
                <a:buFont typeface="Calibri"/>
                <a:buNone/>
              </a:pPr>
              <a:endParaRPr sz="2700">
                <a:solidFill>
                  <a:schemeClr val="dk1"/>
                </a:solidFill>
                <a:latin typeface="Calibri"/>
                <a:ea typeface="Calibri"/>
                <a:cs typeface="Calibri"/>
                <a:sym typeface="Calibri"/>
              </a:endParaRPr>
            </a:p>
          </p:txBody>
        </p:sp>
      </p:grpSp>
      <p:sp>
        <p:nvSpPr>
          <p:cNvPr id="543" name="Google Shape;543;p48"/>
          <p:cNvSpPr/>
          <p:nvPr/>
        </p:nvSpPr>
        <p:spPr>
          <a:xfrm>
            <a:off x="246888" y="2521259"/>
            <a:ext cx="6555741" cy="30861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400"/>
              <a:buFont typeface="Calibri"/>
              <a:buNone/>
            </a:pPr>
            <a:r>
              <a:rPr lang="fr" sz="1400">
                <a:solidFill>
                  <a:srgbClr val="2D3748"/>
                </a:solidFill>
                <a:latin typeface="Calibri"/>
                <a:ea typeface="Calibri"/>
                <a:cs typeface="Calibri"/>
                <a:sym typeface="Calibri"/>
              </a:rPr>
              <a:t> Assurance et contrôle qualité</a:t>
            </a:r>
            <a:endParaRPr sz="1400">
              <a:solidFill>
                <a:schemeClr val="dk1"/>
              </a:solidFill>
              <a:latin typeface="Calibri"/>
              <a:ea typeface="Calibri"/>
              <a:cs typeface="Calibri"/>
              <a:sym typeface="Calibri"/>
            </a:endParaRPr>
          </a:p>
        </p:txBody>
      </p:sp>
      <p:sp>
        <p:nvSpPr>
          <p:cNvPr id="544" name="Google Shape;544;p48"/>
          <p:cNvSpPr/>
          <p:nvPr/>
        </p:nvSpPr>
        <p:spPr>
          <a:xfrm>
            <a:off x="246911" y="2033374"/>
            <a:ext cx="3068400" cy="3087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 sz="1400">
                <a:solidFill>
                  <a:srgbClr val="2D3748"/>
                </a:solidFill>
                <a:latin typeface="Calibri"/>
                <a:ea typeface="Calibri"/>
                <a:cs typeface="Calibri"/>
                <a:sym typeface="Calibri"/>
              </a:rPr>
              <a:t>Traitement adaptatif</a:t>
            </a:r>
            <a:endParaRPr sz="1400">
              <a:solidFill>
                <a:schemeClr val="dk1"/>
              </a:solidFill>
              <a:latin typeface="Calibri"/>
              <a:ea typeface="Calibri"/>
              <a:cs typeface="Calibri"/>
              <a:sym typeface="Calibri"/>
            </a:endParaRPr>
          </a:p>
        </p:txBody>
      </p:sp>
      <p:pic>
        <p:nvPicPr>
          <p:cNvPr id="545" name="Google Shape;545;p48"/>
          <p:cNvPicPr preferRelativeResize="0"/>
          <p:nvPr/>
        </p:nvPicPr>
        <p:blipFill rotWithShape="1">
          <a:blip r:embed="rId4">
            <a:alphaModFix/>
          </a:blip>
          <a:srcRect b="12743"/>
          <a:stretch/>
        </p:blipFill>
        <p:spPr>
          <a:xfrm>
            <a:off x="5142370" y="2514260"/>
            <a:ext cx="4723691" cy="2212851"/>
          </a:xfrm>
          <a:prstGeom prst="rect">
            <a:avLst/>
          </a:prstGeom>
          <a:noFill/>
          <a:ln>
            <a:noFill/>
          </a:ln>
        </p:spPr>
      </p:pic>
      <p:pic>
        <p:nvPicPr>
          <p:cNvPr id="546" name="Google Shape;546;p48"/>
          <p:cNvPicPr preferRelativeResize="0"/>
          <p:nvPr/>
        </p:nvPicPr>
        <p:blipFill rotWithShape="1">
          <a:blip r:embed="rId5">
            <a:alphaModFix/>
          </a:blip>
          <a:srcRect/>
          <a:stretch/>
        </p:blipFill>
        <p:spPr>
          <a:xfrm>
            <a:off x="144886" y="3353587"/>
            <a:ext cx="687598" cy="792043"/>
          </a:xfrm>
          <a:prstGeom prst="rect">
            <a:avLst/>
          </a:prstGeom>
          <a:noFill/>
          <a:ln>
            <a:noFill/>
          </a:ln>
        </p:spPr>
      </p:pic>
      <p:pic>
        <p:nvPicPr>
          <p:cNvPr id="547" name="Google Shape;547;p48"/>
          <p:cNvPicPr preferRelativeResize="0"/>
          <p:nvPr/>
        </p:nvPicPr>
        <p:blipFill rotWithShape="1">
          <a:blip r:embed="rId6">
            <a:alphaModFix/>
          </a:blip>
          <a:srcRect/>
          <a:stretch/>
        </p:blipFill>
        <p:spPr>
          <a:xfrm>
            <a:off x="737886" y="3231012"/>
            <a:ext cx="4990079" cy="1102824"/>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49"/>
          <p:cNvSpPr txBox="1">
            <a:spLocks noGrp="1"/>
          </p:cNvSpPr>
          <p:nvPr>
            <p:ph type="sldNum" idx="12"/>
          </p:nvPr>
        </p:nvSpPr>
        <p:spPr>
          <a:xfrm>
            <a:off x="6305550" y="117539"/>
            <a:ext cx="2057400" cy="273844"/>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fr"/>
              <a:t>21</a:t>
            </a:fld>
            <a:endParaRPr/>
          </a:p>
        </p:txBody>
      </p:sp>
      <p:sp>
        <p:nvSpPr>
          <p:cNvPr id="553" name="Google Shape;553;p49"/>
          <p:cNvSpPr/>
          <p:nvPr/>
        </p:nvSpPr>
        <p:spPr>
          <a:xfrm>
            <a:off x="0" y="0"/>
            <a:ext cx="9144000" cy="480060"/>
          </a:xfrm>
          <a:prstGeom prst="rect">
            <a:avLst/>
          </a:prstGeom>
          <a:solidFill>
            <a:srgbClr val="0B2545"/>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54" name="Google Shape;554;p49"/>
          <p:cNvSpPr/>
          <p:nvPr/>
        </p:nvSpPr>
        <p:spPr>
          <a:xfrm>
            <a:off x="240030" y="0"/>
            <a:ext cx="6377940" cy="493776"/>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1700"/>
              <a:buFont typeface="Calibri"/>
              <a:buNone/>
            </a:pPr>
            <a:r>
              <a:rPr lang="fr" sz="1700" b="1">
                <a:solidFill>
                  <a:srgbClr val="FFFFFF"/>
                </a:solidFill>
                <a:latin typeface="Calibri"/>
                <a:ea typeface="Calibri"/>
                <a:cs typeface="Calibri"/>
                <a:sym typeface="Calibri"/>
              </a:rPr>
              <a:t>IA en Médecine : Défis &amp; Perspectives</a:t>
            </a:r>
            <a:endParaRPr sz="1700">
              <a:solidFill>
                <a:schemeClr val="dk1"/>
              </a:solidFill>
              <a:latin typeface="Calibri"/>
              <a:ea typeface="Calibri"/>
              <a:cs typeface="Calibri"/>
              <a:sym typeface="Calibri"/>
            </a:endParaRPr>
          </a:p>
        </p:txBody>
      </p:sp>
      <p:sp>
        <p:nvSpPr>
          <p:cNvPr id="555" name="Google Shape;555;p49"/>
          <p:cNvSpPr/>
          <p:nvPr/>
        </p:nvSpPr>
        <p:spPr>
          <a:xfrm>
            <a:off x="497350" y="744575"/>
            <a:ext cx="3704700" cy="1710000"/>
          </a:xfrm>
          <a:prstGeom prst="rect">
            <a:avLst/>
          </a:prstGeom>
          <a:solidFill>
            <a:srgbClr val="FFFFFF"/>
          </a:solidFill>
          <a:ln w="11075" cap="flat" cmpd="sng">
            <a:solidFill>
              <a:srgbClr val="E2E8F0"/>
            </a:solidFill>
            <a:prstDash val="solid"/>
            <a:round/>
            <a:headEnd type="none" w="sm" len="sm"/>
            <a:tailEnd type="none" w="sm" len="sm"/>
          </a:ln>
          <a:effectLst>
            <a:outerShdw blurRad="118230" dist="44336" dir="8100000" algn="bl" rotWithShape="0">
              <a:srgbClr val="000000">
                <a:alpha val="12156"/>
              </a:srgbClr>
            </a:outerShdw>
          </a:effectLst>
        </p:spPr>
        <p:txBody>
          <a:bodyPr spcFirstLastPara="1" wrap="square" lIns="79800" tIns="79800" rIns="79800" bIns="79800" anchor="ctr" anchorCtr="0">
            <a:noAutofit/>
          </a:bodyPr>
          <a:lstStyle/>
          <a:p>
            <a:pPr marL="0" lvl="0" indent="0" algn="l" rtl="0">
              <a:spcBef>
                <a:spcPts val="0"/>
              </a:spcBef>
              <a:spcAft>
                <a:spcPts val="0"/>
              </a:spcAft>
              <a:buNone/>
            </a:pPr>
            <a:endParaRPr/>
          </a:p>
        </p:txBody>
      </p:sp>
      <p:sp>
        <p:nvSpPr>
          <p:cNvPr id="556" name="Google Shape;556;p49"/>
          <p:cNvSpPr/>
          <p:nvPr/>
        </p:nvSpPr>
        <p:spPr>
          <a:xfrm>
            <a:off x="501625" y="778475"/>
            <a:ext cx="3704700" cy="335100"/>
          </a:xfrm>
          <a:prstGeom prst="rect">
            <a:avLst/>
          </a:prstGeom>
          <a:solidFill>
            <a:srgbClr val="0B2545"/>
          </a:solidFill>
          <a:ln>
            <a:noFill/>
          </a:ln>
        </p:spPr>
        <p:txBody>
          <a:bodyPr spcFirstLastPara="1" wrap="square" lIns="79800" tIns="79800" rIns="79800" bIns="79800" anchor="ctr" anchorCtr="0">
            <a:noAutofit/>
          </a:bodyPr>
          <a:lstStyle/>
          <a:p>
            <a:pPr marL="0" lvl="0" indent="0" algn="l" rtl="0">
              <a:spcBef>
                <a:spcPts val="0"/>
              </a:spcBef>
              <a:spcAft>
                <a:spcPts val="0"/>
              </a:spcAft>
              <a:buNone/>
            </a:pPr>
            <a:endParaRPr/>
          </a:p>
        </p:txBody>
      </p:sp>
      <p:sp>
        <p:nvSpPr>
          <p:cNvPr id="557" name="Google Shape;557;p49"/>
          <p:cNvSpPr/>
          <p:nvPr/>
        </p:nvSpPr>
        <p:spPr>
          <a:xfrm>
            <a:off x="640646" y="778475"/>
            <a:ext cx="3630900" cy="335100"/>
          </a:xfrm>
          <a:prstGeom prst="rect">
            <a:avLst/>
          </a:prstGeom>
          <a:noFill/>
          <a:ln>
            <a:noFill/>
          </a:ln>
        </p:spPr>
        <p:txBody>
          <a:bodyPr spcFirstLastPara="1" wrap="square" lIns="88675" tIns="88675" rIns="88675" bIns="88675" anchor="ctr" anchorCtr="0">
            <a:noAutofit/>
          </a:bodyPr>
          <a:lstStyle/>
          <a:p>
            <a:pPr marL="0" marR="0" lvl="0" indent="0" algn="l" rtl="0">
              <a:spcBef>
                <a:spcPts val="0"/>
              </a:spcBef>
              <a:spcAft>
                <a:spcPts val="0"/>
              </a:spcAft>
              <a:buClr>
                <a:srgbClr val="FFFFFF"/>
              </a:buClr>
              <a:buSzPts val="1746"/>
              <a:buFont typeface="Calibri"/>
              <a:buNone/>
            </a:pPr>
            <a:r>
              <a:rPr lang="fr" sz="1746" b="1">
                <a:solidFill>
                  <a:srgbClr val="FFFFFF"/>
                </a:solidFill>
                <a:latin typeface="Calibri"/>
                <a:ea typeface="Calibri"/>
                <a:cs typeface="Calibri"/>
                <a:sym typeface="Calibri"/>
              </a:rPr>
              <a:t> Génération des modèles</a:t>
            </a:r>
            <a:endParaRPr sz="1746">
              <a:solidFill>
                <a:schemeClr val="dk1"/>
              </a:solidFill>
              <a:latin typeface="Calibri"/>
              <a:ea typeface="Calibri"/>
              <a:cs typeface="Calibri"/>
              <a:sym typeface="Calibri"/>
            </a:endParaRPr>
          </a:p>
        </p:txBody>
      </p:sp>
      <p:cxnSp>
        <p:nvCxnSpPr>
          <p:cNvPr id="558" name="Google Shape;558;p49"/>
          <p:cNvCxnSpPr/>
          <p:nvPr/>
        </p:nvCxnSpPr>
        <p:spPr>
          <a:xfrm>
            <a:off x="690847" y="1225385"/>
            <a:ext cx="79800" cy="79800"/>
          </a:xfrm>
          <a:prstGeom prst="straightConnector1">
            <a:avLst/>
          </a:prstGeom>
          <a:solidFill>
            <a:srgbClr val="0B2545"/>
          </a:solidFill>
          <a:ln>
            <a:noFill/>
          </a:ln>
        </p:spPr>
      </p:cxnSp>
      <p:sp>
        <p:nvSpPr>
          <p:cNvPr id="559" name="Google Shape;559;p49"/>
          <p:cNvSpPr/>
          <p:nvPr/>
        </p:nvSpPr>
        <p:spPr>
          <a:xfrm>
            <a:off x="826516" y="1177502"/>
            <a:ext cx="3272100" cy="3033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280"/>
              <a:buFont typeface="Calibri"/>
              <a:buNone/>
            </a:pPr>
            <a:r>
              <a:rPr lang="fr" sz="1280">
                <a:solidFill>
                  <a:srgbClr val="2D3748"/>
                </a:solidFill>
                <a:latin typeface="Calibri"/>
                <a:ea typeface="Calibri"/>
                <a:cs typeface="Calibri"/>
                <a:sym typeface="Calibri"/>
              </a:rPr>
              <a:t>Big data utile : homogénéité, qualité, représentativité</a:t>
            </a:r>
            <a:endParaRPr sz="1280">
              <a:solidFill>
                <a:schemeClr val="dk1"/>
              </a:solidFill>
              <a:latin typeface="Calibri"/>
              <a:ea typeface="Calibri"/>
              <a:cs typeface="Calibri"/>
              <a:sym typeface="Calibri"/>
            </a:endParaRPr>
          </a:p>
        </p:txBody>
      </p:sp>
      <p:cxnSp>
        <p:nvCxnSpPr>
          <p:cNvPr id="560" name="Google Shape;560;p49"/>
          <p:cNvCxnSpPr/>
          <p:nvPr/>
        </p:nvCxnSpPr>
        <p:spPr>
          <a:xfrm>
            <a:off x="690847" y="1624411"/>
            <a:ext cx="79800" cy="79800"/>
          </a:xfrm>
          <a:prstGeom prst="straightConnector1">
            <a:avLst/>
          </a:prstGeom>
          <a:solidFill>
            <a:srgbClr val="0B2545"/>
          </a:solidFill>
          <a:ln>
            <a:noFill/>
          </a:ln>
        </p:spPr>
      </p:cxnSp>
      <p:sp>
        <p:nvSpPr>
          <p:cNvPr id="561" name="Google Shape;561;p49"/>
          <p:cNvSpPr/>
          <p:nvPr/>
        </p:nvSpPr>
        <p:spPr>
          <a:xfrm>
            <a:off x="826516" y="1576528"/>
            <a:ext cx="3272100" cy="3033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280"/>
              <a:buFont typeface="Calibri"/>
              <a:buNone/>
            </a:pPr>
            <a:r>
              <a:rPr lang="fr" sz="1280">
                <a:solidFill>
                  <a:srgbClr val="2D3748"/>
                </a:solidFill>
                <a:latin typeface="Calibri"/>
                <a:ea typeface="Calibri"/>
                <a:cs typeface="Calibri"/>
                <a:sym typeface="Calibri"/>
              </a:rPr>
              <a:t>Sources des données &amp; aspects juridiques (RGPD)</a:t>
            </a:r>
            <a:endParaRPr sz="1280">
              <a:solidFill>
                <a:schemeClr val="dk1"/>
              </a:solidFill>
              <a:latin typeface="Calibri"/>
              <a:ea typeface="Calibri"/>
              <a:cs typeface="Calibri"/>
              <a:sym typeface="Calibri"/>
            </a:endParaRPr>
          </a:p>
        </p:txBody>
      </p:sp>
      <p:cxnSp>
        <p:nvCxnSpPr>
          <p:cNvPr id="562" name="Google Shape;562;p49"/>
          <p:cNvCxnSpPr/>
          <p:nvPr/>
        </p:nvCxnSpPr>
        <p:spPr>
          <a:xfrm>
            <a:off x="690847" y="2023437"/>
            <a:ext cx="79800" cy="79800"/>
          </a:xfrm>
          <a:prstGeom prst="straightConnector1">
            <a:avLst/>
          </a:prstGeom>
          <a:solidFill>
            <a:srgbClr val="0B2545"/>
          </a:solidFill>
          <a:ln>
            <a:noFill/>
          </a:ln>
        </p:spPr>
      </p:cxnSp>
      <p:sp>
        <p:nvSpPr>
          <p:cNvPr id="563" name="Google Shape;563;p49"/>
          <p:cNvSpPr/>
          <p:nvPr/>
        </p:nvSpPr>
        <p:spPr>
          <a:xfrm>
            <a:off x="826516" y="1975554"/>
            <a:ext cx="3272100" cy="3033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280"/>
              <a:buFont typeface="Calibri"/>
              <a:buNone/>
            </a:pPr>
            <a:r>
              <a:rPr lang="fr" sz="1280">
                <a:solidFill>
                  <a:srgbClr val="2D3748"/>
                </a:solidFill>
                <a:latin typeface="Calibri"/>
                <a:ea typeface="Calibri"/>
                <a:cs typeface="Calibri"/>
                <a:sym typeface="Calibri"/>
              </a:rPr>
              <a:t>Stockage et infrastructure</a:t>
            </a:r>
            <a:endParaRPr sz="1280">
              <a:solidFill>
                <a:schemeClr val="dk1"/>
              </a:solidFill>
              <a:latin typeface="Calibri"/>
              <a:ea typeface="Calibri"/>
              <a:cs typeface="Calibri"/>
              <a:sym typeface="Calibri"/>
            </a:endParaRPr>
          </a:p>
        </p:txBody>
      </p:sp>
      <p:sp>
        <p:nvSpPr>
          <p:cNvPr id="564" name="Google Shape;564;p49"/>
          <p:cNvSpPr/>
          <p:nvPr/>
        </p:nvSpPr>
        <p:spPr>
          <a:xfrm>
            <a:off x="4510873" y="744513"/>
            <a:ext cx="3704700" cy="1710000"/>
          </a:xfrm>
          <a:prstGeom prst="rect">
            <a:avLst/>
          </a:prstGeom>
          <a:solidFill>
            <a:srgbClr val="FFFFFF"/>
          </a:solidFill>
          <a:ln w="11300" cap="flat" cmpd="sng">
            <a:solidFill>
              <a:srgbClr val="E2E8F0"/>
            </a:solidFill>
            <a:prstDash val="solid"/>
            <a:round/>
            <a:headEnd type="none" w="sm" len="sm"/>
            <a:tailEnd type="none" w="sm" len="sm"/>
          </a:ln>
          <a:effectLst>
            <a:outerShdw blurRad="120626" dist="45235" dir="8100000" algn="bl" rotWithShape="0">
              <a:srgbClr val="000000">
                <a:alpha val="12156"/>
              </a:srgbClr>
            </a:outerShdw>
          </a:effectLst>
        </p:spPr>
        <p:txBody>
          <a:bodyPr spcFirstLastPara="1" wrap="square" lIns="81425" tIns="81425" rIns="81425" bIns="81425" anchor="ctr" anchorCtr="0">
            <a:noAutofit/>
          </a:bodyPr>
          <a:lstStyle/>
          <a:p>
            <a:pPr marL="0" lvl="0" indent="0" algn="l" rtl="0">
              <a:spcBef>
                <a:spcPts val="0"/>
              </a:spcBef>
              <a:spcAft>
                <a:spcPts val="0"/>
              </a:spcAft>
              <a:buNone/>
            </a:pPr>
            <a:endParaRPr/>
          </a:p>
        </p:txBody>
      </p:sp>
      <p:sp>
        <p:nvSpPr>
          <p:cNvPr id="565" name="Google Shape;565;p49"/>
          <p:cNvSpPr/>
          <p:nvPr/>
        </p:nvSpPr>
        <p:spPr>
          <a:xfrm>
            <a:off x="4510873" y="744513"/>
            <a:ext cx="3704700" cy="342000"/>
          </a:xfrm>
          <a:prstGeom prst="rect">
            <a:avLst/>
          </a:prstGeom>
          <a:solidFill>
            <a:srgbClr val="0A7E8C"/>
          </a:solidFill>
          <a:ln>
            <a:noFill/>
          </a:ln>
        </p:spPr>
        <p:txBody>
          <a:bodyPr spcFirstLastPara="1" wrap="square" lIns="81425" tIns="81425" rIns="81425" bIns="81425" anchor="ctr" anchorCtr="0">
            <a:noAutofit/>
          </a:bodyPr>
          <a:lstStyle/>
          <a:p>
            <a:pPr marL="0" lvl="0" indent="0" algn="l" rtl="0">
              <a:spcBef>
                <a:spcPts val="0"/>
              </a:spcBef>
              <a:spcAft>
                <a:spcPts val="0"/>
              </a:spcAft>
              <a:buNone/>
            </a:pPr>
            <a:endParaRPr/>
          </a:p>
        </p:txBody>
      </p:sp>
      <p:sp>
        <p:nvSpPr>
          <p:cNvPr id="566" name="Google Shape;566;p49"/>
          <p:cNvSpPr/>
          <p:nvPr/>
        </p:nvSpPr>
        <p:spPr>
          <a:xfrm>
            <a:off x="4510873" y="744513"/>
            <a:ext cx="3704700" cy="342000"/>
          </a:xfrm>
          <a:prstGeom prst="rect">
            <a:avLst/>
          </a:prstGeom>
          <a:noFill/>
          <a:ln>
            <a:noFill/>
          </a:ln>
        </p:spPr>
        <p:txBody>
          <a:bodyPr spcFirstLastPara="1" wrap="square" lIns="90475" tIns="90475" rIns="90475" bIns="90475" anchor="ctr" anchorCtr="0">
            <a:noAutofit/>
          </a:bodyPr>
          <a:lstStyle/>
          <a:p>
            <a:pPr marL="0" marR="0" lvl="0" indent="0" algn="l" rtl="0">
              <a:spcBef>
                <a:spcPts val="0"/>
              </a:spcBef>
              <a:spcAft>
                <a:spcPts val="0"/>
              </a:spcAft>
              <a:buClr>
                <a:srgbClr val="FFFFFF"/>
              </a:buClr>
              <a:buSzPts val="1781"/>
              <a:buFont typeface="Calibri"/>
              <a:buNone/>
            </a:pPr>
            <a:r>
              <a:rPr lang="fr" sz="1781" b="1">
                <a:solidFill>
                  <a:srgbClr val="FFFFFF"/>
                </a:solidFill>
                <a:latin typeface="Calibri"/>
                <a:ea typeface="Calibri"/>
                <a:cs typeface="Calibri"/>
                <a:sym typeface="Calibri"/>
              </a:rPr>
              <a:t> Évaluation &amp; Validation</a:t>
            </a:r>
            <a:endParaRPr sz="1781">
              <a:solidFill>
                <a:schemeClr val="dk1"/>
              </a:solidFill>
              <a:latin typeface="Calibri"/>
              <a:ea typeface="Calibri"/>
              <a:cs typeface="Calibri"/>
              <a:sym typeface="Calibri"/>
            </a:endParaRPr>
          </a:p>
        </p:txBody>
      </p:sp>
      <p:cxnSp>
        <p:nvCxnSpPr>
          <p:cNvPr id="567" name="Google Shape;567;p49"/>
          <p:cNvCxnSpPr/>
          <p:nvPr/>
        </p:nvCxnSpPr>
        <p:spPr>
          <a:xfrm>
            <a:off x="4633007" y="1200478"/>
            <a:ext cx="81600" cy="81600"/>
          </a:xfrm>
          <a:prstGeom prst="straightConnector1">
            <a:avLst/>
          </a:prstGeom>
          <a:solidFill>
            <a:srgbClr val="0A7E8C"/>
          </a:solidFill>
          <a:ln>
            <a:noFill/>
          </a:ln>
        </p:spPr>
      </p:cxnSp>
      <p:sp>
        <p:nvSpPr>
          <p:cNvPr id="568" name="Google Shape;568;p49"/>
          <p:cNvSpPr/>
          <p:nvPr/>
        </p:nvSpPr>
        <p:spPr>
          <a:xfrm>
            <a:off x="4771425" y="1151625"/>
            <a:ext cx="3338400" cy="309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306"/>
              <a:buFont typeface="Calibri"/>
              <a:buNone/>
            </a:pPr>
            <a:r>
              <a:rPr lang="fr" sz="1306">
                <a:solidFill>
                  <a:srgbClr val="2D3748"/>
                </a:solidFill>
                <a:latin typeface="Calibri"/>
                <a:ea typeface="Calibri"/>
                <a:cs typeface="Calibri"/>
                <a:sym typeface="Calibri"/>
              </a:rPr>
              <a:t>Par qui, comment ? Robustesse en vie réelle ?</a:t>
            </a:r>
            <a:endParaRPr sz="1306">
              <a:solidFill>
                <a:schemeClr val="dk1"/>
              </a:solidFill>
              <a:latin typeface="Calibri"/>
              <a:ea typeface="Calibri"/>
              <a:cs typeface="Calibri"/>
              <a:sym typeface="Calibri"/>
            </a:endParaRPr>
          </a:p>
        </p:txBody>
      </p:sp>
      <p:cxnSp>
        <p:nvCxnSpPr>
          <p:cNvPr id="569" name="Google Shape;569;p49"/>
          <p:cNvCxnSpPr/>
          <p:nvPr/>
        </p:nvCxnSpPr>
        <p:spPr>
          <a:xfrm>
            <a:off x="4633007" y="1607590"/>
            <a:ext cx="81600" cy="81600"/>
          </a:xfrm>
          <a:prstGeom prst="straightConnector1">
            <a:avLst/>
          </a:prstGeom>
          <a:solidFill>
            <a:srgbClr val="0A7E8C"/>
          </a:solidFill>
          <a:ln>
            <a:noFill/>
          </a:ln>
        </p:spPr>
      </p:cxnSp>
      <p:sp>
        <p:nvSpPr>
          <p:cNvPr id="570" name="Google Shape;570;p49"/>
          <p:cNvSpPr/>
          <p:nvPr/>
        </p:nvSpPr>
        <p:spPr>
          <a:xfrm>
            <a:off x="4771425" y="1558737"/>
            <a:ext cx="3338400" cy="309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306"/>
              <a:buFont typeface="Calibri"/>
              <a:buNone/>
            </a:pPr>
            <a:r>
              <a:rPr lang="fr" sz="1306">
                <a:solidFill>
                  <a:srgbClr val="2D3748"/>
                </a:solidFill>
                <a:latin typeface="Calibri"/>
                <a:ea typeface="Calibri"/>
                <a:cs typeface="Calibri"/>
                <a:sym typeface="Calibri"/>
              </a:rPr>
              <a:t>Études prospectives — validation externe</a:t>
            </a:r>
            <a:endParaRPr sz="1306">
              <a:solidFill>
                <a:schemeClr val="dk1"/>
              </a:solidFill>
              <a:latin typeface="Calibri"/>
              <a:ea typeface="Calibri"/>
              <a:cs typeface="Calibri"/>
              <a:sym typeface="Calibri"/>
            </a:endParaRPr>
          </a:p>
        </p:txBody>
      </p:sp>
      <p:cxnSp>
        <p:nvCxnSpPr>
          <p:cNvPr id="571" name="Google Shape;571;p49"/>
          <p:cNvCxnSpPr/>
          <p:nvPr/>
        </p:nvCxnSpPr>
        <p:spPr>
          <a:xfrm>
            <a:off x="4633007" y="2014702"/>
            <a:ext cx="81600" cy="81600"/>
          </a:xfrm>
          <a:prstGeom prst="straightConnector1">
            <a:avLst/>
          </a:prstGeom>
          <a:solidFill>
            <a:srgbClr val="0A7E8C"/>
          </a:solidFill>
          <a:ln>
            <a:noFill/>
          </a:ln>
        </p:spPr>
      </p:cxnSp>
      <p:sp>
        <p:nvSpPr>
          <p:cNvPr id="572" name="Google Shape;572;p49"/>
          <p:cNvSpPr/>
          <p:nvPr/>
        </p:nvSpPr>
        <p:spPr>
          <a:xfrm>
            <a:off x="4771425" y="1965849"/>
            <a:ext cx="3338400" cy="309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306"/>
              <a:buFont typeface="Calibri"/>
              <a:buNone/>
            </a:pPr>
            <a:r>
              <a:rPr lang="fr" sz="1306">
                <a:solidFill>
                  <a:srgbClr val="2D3748"/>
                </a:solidFill>
                <a:latin typeface="Calibri"/>
                <a:ea typeface="Calibri"/>
                <a:cs typeface="Calibri"/>
                <a:sym typeface="Calibri"/>
              </a:rPr>
              <a:t>Autorités de régulation (HAS, FDA, EU AI Act)</a:t>
            </a:r>
            <a:endParaRPr sz="1306">
              <a:solidFill>
                <a:schemeClr val="dk1"/>
              </a:solidFill>
              <a:latin typeface="Calibri"/>
              <a:ea typeface="Calibri"/>
              <a:cs typeface="Calibri"/>
              <a:sym typeface="Calibri"/>
            </a:endParaRPr>
          </a:p>
        </p:txBody>
      </p:sp>
      <p:sp>
        <p:nvSpPr>
          <p:cNvPr id="573" name="Google Shape;573;p49"/>
          <p:cNvSpPr/>
          <p:nvPr/>
        </p:nvSpPr>
        <p:spPr>
          <a:xfrm>
            <a:off x="497525" y="2696525"/>
            <a:ext cx="3704700" cy="1778100"/>
          </a:xfrm>
          <a:prstGeom prst="rect">
            <a:avLst/>
          </a:prstGeom>
          <a:solidFill>
            <a:srgbClr val="FFFFFF"/>
          </a:solidFill>
          <a:ln w="11075" cap="flat" cmpd="sng">
            <a:solidFill>
              <a:srgbClr val="E2E8F0"/>
            </a:solidFill>
            <a:prstDash val="solid"/>
            <a:round/>
            <a:headEnd type="none" w="sm" len="sm"/>
            <a:tailEnd type="none" w="sm" len="sm"/>
          </a:ln>
          <a:effectLst>
            <a:outerShdw blurRad="118234" dist="44338" dir="8100000" algn="bl" rotWithShape="0">
              <a:srgbClr val="000000">
                <a:alpha val="12156"/>
              </a:srgbClr>
            </a:outerShdw>
          </a:effectLst>
        </p:spPr>
        <p:txBody>
          <a:bodyPr spcFirstLastPara="1" wrap="square" lIns="79800" tIns="79800" rIns="79800" bIns="79800" anchor="ctr" anchorCtr="0">
            <a:noAutofit/>
          </a:bodyPr>
          <a:lstStyle/>
          <a:p>
            <a:pPr marL="0" lvl="0" indent="0" algn="l" rtl="0">
              <a:spcBef>
                <a:spcPts val="0"/>
              </a:spcBef>
              <a:spcAft>
                <a:spcPts val="0"/>
              </a:spcAft>
              <a:buNone/>
            </a:pPr>
            <a:endParaRPr/>
          </a:p>
        </p:txBody>
      </p:sp>
      <p:sp>
        <p:nvSpPr>
          <p:cNvPr id="574" name="Google Shape;574;p49"/>
          <p:cNvSpPr/>
          <p:nvPr/>
        </p:nvSpPr>
        <p:spPr>
          <a:xfrm>
            <a:off x="571031" y="2730423"/>
            <a:ext cx="3631200" cy="335100"/>
          </a:xfrm>
          <a:prstGeom prst="rect">
            <a:avLst/>
          </a:prstGeom>
          <a:solidFill>
            <a:srgbClr val="13A4B4"/>
          </a:solidFill>
          <a:ln>
            <a:noFill/>
          </a:ln>
        </p:spPr>
        <p:txBody>
          <a:bodyPr spcFirstLastPara="1" wrap="square" lIns="79800" tIns="79800" rIns="79800" bIns="79800" anchor="ctr" anchorCtr="0">
            <a:noAutofit/>
          </a:bodyPr>
          <a:lstStyle/>
          <a:p>
            <a:pPr marL="0" lvl="0" indent="0" algn="l" rtl="0">
              <a:spcBef>
                <a:spcPts val="0"/>
              </a:spcBef>
              <a:spcAft>
                <a:spcPts val="0"/>
              </a:spcAft>
              <a:buNone/>
            </a:pPr>
            <a:endParaRPr/>
          </a:p>
        </p:txBody>
      </p:sp>
      <p:sp>
        <p:nvSpPr>
          <p:cNvPr id="575" name="Google Shape;575;p49"/>
          <p:cNvSpPr/>
          <p:nvPr/>
        </p:nvSpPr>
        <p:spPr>
          <a:xfrm>
            <a:off x="497525" y="2721725"/>
            <a:ext cx="3704700" cy="335100"/>
          </a:xfrm>
          <a:prstGeom prst="rect">
            <a:avLst/>
          </a:prstGeom>
          <a:noFill/>
          <a:ln>
            <a:noFill/>
          </a:ln>
        </p:spPr>
        <p:txBody>
          <a:bodyPr spcFirstLastPara="1" wrap="square" lIns="88675" tIns="88675" rIns="88675" bIns="88675" anchor="ctr" anchorCtr="0">
            <a:noAutofit/>
          </a:bodyPr>
          <a:lstStyle/>
          <a:p>
            <a:pPr marL="0" marR="0" lvl="0" indent="0" algn="l" rtl="0">
              <a:spcBef>
                <a:spcPts val="0"/>
              </a:spcBef>
              <a:spcAft>
                <a:spcPts val="0"/>
              </a:spcAft>
              <a:buClr>
                <a:srgbClr val="FFFFFF"/>
              </a:buClr>
              <a:buSzPts val="1746"/>
              <a:buFont typeface="Calibri"/>
              <a:buNone/>
            </a:pPr>
            <a:r>
              <a:rPr lang="fr" sz="1746" b="1">
                <a:solidFill>
                  <a:srgbClr val="FFFFFF"/>
                </a:solidFill>
                <a:latin typeface="Calibri"/>
                <a:ea typeface="Calibri"/>
                <a:cs typeface="Calibri"/>
                <a:sym typeface="Calibri"/>
              </a:rPr>
              <a:t>  Utilisation en Routine</a:t>
            </a:r>
            <a:endParaRPr sz="1746">
              <a:solidFill>
                <a:schemeClr val="dk1"/>
              </a:solidFill>
              <a:latin typeface="Calibri"/>
              <a:ea typeface="Calibri"/>
              <a:cs typeface="Calibri"/>
              <a:sym typeface="Calibri"/>
            </a:endParaRPr>
          </a:p>
        </p:txBody>
      </p:sp>
      <p:cxnSp>
        <p:nvCxnSpPr>
          <p:cNvPr id="576" name="Google Shape;576;p49"/>
          <p:cNvCxnSpPr/>
          <p:nvPr/>
        </p:nvCxnSpPr>
        <p:spPr>
          <a:xfrm>
            <a:off x="690742" y="3177346"/>
            <a:ext cx="79800" cy="79800"/>
          </a:xfrm>
          <a:prstGeom prst="straightConnector1">
            <a:avLst/>
          </a:prstGeom>
          <a:solidFill>
            <a:srgbClr val="13A4B4"/>
          </a:solidFill>
          <a:ln>
            <a:noFill/>
          </a:ln>
        </p:spPr>
      </p:cxnSp>
      <p:sp>
        <p:nvSpPr>
          <p:cNvPr id="577" name="Google Shape;577;p49"/>
          <p:cNvSpPr/>
          <p:nvPr/>
        </p:nvSpPr>
        <p:spPr>
          <a:xfrm>
            <a:off x="826415" y="3129461"/>
            <a:ext cx="3272400" cy="3033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280"/>
              <a:buFont typeface="Calibri"/>
              <a:buNone/>
            </a:pPr>
            <a:r>
              <a:rPr lang="fr" sz="1280">
                <a:solidFill>
                  <a:srgbClr val="2D3748"/>
                </a:solidFill>
                <a:latin typeface="Calibri"/>
                <a:ea typeface="Calibri"/>
                <a:cs typeface="Calibri"/>
                <a:sym typeface="Calibri"/>
              </a:rPr>
              <a:t>Formation des médecins aux outils IA</a:t>
            </a:r>
            <a:endParaRPr sz="1280">
              <a:solidFill>
                <a:schemeClr val="dk1"/>
              </a:solidFill>
              <a:latin typeface="Calibri"/>
              <a:ea typeface="Calibri"/>
              <a:cs typeface="Calibri"/>
              <a:sym typeface="Calibri"/>
            </a:endParaRPr>
          </a:p>
        </p:txBody>
      </p:sp>
      <p:cxnSp>
        <p:nvCxnSpPr>
          <p:cNvPr id="578" name="Google Shape;578;p49"/>
          <p:cNvCxnSpPr/>
          <p:nvPr/>
        </p:nvCxnSpPr>
        <p:spPr>
          <a:xfrm>
            <a:off x="690742" y="3576384"/>
            <a:ext cx="79800" cy="79800"/>
          </a:xfrm>
          <a:prstGeom prst="straightConnector1">
            <a:avLst/>
          </a:prstGeom>
          <a:solidFill>
            <a:srgbClr val="13A4B4"/>
          </a:solidFill>
          <a:ln>
            <a:noFill/>
          </a:ln>
        </p:spPr>
      </p:cxnSp>
      <p:sp>
        <p:nvSpPr>
          <p:cNvPr id="579" name="Google Shape;579;p49"/>
          <p:cNvSpPr/>
          <p:nvPr/>
        </p:nvSpPr>
        <p:spPr>
          <a:xfrm>
            <a:off x="826415" y="3528500"/>
            <a:ext cx="3272400" cy="3033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280"/>
              <a:buFont typeface="Calibri"/>
              <a:buNone/>
            </a:pPr>
            <a:r>
              <a:rPr lang="fr" sz="1280">
                <a:solidFill>
                  <a:srgbClr val="2D3748"/>
                </a:solidFill>
                <a:latin typeface="Calibri"/>
                <a:ea typeface="Calibri"/>
                <a:cs typeface="Calibri"/>
                <a:sym typeface="Calibri"/>
              </a:rPr>
              <a:t>Interfaces user-friendly — accessibilité</a:t>
            </a:r>
            <a:endParaRPr sz="1280">
              <a:solidFill>
                <a:schemeClr val="dk1"/>
              </a:solidFill>
              <a:latin typeface="Calibri"/>
              <a:ea typeface="Calibri"/>
              <a:cs typeface="Calibri"/>
              <a:sym typeface="Calibri"/>
            </a:endParaRPr>
          </a:p>
        </p:txBody>
      </p:sp>
      <p:cxnSp>
        <p:nvCxnSpPr>
          <p:cNvPr id="580" name="Google Shape;580;p49"/>
          <p:cNvCxnSpPr/>
          <p:nvPr/>
        </p:nvCxnSpPr>
        <p:spPr>
          <a:xfrm>
            <a:off x="690742" y="3975422"/>
            <a:ext cx="79800" cy="79800"/>
          </a:xfrm>
          <a:prstGeom prst="straightConnector1">
            <a:avLst/>
          </a:prstGeom>
          <a:solidFill>
            <a:srgbClr val="13A4B4"/>
          </a:solidFill>
          <a:ln>
            <a:noFill/>
          </a:ln>
        </p:spPr>
      </p:cxnSp>
      <p:sp>
        <p:nvSpPr>
          <p:cNvPr id="581" name="Google Shape;581;p49"/>
          <p:cNvSpPr/>
          <p:nvPr/>
        </p:nvSpPr>
        <p:spPr>
          <a:xfrm>
            <a:off x="826415" y="3927538"/>
            <a:ext cx="3272400" cy="3033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280"/>
              <a:buFont typeface="Calibri"/>
              <a:buNone/>
            </a:pPr>
            <a:r>
              <a:rPr lang="fr" sz="1280">
                <a:solidFill>
                  <a:srgbClr val="2D3748"/>
                </a:solidFill>
                <a:latin typeface="Calibri"/>
                <a:ea typeface="Calibri"/>
                <a:cs typeface="Calibri"/>
                <a:sym typeface="Calibri"/>
              </a:rPr>
              <a:t>Data scientists hospitaliers</a:t>
            </a:r>
            <a:endParaRPr sz="1280">
              <a:solidFill>
                <a:schemeClr val="dk1"/>
              </a:solidFill>
              <a:latin typeface="Calibri"/>
              <a:ea typeface="Calibri"/>
              <a:cs typeface="Calibri"/>
              <a:sym typeface="Calibri"/>
            </a:endParaRPr>
          </a:p>
        </p:txBody>
      </p:sp>
      <p:sp>
        <p:nvSpPr>
          <p:cNvPr id="582" name="Google Shape;582;p49"/>
          <p:cNvSpPr/>
          <p:nvPr/>
        </p:nvSpPr>
        <p:spPr>
          <a:xfrm>
            <a:off x="4510873" y="2728726"/>
            <a:ext cx="3704700" cy="1710000"/>
          </a:xfrm>
          <a:prstGeom prst="rect">
            <a:avLst/>
          </a:prstGeom>
          <a:solidFill>
            <a:srgbClr val="FFFFFF"/>
          </a:solidFill>
          <a:ln w="11300" cap="flat" cmpd="sng">
            <a:solidFill>
              <a:srgbClr val="E2E8F0"/>
            </a:solidFill>
            <a:prstDash val="solid"/>
            <a:round/>
            <a:headEnd type="none" w="sm" len="sm"/>
            <a:tailEnd type="none" w="sm" len="sm"/>
          </a:ln>
          <a:effectLst>
            <a:outerShdw blurRad="120629" dist="45236" dir="8100000" algn="bl" rotWithShape="0">
              <a:srgbClr val="000000">
                <a:alpha val="12156"/>
              </a:srgbClr>
            </a:outerShdw>
          </a:effectLst>
        </p:spPr>
        <p:txBody>
          <a:bodyPr spcFirstLastPara="1" wrap="square" lIns="81425" tIns="81425" rIns="81425" bIns="81425" anchor="ctr" anchorCtr="0">
            <a:noAutofit/>
          </a:bodyPr>
          <a:lstStyle/>
          <a:p>
            <a:pPr marL="0" lvl="0" indent="0" algn="l" rtl="0">
              <a:spcBef>
                <a:spcPts val="0"/>
              </a:spcBef>
              <a:spcAft>
                <a:spcPts val="0"/>
              </a:spcAft>
              <a:buNone/>
            </a:pPr>
            <a:endParaRPr/>
          </a:p>
        </p:txBody>
      </p:sp>
      <p:sp>
        <p:nvSpPr>
          <p:cNvPr id="583" name="Google Shape;583;p49"/>
          <p:cNvSpPr/>
          <p:nvPr/>
        </p:nvSpPr>
        <p:spPr>
          <a:xfrm>
            <a:off x="4510873" y="2728726"/>
            <a:ext cx="3704700" cy="342000"/>
          </a:xfrm>
          <a:prstGeom prst="rect">
            <a:avLst/>
          </a:prstGeom>
          <a:solidFill>
            <a:srgbClr val="E8A838"/>
          </a:solidFill>
          <a:ln>
            <a:noFill/>
          </a:ln>
        </p:spPr>
        <p:txBody>
          <a:bodyPr spcFirstLastPara="1" wrap="square" lIns="81425" tIns="81425" rIns="81425" bIns="81425" anchor="ctr" anchorCtr="0">
            <a:noAutofit/>
          </a:bodyPr>
          <a:lstStyle/>
          <a:p>
            <a:pPr marL="0" lvl="0" indent="0" algn="l" rtl="0">
              <a:spcBef>
                <a:spcPts val="0"/>
              </a:spcBef>
              <a:spcAft>
                <a:spcPts val="0"/>
              </a:spcAft>
              <a:buNone/>
            </a:pPr>
            <a:endParaRPr/>
          </a:p>
        </p:txBody>
      </p:sp>
      <p:sp>
        <p:nvSpPr>
          <p:cNvPr id="584" name="Google Shape;584;p49"/>
          <p:cNvSpPr/>
          <p:nvPr/>
        </p:nvSpPr>
        <p:spPr>
          <a:xfrm>
            <a:off x="4510873" y="2728726"/>
            <a:ext cx="3704700" cy="342000"/>
          </a:xfrm>
          <a:prstGeom prst="rect">
            <a:avLst/>
          </a:prstGeom>
          <a:noFill/>
          <a:ln>
            <a:noFill/>
          </a:ln>
        </p:spPr>
        <p:txBody>
          <a:bodyPr spcFirstLastPara="1" wrap="square" lIns="90475" tIns="90475" rIns="90475" bIns="90475" anchor="ctr" anchorCtr="0">
            <a:noAutofit/>
          </a:bodyPr>
          <a:lstStyle/>
          <a:p>
            <a:pPr marL="0" marR="0" lvl="0" indent="0" algn="l" rtl="0">
              <a:spcBef>
                <a:spcPts val="0"/>
              </a:spcBef>
              <a:spcAft>
                <a:spcPts val="0"/>
              </a:spcAft>
              <a:buClr>
                <a:srgbClr val="FFFFFF"/>
              </a:buClr>
              <a:buSzPts val="1781"/>
              <a:buFont typeface="Calibri"/>
              <a:buNone/>
            </a:pPr>
            <a:r>
              <a:rPr lang="fr" sz="1781" b="1">
                <a:solidFill>
                  <a:srgbClr val="FFFFFF"/>
                </a:solidFill>
                <a:latin typeface="Calibri"/>
                <a:ea typeface="Calibri"/>
                <a:cs typeface="Calibri"/>
                <a:sym typeface="Calibri"/>
              </a:rPr>
              <a:t> Enjeux Systémiques</a:t>
            </a:r>
            <a:endParaRPr sz="1781">
              <a:solidFill>
                <a:schemeClr val="dk1"/>
              </a:solidFill>
              <a:latin typeface="Calibri"/>
              <a:ea typeface="Calibri"/>
              <a:cs typeface="Calibri"/>
              <a:sym typeface="Calibri"/>
            </a:endParaRPr>
          </a:p>
        </p:txBody>
      </p:sp>
      <p:cxnSp>
        <p:nvCxnSpPr>
          <p:cNvPr id="585" name="Google Shape;585;p49"/>
          <p:cNvCxnSpPr/>
          <p:nvPr/>
        </p:nvCxnSpPr>
        <p:spPr>
          <a:xfrm>
            <a:off x="4633010" y="3184702"/>
            <a:ext cx="81600" cy="81600"/>
          </a:xfrm>
          <a:prstGeom prst="straightConnector1">
            <a:avLst/>
          </a:prstGeom>
          <a:solidFill>
            <a:srgbClr val="E8A838"/>
          </a:solidFill>
          <a:ln>
            <a:noFill/>
          </a:ln>
        </p:spPr>
      </p:cxnSp>
      <p:sp>
        <p:nvSpPr>
          <p:cNvPr id="586" name="Google Shape;586;p49"/>
          <p:cNvSpPr/>
          <p:nvPr/>
        </p:nvSpPr>
        <p:spPr>
          <a:xfrm>
            <a:off x="4771431" y="3135847"/>
            <a:ext cx="3338400" cy="309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306"/>
              <a:buFont typeface="Calibri"/>
              <a:buNone/>
            </a:pPr>
            <a:r>
              <a:rPr lang="fr" sz="1306">
                <a:solidFill>
                  <a:srgbClr val="2D3748"/>
                </a:solidFill>
                <a:latin typeface="Calibri"/>
                <a:ea typeface="Calibri"/>
                <a:cs typeface="Calibri"/>
                <a:sym typeface="Calibri"/>
              </a:rPr>
              <a:t>Organisationnels &amp; réglementaires</a:t>
            </a:r>
            <a:endParaRPr sz="1306">
              <a:solidFill>
                <a:schemeClr val="dk1"/>
              </a:solidFill>
              <a:latin typeface="Calibri"/>
              <a:ea typeface="Calibri"/>
              <a:cs typeface="Calibri"/>
              <a:sym typeface="Calibri"/>
            </a:endParaRPr>
          </a:p>
        </p:txBody>
      </p:sp>
      <p:cxnSp>
        <p:nvCxnSpPr>
          <p:cNvPr id="587" name="Google Shape;587;p49"/>
          <p:cNvCxnSpPr/>
          <p:nvPr/>
        </p:nvCxnSpPr>
        <p:spPr>
          <a:xfrm>
            <a:off x="4633010" y="3591823"/>
            <a:ext cx="81600" cy="81600"/>
          </a:xfrm>
          <a:prstGeom prst="straightConnector1">
            <a:avLst/>
          </a:prstGeom>
          <a:solidFill>
            <a:srgbClr val="E8A838"/>
          </a:solidFill>
          <a:ln>
            <a:noFill/>
          </a:ln>
        </p:spPr>
      </p:cxnSp>
      <p:sp>
        <p:nvSpPr>
          <p:cNvPr id="588" name="Google Shape;588;p49"/>
          <p:cNvSpPr/>
          <p:nvPr/>
        </p:nvSpPr>
        <p:spPr>
          <a:xfrm>
            <a:off x="4771431" y="3542969"/>
            <a:ext cx="3338400" cy="309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306"/>
              <a:buFont typeface="Calibri"/>
              <a:buNone/>
            </a:pPr>
            <a:r>
              <a:rPr lang="fr" sz="1306">
                <a:solidFill>
                  <a:srgbClr val="2D3748"/>
                </a:solidFill>
                <a:latin typeface="Calibri"/>
                <a:ea typeface="Calibri"/>
                <a:cs typeface="Calibri"/>
                <a:sym typeface="Calibri"/>
              </a:rPr>
              <a:t>Appropriation par les soignants</a:t>
            </a:r>
            <a:endParaRPr sz="1306">
              <a:solidFill>
                <a:schemeClr val="dk1"/>
              </a:solidFill>
              <a:latin typeface="Calibri"/>
              <a:ea typeface="Calibri"/>
              <a:cs typeface="Calibri"/>
              <a:sym typeface="Calibri"/>
            </a:endParaRPr>
          </a:p>
        </p:txBody>
      </p:sp>
      <p:cxnSp>
        <p:nvCxnSpPr>
          <p:cNvPr id="589" name="Google Shape;589;p49"/>
          <p:cNvCxnSpPr/>
          <p:nvPr/>
        </p:nvCxnSpPr>
        <p:spPr>
          <a:xfrm>
            <a:off x="4633010" y="3998945"/>
            <a:ext cx="81600" cy="81600"/>
          </a:xfrm>
          <a:prstGeom prst="straightConnector1">
            <a:avLst/>
          </a:prstGeom>
          <a:solidFill>
            <a:srgbClr val="E8A838"/>
          </a:solidFill>
          <a:ln>
            <a:noFill/>
          </a:ln>
        </p:spPr>
      </p:cxnSp>
      <p:sp>
        <p:nvSpPr>
          <p:cNvPr id="590" name="Google Shape;590;p49"/>
          <p:cNvSpPr/>
          <p:nvPr/>
        </p:nvSpPr>
        <p:spPr>
          <a:xfrm>
            <a:off x="4771431" y="3950090"/>
            <a:ext cx="3338400" cy="309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306"/>
              <a:buFont typeface="Calibri"/>
              <a:buNone/>
            </a:pPr>
            <a:r>
              <a:rPr lang="fr" sz="1306">
                <a:solidFill>
                  <a:srgbClr val="2D3748"/>
                </a:solidFill>
                <a:latin typeface="Calibri"/>
                <a:ea typeface="Calibri"/>
                <a:cs typeface="Calibri"/>
                <a:sym typeface="Calibri"/>
              </a:rPr>
              <a:t>Éthique, équité &amp; accessibilité mondiale</a:t>
            </a:r>
            <a:endParaRPr sz="1306">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87628" y="1275400"/>
            <a:ext cx="2012665" cy="2020914"/>
          </a:xfrm>
          <a:prstGeom prst="rect">
            <a:avLst/>
          </a:prstGeom>
        </p:spPr>
      </p:pic>
      <p:pic>
        <p:nvPicPr>
          <p:cNvPr id="3" name="Image 2"/>
          <p:cNvPicPr>
            <a:picLocks noChangeAspect="1"/>
          </p:cNvPicPr>
          <p:nvPr/>
        </p:nvPicPr>
        <p:blipFill>
          <a:blip r:embed="rId4"/>
          <a:stretch>
            <a:fillRect/>
          </a:stretch>
        </p:blipFill>
        <p:spPr>
          <a:xfrm>
            <a:off x="647699" y="194065"/>
            <a:ext cx="8229600" cy="1703294"/>
          </a:xfrm>
          <a:prstGeom prst="rect">
            <a:avLst/>
          </a:prstGeom>
        </p:spPr>
      </p:pic>
      <p:sp>
        <p:nvSpPr>
          <p:cNvPr id="595" name="Google Shape;595;p50"/>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fr"/>
              <a:t>22</a:t>
            </a:fld>
            <a:endParaRPr/>
          </a:p>
        </p:txBody>
      </p:sp>
      <p:sp>
        <p:nvSpPr>
          <p:cNvPr id="596" name="Google Shape;596;p50"/>
          <p:cNvSpPr txBox="1"/>
          <p:nvPr/>
        </p:nvSpPr>
        <p:spPr>
          <a:xfrm>
            <a:off x="5280029" y="4863325"/>
            <a:ext cx="3064500" cy="2847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fr" sz="1400" dirty="0">
                <a:solidFill>
                  <a:schemeClr val="bg1"/>
                </a:solidFill>
                <a:latin typeface="Calibri"/>
                <a:ea typeface="Calibri"/>
                <a:cs typeface="Calibri"/>
                <a:sym typeface="Calibri"/>
              </a:rPr>
              <a:t>Merci de votre attention</a:t>
            </a:r>
            <a:endParaRPr sz="1400" dirty="0">
              <a:solidFill>
                <a:schemeClr val="bg1"/>
              </a:solidFill>
              <a:latin typeface="Calibri"/>
              <a:ea typeface="Calibri"/>
              <a:cs typeface="Calibri"/>
              <a:sym typeface="Calibri"/>
            </a:endParaRPr>
          </a:p>
        </p:txBody>
      </p:sp>
      <p:sp>
        <p:nvSpPr>
          <p:cNvPr id="5" name="Rectangle 4"/>
          <p:cNvSpPr/>
          <p:nvPr/>
        </p:nvSpPr>
        <p:spPr>
          <a:xfrm>
            <a:off x="4408170" y="1421960"/>
            <a:ext cx="5029200" cy="738664"/>
          </a:xfrm>
          <a:prstGeom prst="rect">
            <a:avLst/>
          </a:prstGeom>
        </p:spPr>
        <p:txBody>
          <a:bodyPr wrap="square">
            <a:spAutoFit/>
          </a:bodyPr>
          <a:lstStyle/>
          <a:p>
            <a:pPr algn="just"/>
            <a:r>
              <a:rPr lang="fr-FR" dirty="0">
                <a:solidFill>
                  <a:schemeClr val="accent2"/>
                </a:solidFill>
                <a:hlinkClick r:id="rId5"/>
              </a:rPr>
              <a:t>https://science-ouverte.inrae.fr/fr/offre-service/fiches-pratiques-et-recommandations/guide-du-bon-usage-des-assistants-base-dintelligences-artificielles-generatives</a:t>
            </a:r>
            <a:endParaRPr lang="fr-FR" dirty="0">
              <a:solidFill>
                <a:schemeClr val="accent2"/>
              </a:solidFill>
            </a:endParaRPr>
          </a:p>
        </p:txBody>
      </p:sp>
      <p:pic>
        <p:nvPicPr>
          <p:cNvPr id="1026" name="Picture 2" descr="République Française, INRAE, retour à la page d'accueil"/>
          <p:cNvPicPr>
            <a:picLocks noChangeAspect="1" noChangeArrowheads="1"/>
          </p:cNvPicPr>
          <p:nvPr/>
        </p:nvPicPr>
        <p:blipFill rotWithShape="1">
          <a:blip r:embed="rId6">
            <a:extLst>
              <a:ext uri="{28A0092B-C50C-407E-A947-70E740481C1C}">
                <a14:useLocalDpi xmlns:a14="http://schemas.microsoft.com/office/drawing/2010/main" val="0"/>
              </a:ext>
            </a:extLst>
          </a:blip>
          <a:srcRect l="48692"/>
          <a:stretch/>
        </p:blipFill>
        <p:spPr bwMode="auto">
          <a:xfrm>
            <a:off x="2052000" y="1045712"/>
            <a:ext cx="1202231" cy="933450"/>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a:blip r:embed="rId7"/>
          <a:stretch>
            <a:fillRect/>
          </a:stretch>
        </p:blipFill>
        <p:spPr>
          <a:xfrm>
            <a:off x="1462159" y="2411090"/>
            <a:ext cx="7635739" cy="2075987"/>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1"/>
          <p:cNvSpPr txBox="1"/>
          <p:nvPr/>
        </p:nvSpPr>
        <p:spPr>
          <a:xfrm>
            <a:off x="241861" y="409236"/>
            <a:ext cx="7886700" cy="577939"/>
          </a:xfrm>
          <a:prstGeom prst="rect">
            <a:avLst/>
          </a:prstGeom>
          <a:noFill/>
          <a:ln>
            <a:noFill/>
          </a:ln>
        </p:spPr>
        <p:txBody>
          <a:bodyPr spcFirstLastPara="1" wrap="square" lIns="68575" tIns="34275" rIns="68575" bIns="34275" anchor="ctr" anchorCtr="0">
            <a:normAutofit fontScale="25000" lnSpcReduction="20000"/>
          </a:bodyPr>
          <a:lstStyle/>
          <a:p>
            <a:pPr marL="0" marR="0" lvl="0" indent="0" algn="l" rtl="0">
              <a:lnSpc>
                <a:spcPct val="120000"/>
              </a:lnSpc>
              <a:spcBef>
                <a:spcPts val="0"/>
              </a:spcBef>
              <a:spcAft>
                <a:spcPts val="0"/>
              </a:spcAft>
              <a:buClr>
                <a:schemeClr val="dk1"/>
              </a:buClr>
              <a:buSzPct val="63636"/>
              <a:buFont typeface="Calibri"/>
              <a:buNone/>
            </a:pPr>
            <a:r>
              <a:rPr lang="fr" sz="13200" b="1">
                <a:solidFill>
                  <a:schemeClr val="dk1"/>
                </a:solidFill>
                <a:latin typeface="Calibri"/>
                <a:ea typeface="Calibri"/>
                <a:cs typeface="Calibri"/>
                <a:sym typeface="Calibri"/>
              </a:rPr>
              <a:t>Intelligence Artificielle : quelques définitions</a:t>
            </a:r>
            <a:r>
              <a:rPr lang="fr" sz="4000">
                <a:solidFill>
                  <a:schemeClr val="dk1"/>
                </a:solidFill>
                <a:latin typeface="Arial"/>
                <a:ea typeface="Arial"/>
                <a:cs typeface="Arial"/>
                <a:sym typeface="Arial"/>
              </a:rPr>
              <a:t> </a:t>
            </a:r>
            <a:endParaRPr sz="1100"/>
          </a:p>
          <a:p>
            <a:pPr marL="0" marR="0" lvl="0" indent="0" algn="l" rtl="0">
              <a:lnSpc>
                <a:spcPct val="120000"/>
              </a:lnSpc>
              <a:spcBef>
                <a:spcPts val="0"/>
              </a:spcBef>
              <a:spcAft>
                <a:spcPts val="0"/>
              </a:spcAft>
              <a:buClr>
                <a:schemeClr val="dk1"/>
              </a:buClr>
              <a:buSzPct val="210000"/>
              <a:buFont typeface="Arial"/>
              <a:buNone/>
            </a:pPr>
            <a:r>
              <a:rPr lang="fr" sz="4000">
                <a:solidFill>
                  <a:schemeClr val="dk1"/>
                </a:solidFill>
                <a:latin typeface="Arial"/>
                <a:ea typeface="Arial"/>
                <a:cs typeface="Arial"/>
                <a:sym typeface="Arial"/>
              </a:rPr>
              <a:t/>
            </a:r>
            <a:br>
              <a:rPr lang="fr" sz="4000">
                <a:solidFill>
                  <a:schemeClr val="dk1"/>
                </a:solidFill>
                <a:latin typeface="Arial"/>
                <a:ea typeface="Arial"/>
                <a:cs typeface="Arial"/>
                <a:sym typeface="Arial"/>
              </a:rPr>
            </a:br>
            <a:endParaRPr sz="4000">
              <a:solidFill>
                <a:schemeClr val="dk1"/>
              </a:solidFill>
              <a:latin typeface="Arial"/>
              <a:ea typeface="Arial"/>
              <a:cs typeface="Arial"/>
              <a:sym typeface="Arial"/>
            </a:endParaRPr>
          </a:p>
        </p:txBody>
      </p:sp>
      <p:sp>
        <p:nvSpPr>
          <p:cNvPr id="176" name="Google Shape;176;p31"/>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fr">
                <a:solidFill>
                  <a:schemeClr val="lt1"/>
                </a:solidFill>
              </a:rPr>
              <a:t>3</a:t>
            </a:fld>
            <a:endParaRPr>
              <a:solidFill>
                <a:schemeClr val="lt1"/>
              </a:solidFill>
            </a:endParaRPr>
          </a:p>
        </p:txBody>
      </p:sp>
      <p:sp>
        <p:nvSpPr>
          <p:cNvPr id="177" name="Google Shape;177;p31"/>
          <p:cNvSpPr/>
          <p:nvPr/>
        </p:nvSpPr>
        <p:spPr>
          <a:xfrm>
            <a:off x="4482913" y="2433250"/>
            <a:ext cx="178175" cy="276999"/>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 sz="1400">
                <a:solidFill>
                  <a:schemeClr val="dk1"/>
                </a:solidFill>
                <a:latin typeface="Calibri"/>
                <a:ea typeface="Calibri"/>
                <a:cs typeface="Calibri"/>
                <a:sym typeface="Calibri"/>
              </a:rPr>
              <a:t> </a:t>
            </a:r>
            <a:endParaRPr sz="1100"/>
          </a:p>
        </p:txBody>
      </p:sp>
      <p:pic>
        <p:nvPicPr>
          <p:cNvPr id="178" name="Google Shape;178;p31"/>
          <p:cNvPicPr preferRelativeResize="0"/>
          <p:nvPr/>
        </p:nvPicPr>
        <p:blipFill rotWithShape="1">
          <a:blip r:embed="rId3">
            <a:alphaModFix/>
          </a:blip>
          <a:srcRect/>
          <a:stretch/>
        </p:blipFill>
        <p:spPr>
          <a:xfrm>
            <a:off x="542404" y="953465"/>
            <a:ext cx="2691131" cy="1496269"/>
          </a:xfrm>
          <a:prstGeom prst="rect">
            <a:avLst/>
          </a:prstGeom>
          <a:noFill/>
          <a:ln>
            <a:noFill/>
          </a:ln>
        </p:spPr>
      </p:pic>
      <p:pic>
        <p:nvPicPr>
          <p:cNvPr id="179" name="Google Shape;179;p31"/>
          <p:cNvPicPr preferRelativeResize="0"/>
          <p:nvPr/>
        </p:nvPicPr>
        <p:blipFill rotWithShape="1">
          <a:blip r:embed="rId4">
            <a:alphaModFix/>
          </a:blip>
          <a:srcRect/>
          <a:stretch/>
        </p:blipFill>
        <p:spPr>
          <a:xfrm>
            <a:off x="787036" y="2940560"/>
            <a:ext cx="2446499" cy="1412456"/>
          </a:xfrm>
          <a:prstGeom prst="rect">
            <a:avLst/>
          </a:prstGeom>
          <a:noFill/>
          <a:ln>
            <a:noFill/>
          </a:ln>
        </p:spPr>
      </p:pic>
      <p:pic>
        <p:nvPicPr>
          <p:cNvPr id="180" name="Google Shape;180;p31"/>
          <p:cNvPicPr preferRelativeResize="0"/>
          <p:nvPr/>
        </p:nvPicPr>
        <p:blipFill rotWithShape="1">
          <a:blip r:embed="rId5">
            <a:alphaModFix/>
          </a:blip>
          <a:srcRect/>
          <a:stretch/>
        </p:blipFill>
        <p:spPr>
          <a:xfrm>
            <a:off x="4986188" y="1485042"/>
            <a:ext cx="3186506" cy="2012044"/>
          </a:xfrm>
          <a:prstGeom prst="rect">
            <a:avLst/>
          </a:prstGeom>
          <a:noFill/>
          <a:ln>
            <a:noFill/>
          </a:ln>
        </p:spPr>
      </p:pic>
      <p:sp>
        <p:nvSpPr>
          <p:cNvPr id="181" name="Google Shape;181;p31"/>
          <p:cNvSpPr/>
          <p:nvPr/>
        </p:nvSpPr>
        <p:spPr>
          <a:xfrm>
            <a:off x="5200374" y="3699698"/>
            <a:ext cx="2526000" cy="9729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
                <a:solidFill>
                  <a:schemeClr val="dk1"/>
                </a:solidFill>
              </a:rPr>
              <a:t>neurone mathématique</a:t>
            </a:r>
            <a:endParaRPr>
              <a:solidFill>
                <a:schemeClr val="dk1"/>
              </a:solidFill>
            </a:endParaRPr>
          </a:p>
          <a:p>
            <a:pPr marL="0" marR="0" lvl="0" indent="0" algn="l" rtl="0">
              <a:spcBef>
                <a:spcPts val="0"/>
              </a:spcBef>
              <a:spcAft>
                <a:spcPts val="0"/>
              </a:spcAft>
              <a:buNone/>
            </a:pPr>
            <a:r>
              <a:rPr lang="fr">
                <a:solidFill>
                  <a:schemeClr val="dk1"/>
                </a:solidFill>
              </a:rPr>
              <a:t>réseaux de neurones</a:t>
            </a:r>
            <a:endParaRPr>
              <a:solidFill>
                <a:schemeClr val="dk1"/>
              </a:solidFill>
            </a:endParaRPr>
          </a:p>
          <a:p>
            <a:pPr marL="0" marR="0" lvl="0" indent="0" algn="l" rtl="0">
              <a:spcBef>
                <a:spcPts val="0"/>
              </a:spcBef>
              <a:spcAft>
                <a:spcPts val="0"/>
              </a:spcAft>
              <a:buNone/>
            </a:pPr>
            <a:r>
              <a:rPr lang="fr">
                <a:solidFill>
                  <a:schemeClr val="dk1"/>
                </a:solidFill>
              </a:rPr>
              <a:t>réseaux neurones profonds </a:t>
            </a:r>
            <a:endParaRPr>
              <a:solidFill>
                <a:schemeClr val="dk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2"/>
          <p:cNvSpPr txBox="1"/>
          <p:nvPr/>
        </p:nvSpPr>
        <p:spPr>
          <a:xfrm>
            <a:off x="2894738" y="713485"/>
            <a:ext cx="3583800" cy="429600"/>
          </a:xfrm>
          <a:prstGeom prst="rect">
            <a:avLst/>
          </a:prstGeom>
          <a:noFill/>
          <a:ln>
            <a:noFill/>
          </a:ln>
        </p:spPr>
        <p:txBody>
          <a:bodyPr spcFirstLastPara="1" wrap="square" lIns="68575" tIns="68575" rIns="68575" bIns="68575" anchor="t" anchorCtr="0">
            <a:normAutofit lnSpcReduction="10000"/>
          </a:bodyPr>
          <a:lstStyle/>
          <a:p>
            <a:pPr marL="0" marR="0" lvl="0" indent="0" algn="l" rtl="0">
              <a:lnSpc>
                <a:spcPct val="100000"/>
              </a:lnSpc>
              <a:spcBef>
                <a:spcPts val="0"/>
              </a:spcBef>
              <a:spcAft>
                <a:spcPts val="0"/>
              </a:spcAft>
              <a:buClr>
                <a:schemeClr val="dk1"/>
              </a:buClr>
              <a:buSzPts val="2300"/>
              <a:buFont typeface="Arial"/>
              <a:buNone/>
            </a:pPr>
            <a:r>
              <a:rPr lang="fr" sz="2100">
                <a:solidFill>
                  <a:schemeClr val="dk1"/>
                </a:solidFill>
              </a:rPr>
              <a:t>1ère phase d’apprentissage </a:t>
            </a:r>
            <a:endParaRPr sz="2100" b="0" i="0" u="none" strike="noStrike" cap="none">
              <a:solidFill>
                <a:schemeClr val="dk1"/>
              </a:solidFill>
              <a:latin typeface="Arial"/>
              <a:ea typeface="Arial"/>
              <a:cs typeface="Arial"/>
              <a:sym typeface="Arial"/>
            </a:endParaRPr>
          </a:p>
        </p:txBody>
      </p:sp>
      <p:sp>
        <p:nvSpPr>
          <p:cNvPr id="188" name="Google Shape;188;p32"/>
          <p:cNvSpPr txBox="1"/>
          <p:nvPr/>
        </p:nvSpPr>
        <p:spPr>
          <a:xfrm>
            <a:off x="4090809" y="1563845"/>
            <a:ext cx="1917600" cy="429600"/>
          </a:xfrm>
          <a:prstGeom prst="rect">
            <a:avLst/>
          </a:prstGeom>
          <a:noFill/>
          <a:ln>
            <a:noFill/>
          </a:ln>
        </p:spPr>
        <p:txBody>
          <a:bodyPr spcFirstLastPara="1" wrap="square" lIns="68575" tIns="68575" rIns="68575" bIns="68575" anchor="t" anchorCtr="0">
            <a:normAutofit fontScale="85000" lnSpcReduction="20000"/>
          </a:bodyPr>
          <a:lstStyle/>
          <a:p>
            <a:pPr marL="0" marR="0" lvl="0" indent="0" algn="l" rtl="0">
              <a:lnSpc>
                <a:spcPct val="115000"/>
              </a:lnSpc>
              <a:spcBef>
                <a:spcPts val="0"/>
              </a:spcBef>
              <a:spcAft>
                <a:spcPts val="900"/>
              </a:spcAft>
              <a:buClr>
                <a:schemeClr val="dk2"/>
              </a:buClr>
              <a:buSzPts val="1600"/>
              <a:buFont typeface="Arial"/>
              <a:buNone/>
            </a:pPr>
            <a:r>
              <a:rPr lang="fr" sz="1400" b="0" i="0" u="none" strike="noStrike" cap="none">
                <a:solidFill>
                  <a:schemeClr val="dk2"/>
                </a:solidFill>
                <a:latin typeface="Arial"/>
                <a:ea typeface="Arial"/>
                <a:cs typeface="Arial"/>
                <a:sym typeface="Arial"/>
              </a:rPr>
              <a:t>réseau de neurones</a:t>
            </a:r>
            <a:endParaRPr sz="1400" b="0" i="0" u="none" strike="noStrike" cap="none">
              <a:solidFill>
                <a:schemeClr val="dk2"/>
              </a:solidFill>
              <a:latin typeface="Arial"/>
              <a:ea typeface="Arial"/>
              <a:cs typeface="Arial"/>
              <a:sym typeface="Arial"/>
            </a:endParaRPr>
          </a:p>
        </p:txBody>
      </p:sp>
      <p:pic>
        <p:nvPicPr>
          <p:cNvPr id="189" name="Google Shape;189;p32"/>
          <p:cNvPicPr preferRelativeResize="0"/>
          <p:nvPr/>
        </p:nvPicPr>
        <p:blipFill rotWithShape="1">
          <a:blip r:embed="rId3">
            <a:alphaModFix/>
          </a:blip>
          <a:srcRect/>
          <a:stretch/>
        </p:blipFill>
        <p:spPr>
          <a:xfrm>
            <a:off x="3380371" y="2094651"/>
            <a:ext cx="3186506" cy="2012044"/>
          </a:xfrm>
          <a:prstGeom prst="rect">
            <a:avLst/>
          </a:prstGeom>
          <a:noFill/>
          <a:ln>
            <a:noFill/>
          </a:ln>
        </p:spPr>
      </p:pic>
      <p:sp>
        <p:nvSpPr>
          <p:cNvPr id="190" name="Google Shape;190;p32"/>
          <p:cNvSpPr txBox="1"/>
          <p:nvPr/>
        </p:nvSpPr>
        <p:spPr>
          <a:xfrm>
            <a:off x="1520751" y="1254325"/>
            <a:ext cx="1726800" cy="429600"/>
          </a:xfrm>
          <a:prstGeom prst="rect">
            <a:avLst/>
          </a:prstGeom>
          <a:noFill/>
          <a:ln>
            <a:noFill/>
          </a:ln>
        </p:spPr>
        <p:txBody>
          <a:bodyPr spcFirstLastPara="1" wrap="square" lIns="68575" tIns="68575" rIns="68575" bIns="68575" anchor="t" anchorCtr="0">
            <a:normAutofit fontScale="85000" lnSpcReduction="20000"/>
          </a:bodyPr>
          <a:lstStyle/>
          <a:p>
            <a:pPr marL="0" marR="0" lvl="0" indent="0" algn="l" rtl="0">
              <a:lnSpc>
                <a:spcPct val="115000"/>
              </a:lnSpc>
              <a:spcBef>
                <a:spcPts val="0"/>
              </a:spcBef>
              <a:spcAft>
                <a:spcPts val="900"/>
              </a:spcAft>
              <a:buClr>
                <a:schemeClr val="dk2"/>
              </a:buClr>
              <a:buSzPts val="1600"/>
              <a:buFont typeface="Arial"/>
              <a:buNone/>
            </a:pPr>
            <a:r>
              <a:rPr lang="fr" sz="1400" b="0" i="0" u="none" strike="noStrike" cap="none">
                <a:solidFill>
                  <a:schemeClr val="dk2"/>
                </a:solidFill>
                <a:latin typeface="Arial"/>
                <a:ea typeface="Arial"/>
                <a:cs typeface="Arial"/>
                <a:sym typeface="Arial"/>
              </a:rPr>
              <a:t>données d’</a:t>
            </a:r>
            <a:r>
              <a:rPr lang="fr">
                <a:solidFill>
                  <a:schemeClr val="dk2"/>
                </a:solidFill>
              </a:rPr>
              <a:t>entrée </a:t>
            </a:r>
            <a:endParaRPr sz="1400" b="0" i="0" u="none" strike="noStrike" cap="none">
              <a:solidFill>
                <a:schemeClr val="dk2"/>
              </a:solidFill>
              <a:latin typeface="Arial"/>
              <a:ea typeface="Arial"/>
              <a:cs typeface="Arial"/>
              <a:sym typeface="Arial"/>
            </a:endParaRPr>
          </a:p>
        </p:txBody>
      </p:sp>
      <p:pic>
        <p:nvPicPr>
          <p:cNvPr id="191" name="Google Shape;191;p32"/>
          <p:cNvPicPr preferRelativeResize="0"/>
          <p:nvPr/>
        </p:nvPicPr>
        <p:blipFill rotWithShape="1">
          <a:blip r:embed="rId4">
            <a:alphaModFix/>
          </a:blip>
          <a:srcRect l="19455" t="11847" r="15715" b="10210"/>
          <a:stretch/>
        </p:blipFill>
        <p:spPr>
          <a:xfrm>
            <a:off x="1275703" y="1810877"/>
            <a:ext cx="704846" cy="563869"/>
          </a:xfrm>
          <a:prstGeom prst="rect">
            <a:avLst/>
          </a:prstGeom>
          <a:noFill/>
          <a:ln>
            <a:noFill/>
          </a:ln>
        </p:spPr>
      </p:pic>
      <p:pic>
        <p:nvPicPr>
          <p:cNvPr id="192" name="Google Shape;192;p32"/>
          <p:cNvPicPr preferRelativeResize="0"/>
          <p:nvPr/>
        </p:nvPicPr>
        <p:blipFill rotWithShape="1">
          <a:blip r:embed="rId5">
            <a:alphaModFix/>
          </a:blip>
          <a:srcRect/>
          <a:stretch/>
        </p:blipFill>
        <p:spPr>
          <a:xfrm>
            <a:off x="2031713" y="1740393"/>
            <a:ext cx="704850" cy="704836"/>
          </a:xfrm>
          <a:prstGeom prst="rect">
            <a:avLst/>
          </a:prstGeom>
          <a:noFill/>
          <a:ln>
            <a:noFill/>
          </a:ln>
        </p:spPr>
      </p:pic>
      <p:pic>
        <p:nvPicPr>
          <p:cNvPr id="193" name="Google Shape;193;p32"/>
          <p:cNvPicPr preferRelativeResize="0"/>
          <p:nvPr/>
        </p:nvPicPr>
        <p:blipFill rotWithShape="1">
          <a:blip r:embed="rId6">
            <a:alphaModFix/>
          </a:blip>
          <a:srcRect/>
          <a:stretch/>
        </p:blipFill>
        <p:spPr>
          <a:xfrm>
            <a:off x="2854002" y="1795163"/>
            <a:ext cx="894581" cy="595294"/>
          </a:xfrm>
          <a:prstGeom prst="rect">
            <a:avLst/>
          </a:prstGeom>
          <a:noFill/>
          <a:ln>
            <a:noFill/>
          </a:ln>
        </p:spPr>
      </p:pic>
      <p:sp>
        <p:nvSpPr>
          <p:cNvPr id="194" name="Google Shape;194;p32"/>
          <p:cNvSpPr txBox="1"/>
          <p:nvPr/>
        </p:nvSpPr>
        <p:spPr>
          <a:xfrm>
            <a:off x="1326984" y="2501439"/>
            <a:ext cx="422400" cy="285300"/>
          </a:xfrm>
          <a:prstGeom prst="rect">
            <a:avLst/>
          </a:prstGeom>
          <a:noFill/>
          <a:ln w="9525" cap="flat" cmpd="sng">
            <a:solidFill>
              <a:schemeClr val="accent1"/>
            </a:solidFill>
            <a:prstDash val="solid"/>
            <a:round/>
            <a:headEnd type="none" w="sm" len="sm"/>
            <a:tailEnd type="none" w="sm" len="sm"/>
          </a:ln>
        </p:spPr>
        <p:txBody>
          <a:bodyPr spcFirstLastPara="1" wrap="square" lIns="68575" tIns="68575" rIns="68575" bIns="68575" anchor="t" anchorCtr="0">
            <a:normAutofit fontScale="25000" lnSpcReduction="20000"/>
          </a:bodyPr>
          <a:lstStyle/>
          <a:p>
            <a:pPr marL="0" marR="0" lvl="0" indent="0" algn="l" rtl="0">
              <a:lnSpc>
                <a:spcPct val="115000"/>
              </a:lnSpc>
              <a:spcBef>
                <a:spcPts val="0"/>
              </a:spcBef>
              <a:spcAft>
                <a:spcPts val="900"/>
              </a:spcAft>
              <a:buClr>
                <a:schemeClr val="dk2"/>
              </a:buClr>
              <a:buSzPct val="385714"/>
              <a:buFont typeface="Arial"/>
              <a:buNone/>
            </a:pPr>
            <a:r>
              <a:rPr lang="fr" sz="1400" b="0" i="0" u="none" strike="noStrike" cap="none">
                <a:solidFill>
                  <a:schemeClr val="dk2"/>
                </a:solidFill>
                <a:latin typeface="Arial"/>
                <a:ea typeface="Arial"/>
                <a:cs typeface="Arial"/>
                <a:sym typeface="Arial"/>
              </a:rPr>
              <a:t>chien</a:t>
            </a:r>
            <a:endParaRPr sz="1400" b="0" i="0" u="none" strike="noStrike" cap="none">
              <a:solidFill>
                <a:schemeClr val="dk2"/>
              </a:solidFill>
              <a:latin typeface="Arial"/>
              <a:ea typeface="Arial"/>
              <a:cs typeface="Arial"/>
              <a:sym typeface="Arial"/>
            </a:endParaRPr>
          </a:p>
        </p:txBody>
      </p:sp>
      <p:sp>
        <p:nvSpPr>
          <p:cNvPr id="195" name="Google Shape;195;p32"/>
          <p:cNvSpPr txBox="1"/>
          <p:nvPr/>
        </p:nvSpPr>
        <p:spPr>
          <a:xfrm>
            <a:off x="2213840" y="2501439"/>
            <a:ext cx="422400" cy="285300"/>
          </a:xfrm>
          <a:prstGeom prst="rect">
            <a:avLst/>
          </a:prstGeom>
          <a:noFill/>
          <a:ln w="9525" cap="flat" cmpd="sng">
            <a:solidFill>
              <a:schemeClr val="accent1"/>
            </a:solidFill>
            <a:prstDash val="solid"/>
            <a:round/>
            <a:headEnd type="none" w="sm" len="sm"/>
            <a:tailEnd type="none" w="sm" len="sm"/>
          </a:ln>
        </p:spPr>
        <p:txBody>
          <a:bodyPr spcFirstLastPara="1" wrap="square" lIns="68575" tIns="68575" rIns="68575" bIns="68575" anchor="t" anchorCtr="0">
            <a:normAutofit fontScale="25000" lnSpcReduction="20000"/>
          </a:bodyPr>
          <a:lstStyle/>
          <a:p>
            <a:pPr marL="0" marR="0" lvl="0" indent="0" algn="l" rtl="0">
              <a:lnSpc>
                <a:spcPct val="115000"/>
              </a:lnSpc>
              <a:spcBef>
                <a:spcPts val="0"/>
              </a:spcBef>
              <a:spcAft>
                <a:spcPts val="900"/>
              </a:spcAft>
              <a:buClr>
                <a:schemeClr val="dk2"/>
              </a:buClr>
              <a:buSzPct val="385714"/>
              <a:buFont typeface="Arial"/>
              <a:buNone/>
            </a:pPr>
            <a:r>
              <a:rPr lang="fr" sz="1400" b="0" i="0" u="none" strike="noStrike" cap="none">
                <a:solidFill>
                  <a:schemeClr val="dk2"/>
                </a:solidFill>
                <a:latin typeface="Arial"/>
                <a:ea typeface="Arial"/>
                <a:cs typeface="Arial"/>
                <a:sym typeface="Arial"/>
              </a:rPr>
              <a:t>chien</a:t>
            </a:r>
            <a:endParaRPr sz="1400" b="0" i="0" u="none" strike="noStrike" cap="none">
              <a:solidFill>
                <a:schemeClr val="dk2"/>
              </a:solidFill>
              <a:latin typeface="Arial"/>
              <a:ea typeface="Arial"/>
              <a:cs typeface="Arial"/>
              <a:sym typeface="Arial"/>
            </a:endParaRPr>
          </a:p>
        </p:txBody>
      </p:sp>
      <p:sp>
        <p:nvSpPr>
          <p:cNvPr id="196" name="Google Shape;196;p32"/>
          <p:cNvSpPr txBox="1"/>
          <p:nvPr/>
        </p:nvSpPr>
        <p:spPr>
          <a:xfrm>
            <a:off x="2929659" y="2501439"/>
            <a:ext cx="422400" cy="285300"/>
          </a:xfrm>
          <a:prstGeom prst="rect">
            <a:avLst/>
          </a:prstGeom>
          <a:noFill/>
          <a:ln w="9525" cap="flat" cmpd="sng">
            <a:solidFill>
              <a:schemeClr val="accent1"/>
            </a:solidFill>
            <a:prstDash val="solid"/>
            <a:round/>
            <a:headEnd type="none" w="sm" len="sm"/>
            <a:tailEnd type="none" w="sm" len="sm"/>
          </a:ln>
        </p:spPr>
        <p:txBody>
          <a:bodyPr spcFirstLastPara="1" wrap="square" lIns="68575" tIns="68575" rIns="68575" bIns="68575" anchor="t" anchorCtr="0">
            <a:normAutofit fontScale="25000" lnSpcReduction="20000"/>
          </a:bodyPr>
          <a:lstStyle/>
          <a:p>
            <a:pPr marL="0" marR="0" lvl="0" indent="0" algn="l" rtl="0">
              <a:lnSpc>
                <a:spcPct val="115000"/>
              </a:lnSpc>
              <a:spcBef>
                <a:spcPts val="0"/>
              </a:spcBef>
              <a:spcAft>
                <a:spcPts val="900"/>
              </a:spcAft>
              <a:buClr>
                <a:schemeClr val="dk2"/>
              </a:buClr>
              <a:buSzPct val="385714"/>
              <a:buFont typeface="Arial"/>
              <a:buNone/>
            </a:pPr>
            <a:r>
              <a:rPr lang="fr" sz="1400" b="0" i="0" u="none" strike="noStrike" cap="none">
                <a:solidFill>
                  <a:schemeClr val="dk2"/>
                </a:solidFill>
                <a:latin typeface="Arial"/>
                <a:ea typeface="Arial"/>
                <a:cs typeface="Arial"/>
                <a:sym typeface="Arial"/>
              </a:rPr>
              <a:t>chien</a:t>
            </a:r>
            <a:endParaRPr sz="1400" b="0" i="0" u="none" strike="noStrike" cap="none">
              <a:solidFill>
                <a:schemeClr val="dk2"/>
              </a:solidFill>
              <a:latin typeface="Arial"/>
              <a:ea typeface="Arial"/>
              <a:cs typeface="Arial"/>
              <a:sym typeface="Arial"/>
            </a:endParaRPr>
          </a:p>
        </p:txBody>
      </p:sp>
      <p:pic>
        <p:nvPicPr>
          <p:cNvPr id="197" name="Google Shape;197;p32"/>
          <p:cNvPicPr preferRelativeResize="0"/>
          <p:nvPr/>
        </p:nvPicPr>
        <p:blipFill rotWithShape="1">
          <a:blip r:embed="rId7">
            <a:alphaModFix/>
          </a:blip>
          <a:srcRect l="26318" t="6850" r="17959" b="15135"/>
          <a:stretch/>
        </p:blipFill>
        <p:spPr>
          <a:xfrm>
            <a:off x="1249847" y="3285995"/>
            <a:ext cx="638986" cy="595294"/>
          </a:xfrm>
          <a:prstGeom prst="rect">
            <a:avLst/>
          </a:prstGeom>
          <a:noFill/>
          <a:ln>
            <a:noFill/>
          </a:ln>
        </p:spPr>
      </p:pic>
      <p:pic>
        <p:nvPicPr>
          <p:cNvPr id="198" name="Google Shape;198;p32"/>
          <p:cNvPicPr preferRelativeResize="0"/>
          <p:nvPr/>
        </p:nvPicPr>
        <p:blipFill rotWithShape="1">
          <a:blip r:embed="rId8">
            <a:alphaModFix/>
          </a:blip>
          <a:srcRect/>
          <a:stretch/>
        </p:blipFill>
        <p:spPr>
          <a:xfrm>
            <a:off x="1986764" y="3318677"/>
            <a:ext cx="794762" cy="595294"/>
          </a:xfrm>
          <a:prstGeom prst="rect">
            <a:avLst/>
          </a:prstGeom>
          <a:noFill/>
          <a:ln>
            <a:noFill/>
          </a:ln>
        </p:spPr>
      </p:pic>
      <p:pic>
        <p:nvPicPr>
          <p:cNvPr id="199" name="Google Shape;199;p32"/>
          <p:cNvPicPr preferRelativeResize="0"/>
          <p:nvPr/>
        </p:nvPicPr>
        <p:blipFill rotWithShape="1">
          <a:blip r:embed="rId9">
            <a:alphaModFix/>
          </a:blip>
          <a:srcRect/>
          <a:stretch/>
        </p:blipFill>
        <p:spPr>
          <a:xfrm>
            <a:off x="2929659" y="3296833"/>
            <a:ext cx="638981" cy="638981"/>
          </a:xfrm>
          <a:prstGeom prst="rect">
            <a:avLst/>
          </a:prstGeom>
          <a:noFill/>
          <a:ln>
            <a:noFill/>
          </a:ln>
        </p:spPr>
      </p:pic>
      <p:sp>
        <p:nvSpPr>
          <p:cNvPr id="200" name="Google Shape;200;p32"/>
          <p:cNvSpPr txBox="1"/>
          <p:nvPr/>
        </p:nvSpPr>
        <p:spPr>
          <a:xfrm>
            <a:off x="1326984" y="3913970"/>
            <a:ext cx="422400" cy="285300"/>
          </a:xfrm>
          <a:prstGeom prst="rect">
            <a:avLst/>
          </a:prstGeom>
          <a:noFill/>
          <a:ln w="9525" cap="flat" cmpd="sng">
            <a:solidFill>
              <a:schemeClr val="accent1"/>
            </a:solidFill>
            <a:prstDash val="solid"/>
            <a:round/>
            <a:headEnd type="none" w="sm" len="sm"/>
            <a:tailEnd type="none" w="sm" len="sm"/>
          </a:ln>
        </p:spPr>
        <p:txBody>
          <a:bodyPr spcFirstLastPara="1" wrap="square" lIns="68575" tIns="68575" rIns="68575" bIns="68575" anchor="t" anchorCtr="0">
            <a:normAutofit fontScale="25000" lnSpcReduction="20000"/>
          </a:bodyPr>
          <a:lstStyle/>
          <a:p>
            <a:pPr marL="0" marR="0" lvl="0" indent="0" algn="l" rtl="0">
              <a:lnSpc>
                <a:spcPct val="115000"/>
              </a:lnSpc>
              <a:spcBef>
                <a:spcPts val="0"/>
              </a:spcBef>
              <a:spcAft>
                <a:spcPts val="900"/>
              </a:spcAft>
              <a:buClr>
                <a:schemeClr val="dk2"/>
              </a:buClr>
              <a:buSzPct val="385714"/>
              <a:buFont typeface="Arial"/>
              <a:buNone/>
            </a:pPr>
            <a:r>
              <a:rPr lang="fr" sz="1400" b="0" i="0" u="none" strike="noStrike" cap="none">
                <a:solidFill>
                  <a:schemeClr val="dk2"/>
                </a:solidFill>
                <a:latin typeface="Arial"/>
                <a:ea typeface="Arial"/>
                <a:cs typeface="Arial"/>
                <a:sym typeface="Arial"/>
              </a:rPr>
              <a:t>chat</a:t>
            </a:r>
            <a:endParaRPr sz="1400" b="0" i="0" u="none" strike="noStrike" cap="none">
              <a:solidFill>
                <a:schemeClr val="dk2"/>
              </a:solidFill>
              <a:latin typeface="Arial"/>
              <a:ea typeface="Arial"/>
              <a:cs typeface="Arial"/>
              <a:sym typeface="Arial"/>
            </a:endParaRPr>
          </a:p>
        </p:txBody>
      </p:sp>
      <p:sp>
        <p:nvSpPr>
          <p:cNvPr id="201" name="Google Shape;201;p32"/>
          <p:cNvSpPr txBox="1"/>
          <p:nvPr/>
        </p:nvSpPr>
        <p:spPr>
          <a:xfrm>
            <a:off x="2134359" y="3935814"/>
            <a:ext cx="422400" cy="285300"/>
          </a:xfrm>
          <a:prstGeom prst="rect">
            <a:avLst/>
          </a:prstGeom>
          <a:noFill/>
          <a:ln w="9525" cap="flat" cmpd="sng">
            <a:solidFill>
              <a:schemeClr val="accent1"/>
            </a:solidFill>
            <a:prstDash val="solid"/>
            <a:round/>
            <a:headEnd type="none" w="sm" len="sm"/>
            <a:tailEnd type="none" w="sm" len="sm"/>
          </a:ln>
        </p:spPr>
        <p:txBody>
          <a:bodyPr spcFirstLastPara="1" wrap="square" lIns="68575" tIns="68575" rIns="68575" bIns="68575" anchor="t" anchorCtr="0">
            <a:normAutofit fontScale="25000" lnSpcReduction="20000"/>
          </a:bodyPr>
          <a:lstStyle/>
          <a:p>
            <a:pPr marL="0" marR="0" lvl="0" indent="0" algn="l" rtl="0">
              <a:lnSpc>
                <a:spcPct val="115000"/>
              </a:lnSpc>
              <a:spcBef>
                <a:spcPts val="0"/>
              </a:spcBef>
              <a:spcAft>
                <a:spcPts val="900"/>
              </a:spcAft>
              <a:buClr>
                <a:schemeClr val="dk2"/>
              </a:buClr>
              <a:buSzPct val="385714"/>
              <a:buFont typeface="Arial"/>
              <a:buNone/>
            </a:pPr>
            <a:r>
              <a:rPr lang="fr" sz="1400" b="0" i="0" u="none" strike="noStrike" cap="none">
                <a:solidFill>
                  <a:schemeClr val="dk2"/>
                </a:solidFill>
                <a:latin typeface="Arial"/>
                <a:ea typeface="Arial"/>
                <a:cs typeface="Arial"/>
                <a:sym typeface="Arial"/>
              </a:rPr>
              <a:t>chat</a:t>
            </a:r>
            <a:endParaRPr sz="1400" b="0" i="0" u="none" strike="noStrike" cap="none">
              <a:solidFill>
                <a:schemeClr val="dk2"/>
              </a:solidFill>
              <a:latin typeface="Arial"/>
              <a:ea typeface="Arial"/>
              <a:cs typeface="Arial"/>
              <a:sym typeface="Arial"/>
            </a:endParaRPr>
          </a:p>
        </p:txBody>
      </p:sp>
      <p:sp>
        <p:nvSpPr>
          <p:cNvPr id="202" name="Google Shape;202;p32"/>
          <p:cNvSpPr txBox="1"/>
          <p:nvPr/>
        </p:nvSpPr>
        <p:spPr>
          <a:xfrm>
            <a:off x="3090131" y="3962045"/>
            <a:ext cx="422400" cy="285300"/>
          </a:xfrm>
          <a:prstGeom prst="rect">
            <a:avLst/>
          </a:prstGeom>
          <a:noFill/>
          <a:ln w="9525" cap="flat" cmpd="sng">
            <a:solidFill>
              <a:schemeClr val="accent1"/>
            </a:solidFill>
            <a:prstDash val="solid"/>
            <a:round/>
            <a:headEnd type="none" w="sm" len="sm"/>
            <a:tailEnd type="none" w="sm" len="sm"/>
          </a:ln>
        </p:spPr>
        <p:txBody>
          <a:bodyPr spcFirstLastPara="1" wrap="square" lIns="68575" tIns="68575" rIns="68575" bIns="68575" anchor="t" anchorCtr="0">
            <a:normAutofit fontScale="25000" lnSpcReduction="20000"/>
          </a:bodyPr>
          <a:lstStyle/>
          <a:p>
            <a:pPr marL="0" marR="0" lvl="0" indent="0" algn="l" rtl="0">
              <a:lnSpc>
                <a:spcPct val="115000"/>
              </a:lnSpc>
              <a:spcBef>
                <a:spcPts val="0"/>
              </a:spcBef>
              <a:spcAft>
                <a:spcPts val="900"/>
              </a:spcAft>
              <a:buClr>
                <a:schemeClr val="dk2"/>
              </a:buClr>
              <a:buSzPct val="385714"/>
              <a:buFont typeface="Arial"/>
              <a:buNone/>
            </a:pPr>
            <a:r>
              <a:rPr lang="fr" sz="1400" b="0" i="0" u="none" strike="noStrike" cap="none">
                <a:solidFill>
                  <a:schemeClr val="dk2"/>
                </a:solidFill>
                <a:latin typeface="Arial"/>
                <a:ea typeface="Arial"/>
                <a:cs typeface="Arial"/>
                <a:sym typeface="Arial"/>
              </a:rPr>
              <a:t>chat</a:t>
            </a:r>
            <a:endParaRPr sz="1400" b="0" i="0" u="none" strike="noStrike" cap="none">
              <a:solidFill>
                <a:schemeClr val="dk2"/>
              </a:solidFill>
              <a:latin typeface="Arial"/>
              <a:ea typeface="Arial"/>
              <a:cs typeface="Arial"/>
              <a:sym typeface="Arial"/>
            </a:endParaRPr>
          </a:p>
        </p:txBody>
      </p:sp>
      <p:sp>
        <p:nvSpPr>
          <p:cNvPr id="203" name="Google Shape;203;p32"/>
          <p:cNvSpPr/>
          <p:nvPr/>
        </p:nvSpPr>
        <p:spPr>
          <a:xfrm>
            <a:off x="3648598" y="3272105"/>
            <a:ext cx="138600" cy="2769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Calibri"/>
              <a:ea typeface="Calibri"/>
              <a:cs typeface="Calibri"/>
              <a:sym typeface="Calibri"/>
            </a:endParaRPr>
          </a:p>
        </p:txBody>
      </p:sp>
      <p:sp>
        <p:nvSpPr>
          <p:cNvPr id="204" name="Google Shape;204;p32"/>
          <p:cNvSpPr txBox="1"/>
          <p:nvPr/>
        </p:nvSpPr>
        <p:spPr>
          <a:xfrm>
            <a:off x="368663" y="172310"/>
            <a:ext cx="3583800" cy="429600"/>
          </a:xfrm>
          <a:prstGeom prst="rect">
            <a:avLst/>
          </a:prstGeom>
          <a:noFill/>
          <a:ln>
            <a:noFill/>
          </a:ln>
        </p:spPr>
        <p:txBody>
          <a:bodyPr spcFirstLastPara="1" wrap="square" lIns="68575" tIns="68575" rIns="68575" bIns="68575" anchor="t" anchorCtr="0">
            <a:normAutofit fontScale="92500"/>
          </a:bodyPr>
          <a:lstStyle/>
          <a:p>
            <a:pPr marL="0" marR="0" lvl="0" indent="0" algn="l" rtl="0">
              <a:lnSpc>
                <a:spcPct val="100000"/>
              </a:lnSpc>
              <a:spcBef>
                <a:spcPts val="0"/>
              </a:spcBef>
              <a:spcAft>
                <a:spcPts val="0"/>
              </a:spcAft>
              <a:buClr>
                <a:schemeClr val="dk1"/>
              </a:buClr>
              <a:buSzPct val="109524"/>
              <a:buFont typeface="Arial"/>
              <a:buNone/>
            </a:pPr>
            <a:r>
              <a:rPr lang="fr" sz="2100" b="0" i="0" u="none" strike="noStrike" cap="none">
                <a:solidFill>
                  <a:schemeClr val="dk1"/>
                </a:solidFill>
                <a:latin typeface="Arial"/>
                <a:ea typeface="Arial"/>
                <a:cs typeface="Arial"/>
                <a:sym typeface="Arial"/>
              </a:rPr>
              <a:t>Développement d’un modèle IA </a:t>
            </a:r>
            <a:endParaRPr sz="21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3"/>
          <p:cNvSpPr txBox="1"/>
          <p:nvPr/>
        </p:nvSpPr>
        <p:spPr>
          <a:xfrm>
            <a:off x="6979702" y="1922400"/>
            <a:ext cx="1401600" cy="429600"/>
          </a:xfrm>
          <a:prstGeom prst="rect">
            <a:avLst/>
          </a:prstGeom>
          <a:noFill/>
          <a:ln>
            <a:noFill/>
          </a:ln>
        </p:spPr>
        <p:txBody>
          <a:bodyPr spcFirstLastPara="1" wrap="square" lIns="68575" tIns="68575" rIns="68575" bIns="68575" anchor="t" anchorCtr="0">
            <a:normAutofit fontScale="47500" lnSpcReduction="20000"/>
          </a:bodyPr>
          <a:lstStyle/>
          <a:p>
            <a:pPr marL="0" marR="0" lvl="0" indent="0" algn="ctr" rtl="0">
              <a:lnSpc>
                <a:spcPct val="115000"/>
              </a:lnSpc>
              <a:spcBef>
                <a:spcPts val="0"/>
              </a:spcBef>
              <a:spcAft>
                <a:spcPts val="900"/>
              </a:spcAft>
              <a:buClr>
                <a:schemeClr val="dk2"/>
              </a:buClr>
              <a:buSzPct val="114286"/>
              <a:buFont typeface="Arial"/>
              <a:buNone/>
            </a:pPr>
            <a:r>
              <a:rPr lang="fr">
                <a:solidFill>
                  <a:schemeClr val="dk2"/>
                </a:solidFill>
              </a:rPr>
              <a:t>donnée de sortie : </a:t>
            </a:r>
            <a:r>
              <a:rPr lang="fr" sz="1400" b="0" i="0" u="none" strike="noStrike" cap="none">
                <a:solidFill>
                  <a:schemeClr val="dk2"/>
                </a:solidFill>
                <a:latin typeface="Arial"/>
                <a:ea typeface="Arial"/>
                <a:cs typeface="Arial"/>
                <a:sym typeface="Arial"/>
              </a:rPr>
              <a:t>prédiction</a:t>
            </a:r>
            <a:endParaRPr sz="1400" b="0" i="0" u="none" strike="noStrike" cap="none">
              <a:solidFill>
                <a:schemeClr val="dk2"/>
              </a:solidFill>
              <a:latin typeface="Arial"/>
              <a:ea typeface="Arial"/>
              <a:cs typeface="Arial"/>
              <a:sym typeface="Arial"/>
            </a:endParaRPr>
          </a:p>
        </p:txBody>
      </p:sp>
      <p:pic>
        <p:nvPicPr>
          <p:cNvPr id="210" name="Google Shape;210;p33"/>
          <p:cNvPicPr preferRelativeResize="0"/>
          <p:nvPr/>
        </p:nvPicPr>
        <p:blipFill rotWithShape="1">
          <a:blip r:embed="rId3">
            <a:alphaModFix/>
          </a:blip>
          <a:srcRect/>
          <a:stretch/>
        </p:blipFill>
        <p:spPr>
          <a:xfrm>
            <a:off x="1480278" y="2772139"/>
            <a:ext cx="1015256" cy="1015256"/>
          </a:xfrm>
          <a:prstGeom prst="rect">
            <a:avLst/>
          </a:prstGeom>
          <a:noFill/>
          <a:ln>
            <a:noFill/>
          </a:ln>
        </p:spPr>
      </p:pic>
      <p:sp>
        <p:nvSpPr>
          <p:cNvPr id="211" name="Google Shape;211;p33"/>
          <p:cNvSpPr txBox="1"/>
          <p:nvPr/>
        </p:nvSpPr>
        <p:spPr>
          <a:xfrm>
            <a:off x="7138871" y="2788774"/>
            <a:ext cx="360600" cy="245400"/>
          </a:xfrm>
          <a:prstGeom prst="rect">
            <a:avLst/>
          </a:prstGeom>
          <a:noFill/>
          <a:ln w="9525" cap="flat" cmpd="sng">
            <a:solidFill>
              <a:schemeClr val="accent1"/>
            </a:solidFill>
            <a:prstDash val="solid"/>
            <a:round/>
            <a:headEnd type="none" w="sm" len="sm"/>
            <a:tailEnd type="none" w="sm" len="sm"/>
          </a:ln>
        </p:spPr>
        <p:txBody>
          <a:bodyPr spcFirstLastPara="1" wrap="square" lIns="68575" tIns="68575" rIns="68575" bIns="68575" anchor="t" anchorCtr="0">
            <a:normAutofit fontScale="25000" lnSpcReduction="20000"/>
          </a:bodyPr>
          <a:lstStyle/>
          <a:p>
            <a:pPr marL="0" marR="0" lvl="0" indent="0" algn="l" rtl="0">
              <a:lnSpc>
                <a:spcPct val="115000"/>
              </a:lnSpc>
              <a:spcBef>
                <a:spcPts val="0"/>
              </a:spcBef>
              <a:spcAft>
                <a:spcPts val="900"/>
              </a:spcAft>
              <a:buClr>
                <a:schemeClr val="dk2"/>
              </a:buClr>
              <a:buSzPct val="385714"/>
              <a:buFont typeface="Arial"/>
              <a:buNone/>
            </a:pPr>
            <a:r>
              <a:rPr lang="fr" sz="1400" b="0" i="0" u="none" strike="noStrike" cap="none">
                <a:solidFill>
                  <a:schemeClr val="dk2"/>
                </a:solidFill>
                <a:latin typeface="Arial"/>
                <a:ea typeface="Arial"/>
                <a:cs typeface="Arial"/>
                <a:sym typeface="Arial"/>
              </a:rPr>
              <a:t>chien</a:t>
            </a:r>
            <a:endParaRPr sz="1400" b="0" i="0" u="none" strike="noStrike" cap="none">
              <a:solidFill>
                <a:schemeClr val="dk2"/>
              </a:solidFill>
              <a:latin typeface="Arial"/>
              <a:ea typeface="Arial"/>
              <a:cs typeface="Arial"/>
              <a:sym typeface="Arial"/>
            </a:endParaRPr>
          </a:p>
        </p:txBody>
      </p:sp>
      <p:sp>
        <p:nvSpPr>
          <p:cNvPr id="212" name="Google Shape;212;p33"/>
          <p:cNvSpPr txBox="1"/>
          <p:nvPr/>
        </p:nvSpPr>
        <p:spPr>
          <a:xfrm>
            <a:off x="7138871" y="3125392"/>
            <a:ext cx="360600" cy="245400"/>
          </a:xfrm>
          <a:prstGeom prst="rect">
            <a:avLst/>
          </a:prstGeom>
          <a:noFill/>
          <a:ln w="9525" cap="flat" cmpd="sng">
            <a:solidFill>
              <a:schemeClr val="accent1"/>
            </a:solidFill>
            <a:prstDash val="solid"/>
            <a:round/>
            <a:headEnd type="none" w="sm" len="sm"/>
            <a:tailEnd type="none" w="sm" len="sm"/>
          </a:ln>
        </p:spPr>
        <p:txBody>
          <a:bodyPr spcFirstLastPara="1" wrap="square" lIns="68575" tIns="68575" rIns="68575" bIns="68575" anchor="t" anchorCtr="0">
            <a:normAutofit fontScale="25000" lnSpcReduction="20000"/>
          </a:bodyPr>
          <a:lstStyle/>
          <a:p>
            <a:pPr marL="0" marR="0" lvl="0" indent="0" algn="l" rtl="0">
              <a:lnSpc>
                <a:spcPct val="115000"/>
              </a:lnSpc>
              <a:spcBef>
                <a:spcPts val="0"/>
              </a:spcBef>
              <a:spcAft>
                <a:spcPts val="900"/>
              </a:spcAft>
              <a:buClr>
                <a:schemeClr val="dk2"/>
              </a:buClr>
              <a:buSzPct val="385714"/>
              <a:buFont typeface="Arial"/>
              <a:buNone/>
            </a:pPr>
            <a:r>
              <a:rPr lang="fr" sz="1400" b="0" i="0" u="none" strike="noStrike" cap="none">
                <a:solidFill>
                  <a:schemeClr val="dk2"/>
                </a:solidFill>
                <a:latin typeface="Arial"/>
                <a:ea typeface="Arial"/>
                <a:cs typeface="Arial"/>
                <a:sym typeface="Arial"/>
              </a:rPr>
              <a:t>chat</a:t>
            </a:r>
            <a:endParaRPr sz="1400" b="0" i="0" u="none" strike="noStrike" cap="none">
              <a:solidFill>
                <a:schemeClr val="dk2"/>
              </a:solidFill>
              <a:latin typeface="Arial"/>
              <a:ea typeface="Arial"/>
              <a:cs typeface="Arial"/>
              <a:sym typeface="Arial"/>
            </a:endParaRPr>
          </a:p>
        </p:txBody>
      </p:sp>
      <p:sp>
        <p:nvSpPr>
          <p:cNvPr id="213" name="Google Shape;213;p33"/>
          <p:cNvSpPr txBox="1"/>
          <p:nvPr/>
        </p:nvSpPr>
        <p:spPr>
          <a:xfrm>
            <a:off x="7504052" y="2788774"/>
            <a:ext cx="639000" cy="2454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68575" tIns="68575" rIns="68575" bIns="68575" anchor="t" anchorCtr="0">
            <a:normAutofit fontScale="25000" lnSpcReduction="20000"/>
          </a:bodyPr>
          <a:lstStyle/>
          <a:p>
            <a:pPr marL="0" marR="0" lvl="0" indent="0" algn="r" rtl="0">
              <a:lnSpc>
                <a:spcPct val="115000"/>
              </a:lnSpc>
              <a:spcBef>
                <a:spcPts val="0"/>
              </a:spcBef>
              <a:spcAft>
                <a:spcPts val="900"/>
              </a:spcAft>
              <a:buClr>
                <a:schemeClr val="dk2"/>
              </a:buClr>
              <a:buSzPct val="385714"/>
              <a:buFont typeface="Arial"/>
              <a:buNone/>
            </a:pPr>
            <a:r>
              <a:rPr lang="fr" sz="1400" b="0" i="0" u="none" strike="noStrike" cap="none">
                <a:solidFill>
                  <a:schemeClr val="dk2"/>
                </a:solidFill>
                <a:latin typeface="Arial"/>
                <a:ea typeface="Arial"/>
                <a:cs typeface="Arial"/>
                <a:sym typeface="Arial"/>
              </a:rPr>
              <a:t>100%</a:t>
            </a:r>
            <a:endParaRPr sz="1400" b="0" i="0" u="none" strike="noStrike" cap="none">
              <a:solidFill>
                <a:schemeClr val="dk2"/>
              </a:solidFill>
              <a:latin typeface="Arial"/>
              <a:ea typeface="Arial"/>
              <a:cs typeface="Arial"/>
              <a:sym typeface="Arial"/>
            </a:endParaRPr>
          </a:p>
        </p:txBody>
      </p:sp>
      <p:sp>
        <p:nvSpPr>
          <p:cNvPr id="214" name="Google Shape;214;p33"/>
          <p:cNvSpPr txBox="1"/>
          <p:nvPr/>
        </p:nvSpPr>
        <p:spPr>
          <a:xfrm>
            <a:off x="7504052" y="3125392"/>
            <a:ext cx="639000" cy="245400"/>
          </a:xfrm>
          <a:prstGeom prst="rect">
            <a:avLst/>
          </a:prstGeom>
          <a:noFill/>
          <a:ln w="9525" cap="flat" cmpd="sng">
            <a:solidFill>
              <a:schemeClr val="accent1"/>
            </a:solidFill>
            <a:prstDash val="solid"/>
            <a:round/>
            <a:headEnd type="none" w="sm" len="sm"/>
            <a:tailEnd type="none" w="sm" len="sm"/>
          </a:ln>
        </p:spPr>
        <p:txBody>
          <a:bodyPr spcFirstLastPara="1" wrap="square" lIns="68575" tIns="68575" rIns="68575" bIns="68575" anchor="t" anchorCtr="0">
            <a:normAutofit fontScale="25000" lnSpcReduction="20000"/>
          </a:bodyPr>
          <a:lstStyle/>
          <a:p>
            <a:pPr marL="0" marR="0" lvl="0" indent="0" algn="r" rtl="0">
              <a:lnSpc>
                <a:spcPct val="115000"/>
              </a:lnSpc>
              <a:spcBef>
                <a:spcPts val="0"/>
              </a:spcBef>
              <a:spcAft>
                <a:spcPts val="900"/>
              </a:spcAft>
              <a:buClr>
                <a:schemeClr val="dk2"/>
              </a:buClr>
              <a:buSzPct val="385714"/>
              <a:buFont typeface="Arial"/>
              <a:buNone/>
            </a:pPr>
            <a:r>
              <a:rPr lang="fr" sz="1400" b="0" i="0" u="none" strike="noStrike" cap="none">
                <a:solidFill>
                  <a:schemeClr val="dk2"/>
                </a:solidFill>
                <a:latin typeface="Arial"/>
                <a:ea typeface="Arial"/>
                <a:cs typeface="Arial"/>
                <a:sym typeface="Arial"/>
              </a:rPr>
              <a:t>0%</a:t>
            </a:r>
            <a:endParaRPr sz="1400" b="0" i="0" u="none" strike="noStrike" cap="none">
              <a:solidFill>
                <a:schemeClr val="dk2"/>
              </a:solidFill>
              <a:latin typeface="Arial"/>
              <a:ea typeface="Arial"/>
              <a:cs typeface="Arial"/>
              <a:sym typeface="Arial"/>
            </a:endParaRPr>
          </a:p>
        </p:txBody>
      </p:sp>
      <p:sp>
        <p:nvSpPr>
          <p:cNvPr id="215" name="Google Shape;215;p33"/>
          <p:cNvSpPr txBox="1"/>
          <p:nvPr/>
        </p:nvSpPr>
        <p:spPr>
          <a:xfrm>
            <a:off x="4090809" y="1563845"/>
            <a:ext cx="1917600" cy="429600"/>
          </a:xfrm>
          <a:prstGeom prst="rect">
            <a:avLst/>
          </a:prstGeom>
          <a:noFill/>
          <a:ln>
            <a:noFill/>
          </a:ln>
        </p:spPr>
        <p:txBody>
          <a:bodyPr spcFirstLastPara="1" wrap="square" lIns="68575" tIns="68575" rIns="68575" bIns="68575" anchor="t" anchorCtr="0">
            <a:normAutofit fontScale="85000" lnSpcReduction="20000"/>
          </a:bodyPr>
          <a:lstStyle/>
          <a:p>
            <a:pPr marL="0" marR="0" lvl="0" indent="0" algn="l" rtl="0">
              <a:lnSpc>
                <a:spcPct val="115000"/>
              </a:lnSpc>
              <a:spcBef>
                <a:spcPts val="0"/>
              </a:spcBef>
              <a:spcAft>
                <a:spcPts val="900"/>
              </a:spcAft>
              <a:buClr>
                <a:schemeClr val="dk2"/>
              </a:buClr>
              <a:buSzPts val="1600"/>
              <a:buFont typeface="Arial"/>
              <a:buNone/>
            </a:pPr>
            <a:r>
              <a:rPr lang="fr" sz="1400" b="0" i="0" u="none" strike="noStrike" cap="none">
                <a:solidFill>
                  <a:schemeClr val="dk2"/>
                </a:solidFill>
                <a:latin typeface="Arial"/>
                <a:ea typeface="Arial"/>
                <a:cs typeface="Arial"/>
                <a:sym typeface="Arial"/>
              </a:rPr>
              <a:t>réseau de neurones</a:t>
            </a:r>
            <a:endParaRPr sz="1400" b="0" i="0" u="none" strike="noStrike" cap="none">
              <a:solidFill>
                <a:schemeClr val="dk2"/>
              </a:solidFill>
              <a:latin typeface="Arial"/>
              <a:ea typeface="Arial"/>
              <a:cs typeface="Arial"/>
              <a:sym typeface="Arial"/>
            </a:endParaRPr>
          </a:p>
        </p:txBody>
      </p:sp>
      <p:pic>
        <p:nvPicPr>
          <p:cNvPr id="216" name="Google Shape;216;p33"/>
          <p:cNvPicPr preferRelativeResize="0"/>
          <p:nvPr/>
        </p:nvPicPr>
        <p:blipFill rotWithShape="1">
          <a:blip r:embed="rId4">
            <a:alphaModFix/>
          </a:blip>
          <a:srcRect/>
          <a:stretch/>
        </p:blipFill>
        <p:spPr>
          <a:xfrm>
            <a:off x="3380371" y="2094651"/>
            <a:ext cx="3186506" cy="2012044"/>
          </a:xfrm>
          <a:prstGeom prst="rect">
            <a:avLst/>
          </a:prstGeom>
          <a:noFill/>
          <a:ln>
            <a:noFill/>
          </a:ln>
        </p:spPr>
      </p:pic>
      <p:sp>
        <p:nvSpPr>
          <p:cNvPr id="217" name="Google Shape;217;p33"/>
          <p:cNvSpPr txBox="1"/>
          <p:nvPr/>
        </p:nvSpPr>
        <p:spPr>
          <a:xfrm>
            <a:off x="2894738" y="713485"/>
            <a:ext cx="3583800" cy="429600"/>
          </a:xfrm>
          <a:prstGeom prst="rect">
            <a:avLst/>
          </a:prstGeom>
          <a:noFill/>
          <a:ln>
            <a:noFill/>
          </a:ln>
        </p:spPr>
        <p:txBody>
          <a:bodyPr spcFirstLastPara="1" wrap="square" lIns="68575" tIns="68575" rIns="68575" bIns="68575" anchor="t" anchorCtr="0">
            <a:normAutofit lnSpcReduction="10000"/>
          </a:bodyPr>
          <a:lstStyle/>
          <a:p>
            <a:pPr marL="0" marR="0" lvl="0" indent="0" algn="l" rtl="0">
              <a:lnSpc>
                <a:spcPct val="100000"/>
              </a:lnSpc>
              <a:spcBef>
                <a:spcPts val="0"/>
              </a:spcBef>
              <a:spcAft>
                <a:spcPts val="0"/>
              </a:spcAft>
              <a:buClr>
                <a:schemeClr val="dk1"/>
              </a:buClr>
              <a:buSzPts val="2300"/>
              <a:buFont typeface="Arial"/>
              <a:buNone/>
            </a:pPr>
            <a:r>
              <a:rPr lang="fr" sz="2100">
                <a:solidFill>
                  <a:schemeClr val="dk1"/>
                </a:solidFill>
              </a:rPr>
              <a:t>2ème phase test </a:t>
            </a:r>
            <a:endParaRPr sz="2100" b="0" i="0" u="none" strike="noStrike" cap="none">
              <a:solidFill>
                <a:schemeClr val="dk1"/>
              </a:solidFill>
              <a:latin typeface="Arial"/>
              <a:ea typeface="Arial"/>
              <a:cs typeface="Arial"/>
              <a:sym typeface="Arial"/>
            </a:endParaRPr>
          </a:p>
        </p:txBody>
      </p:sp>
      <p:sp>
        <p:nvSpPr>
          <p:cNvPr id="218" name="Google Shape;218;p33"/>
          <p:cNvSpPr txBox="1"/>
          <p:nvPr/>
        </p:nvSpPr>
        <p:spPr>
          <a:xfrm>
            <a:off x="368663" y="172310"/>
            <a:ext cx="3583800" cy="429600"/>
          </a:xfrm>
          <a:prstGeom prst="rect">
            <a:avLst/>
          </a:prstGeom>
          <a:noFill/>
          <a:ln>
            <a:noFill/>
          </a:ln>
        </p:spPr>
        <p:txBody>
          <a:bodyPr spcFirstLastPara="1" wrap="square" lIns="68575" tIns="68575" rIns="68575" bIns="68575" anchor="t" anchorCtr="0">
            <a:normAutofit fontScale="92500"/>
          </a:bodyPr>
          <a:lstStyle/>
          <a:p>
            <a:pPr marL="0" marR="0" lvl="0" indent="0" algn="l" rtl="0">
              <a:lnSpc>
                <a:spcPct val="100000"/>
              </a:lnSpc>
              <a:spcBef>
                <a:spcPts val="0"/>
              </a:spcBef>
              <a:spcAft>
                <a:spcPts val="0"/>
              </a:spcAft>
              <a:buClr>
                <a:schemeClr val="dk1"/>
              </a:buClr>
              <a:buSzPct val="109524"/>
              <a:buFont typeface="Arial"/>
              <a:buNone/>
            </a:pPr>
            <a:r>
              <a:rPr lang="fr" sz="2100" b="0" i="0" u="none" strike="noStrike" cap="none">
                <a:solidFill>
                  <a:schemeClr val="dk1"/>
                </a:solidFill>
                <a:latin typeface="Arial"/>
                <a:ea typeface="Arial"/>
                <a:cs typeface="Arial"/>
                <a:sym typeface="Arial"/>
              </a:rPr>
              <a:t>Développement d’un modèle IA </a:t>
            </a:r>
            <a:endParaRPr sz="2100" b="0" i="0" u="none" strike="noStrike" cap="none">
              <a:solidFill>
                <a:schemeClr val="dk1"/>
              </a:solidFill>
              <a:latin typeface="Arial"/>
              <a:ea typeface="Arial"/>
              <a:cs typeface="Arial"/>
              <a:sym typeface="Arial"/>
            </a:endParaRPr>
          </a:p>
        </p:txBody>
      </p:sp>
      <p:sp>
        <p:nvSpPr>
          <p:cNvPr id="219" name="Google Shape;219;p33"/>
          <p:cNvSpPr txBox="1"/>
          <p:nvPr/>
        </p:nvSpPr>
        <p:spPr>
          <a:xfrm>
            <a:off x="1157090" y="2060102"/>
            <a:ext cx="1133700" cy="429600"/>
          </a:xfrm>
          <a:prstGeom prst="rect">
            <a:avLst/>
          </a:prstGeom>
          <a:noFill/>
          <a:ln>
            <a:noFill/>
          </a:ln>
        </p:spPr>
        <p:txBody>
          <a:bodyPr spcFirstLastPara="1" wrap="square" lIns="68575" tIns="68575" rIns="68575" bIns="68575" anchor="t" anchorCtr="0">
            <a:normAutofit fontScale="70000" lnSpcReduction="20000"/>
          </a:bodyPr>
          <a:lstStyle/>
          <a:p>
            <a:pPr marL="0" marR="0" lvl="0" indent="0" algn="l" rtl="0">
              <a:lnSpc>
                <a:spcPct val="115000"/>
              </a:lnSpc>
              <a:spcBef>
                <a:spcPts val="0"/>
              </a:spcBef>
              <a:spcAft>
                <a:spcPts val="900"/>
              </a:spcAft>
              <a:buClr>
                <a:schemeClr val="dk2"/>
              </a:buClr>
              <a:buSzPct val="114286"/>
              <a:buFont typeface="Arial"/>
              <a:buNone/>
            </a:pPr>
            <a:r>
              <a:rPr lang="fr">
                <a:solidFill>
                  <a:schemeClr val="dk2"/>
                </a:solidFill>
              </a:rPr>
              <a:t>donnée d’entrée</a:t>
            </a:r>
            <a:endParaRPr sz="1400" b="0" i="0" u="none" strike="noStrike" cap="none">
              <a:solidFill>
                <a:schemeClr val="dk2"/>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Google Shape;224;p34"/>
          <p:cNvPicPr preferRelativeResize="0"/>
          <p:nvPr/>
        </p:nvPicPr>
        <p:blipFill rotWithShape="1">
          <a:blip r:embed="rId3">
            <a:alphaModFix/>
          </a:blip>
          <a:srcRect/>
          <a:stretch/>
        </p:blipFill>
        <p:spPr>
          <a:xfrm>
            <a:off x="199424" y="2979613"/>
            <a:ext cx="2900548" cy="1651699"/>
          </a:xfrm>
          <a:prstGeom prst="rect">
            <a:avLst/>
          </a:prstGeom>
          <a:noFill/>
          <a:ln>
            <a:noFill/>
          </a:ln>
        </p:spPr>
      </p:pic>
      <p:sp>
        <p:nvSpPr>
          <p:cNvPr id="225" name="Google Shape;225;p34"/>
          <p:cNvSpPr txBox="1">
            <a:spLocks noGrp="1"/>
          </p:cNvSpPr>
          <p:nvPr>
            <p:ph type="sldNum" idx="12"/>
          </p:nvPr>
        </p:nvSpPr>
        <p:spPr>
          <a:xfrm>
            <a:off x="6623325" y="3513360"/>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fr"/>
              <a:t>6</a:t>
            </a:fld>
            <a:endParaRPr/>
          </a:p>
        </p:txBody>
      </p:sp>
      <p:sp>
        <p:nvSpPr>
          <p:cNvPr id="226" name="Google Shape;226;p34"/>
          <p:cNvSpPr/>
          <p:nvPr/>
        </p:nvSpPr>
        <p:spPr>
          <a:xfrm>
            <a:off x="5802612" y="3370191"/>
            <a:ext cx="1765935" cy="836522"/>
          </a:xfrm>
          <a:custGeom>
            <a:avLst/>
            <a:gdLst/>
            <a:ahLst/>
            <a:cxnLst/>
            <a:rect l="l" t="t" r="r" b="b"/>
            <a:pathLst>
              <a:path w="79475" h="121367" extrusionOk="0">
                <a:moveTo>
                  <a:pt x="1" y="0"/>
                </a:moveTo>
                <a:lnTo>
                  <a:pt x="1" y="38997"/>
                </a:lnTo>
                <a:cubicBezTo>
                  <a:pt x="588" y="44011"/>
                  <a:pt x="2425" y="48797"/>
                  <a:pt x="5360" y="52918"/>
                </a:cubicBezTo>
                <a:lnTo>
                  <a:pt x="9329" y="58469"/>
                </a:lnTo>
                <a:cubicBezTo>
                  <a:pt x="10541" y="59694"/>
                  <a:pt x="10541" y="61672"/>
                  <a:pt x="9329" y="62897"/>
                </a:cubicBezTo>
                <a:lnTo>
                  <a:pt x="5360" y="68448"/>
                </a:lnTo>
                <a:cubicBezTo>
                  <a:pt x="2425" y="72557"/>
                  <a:pt x="588" y="77355"/>
                  <a:pt x="1" y="82370"/>
                </a:cubicBezTo>
                <a:lnTo>
                  <a:pt x="1" y="121366"/>
                </a:lnTo>
                <a:lnTo>
                  <a:pt x="68743" y="121366"/>
                </a:lnTo>
                <a:lnTo>
                  <a:pt x="68743" y="85815"/>
                </a:lnTo>
                <a:cubicBezTo>
                  <a:pt x="68743" y="79588"/>
                  <a:pt x="70682" y="73514"/>
                  <a:pt x="74293" y="68448"/>
                </a:cubicBezTo>
                <a:lnTo>
                  <a:pt x="78249" y="62897"/>
                </a:lnTo>
                <a:cubicBezTo>
                  <a:pt x="79474" y="61672"/>
                  <a:pt x="79474" y="59694"/>
                  <a:pt x="78249" y="58469"/>
                </a:cubicBezTo>
                <a:lnTo>
                  <a:pt x="74293" y="52918"/>
                </a:lnTo>
                <a:cubicBezTo>
                  <a:pt x="70669" y="47840"/>
                  <a:pt x="68730" y="41778"/>
                  <a:pt x="68730" y="35551"/>
                </a:cubicBezTo>
                <a:lnTo>
                  <a:pt x="68730" y="0"/>
                </a:lnTo>
                <a:close/>
              </a:path>
            </a:pathLst>
          </a:custGeom>
          <a:solidFill>
            <a:srgbClr val="A5B7C5"/>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fr" sz="1400">
                <a:solidFill>
                  <a:srgbClr val="000000"/>
                </a:solidFill>
                <a:latin typeface="Arial"/>
                <a:ea typeface="Arial"/>
                <a:cs typeface="Arial"/>
                <a:sym typeface="Arial"/>
              </a:rPr>
              <a:t>Auto-supervisé </a:t>
            </a:r>
            <a:endParaRPr sz="1100"/>
          </a:p>
          <a:p>
            <a:pPr marL="0" marR="0" lvl="0" indent="0" algn="ctr" rtl="0">
              <a:spcBef>
                <a:spcPts val="0"/>
              </a:spcBef>
              <a:spcAft>
                <a:spcPts val="0"/>
              </a:spcAft>
              <a:buNone/>
            </a:pPr>
            <a:r>
              <a:rPr lang="fr" sz="1400">
                <a:solidFill>
                  <a:srgbClr val="000000"/>
                </a:solidFill>
                <a:latin typeface="Arial"/>
                <a:ea typeface="Arial"/>
                <a:cs typeface="Arial"/>
                <a:sym typeface="Arial"/>
              </a:rPr>
              <a:t>+ </a:t>
            </a:r>
            <a:endParaRPr sz="1100"/>
          </a:p>
          <a:p>
            <a:pPr marL="0" marR="0" lvl="0" indent="0" algn="ctr" rtl="0">
              <a:spcBef>
                <a:spcPts val="0"/>
              </a:spcBef>
              <a:spcAft>
                <a:spcPts val="0"/>
              </a:spcAft>
              <a:buNone/>
            </a:pPr>
            <a:r>
              <a:rPr lang="fr" sz="1400">
                <a:solidFill>
                  <a:srgbClr val="000000"/>
                </a:solidFill>
                <a:latin typeface="Arial"/>
                <a:ea typeface="Arial"/>
                <a:cs typeface="Arial"/>
                <a:sym typeface="Arial"/>
              </a:rPr>
              <a:t>Fine tuning</a:t>
            </a:r>
            <a:endParaRPr sz="1400">
              <a:solidFill>
                <a:srgbClr val="000000"/>
              </a:solidFill>
              <a:latin typeface="Arial"/>
              <a:ea typeface="Arial"/>
              <a:cs typeface="Arial"/>
              <a:sym typeface="Arial"/>
            </a:endParaRPr>
          </a:p>
        </p:txBody>
      </p:sp>
      <p:sp>
        <p:nvSpPr>
          <p:cNvPr id="227" name="Google Shape;227;p34"/>
          <p:cNvSpPr/>
          <p:nvPr/>
        </p:nvSpPr>
        <p:spPr>
          <a:xfrm>
            <a:off x="4279534" y="3370191"/>
            <a:ext cx="1764224" cy="836522"/>
          </a:xfrm>
          <a:custGeom>
            <a:avLst/>
            <a:gdLst/>
            <a:ahLst/>
            <a:cxnLst/>
            <a:rect l="l" t="t" r="r" b="b"/>
            <a:pathLst>
              <a:path w="79398" h="121367" extrusionOk="0">
                <a:moveTo>
                  <a:pt x="0" y="0"/>
                </a:moveTo>
                <a:lnTo>
                  <a:pt x="0" y="35551"/>
                </a:lnTo>
                <a:cubicBezTo>
                  <a:pt x="0" y="41778"/>
                  <a:pt x="1940" y="47852"/>
                  <a:pt x="5564" y="52918"/>
                </a:cubicBezTo>
                <a:lnTo>
                  <a:pt x="9520" y="58469"/>
                </a:lnTo>
                <a:cubicBezTo>
                  <a:pt x="10745" y="59694"/>
                  <a:pt x="10745" y="61672"/>
                  <a:pt x="9520" y="62897"/>
                </a:cubicBezTo>
                <a:lnTo>
                  <a:pt x="5564" y="68448"/>
                </a:lnTo>
                <a:cubicBezTo>
                  <a:pt x="1952" y="73514"/>
                  <a:pt x="0" y="79588"/>
                  <a:pt x="0" y="85815"/>
                </a:cubicBezTo>
                <a:lnTo>
                  <a:pt x="0" y="121366"/>
                </a:lnTo>
                <a:lnTo>
                  <a:pt x="68665" y="121366"/>
                </a:lnTo>
                <a:lnTo>
                  <a:pt x="68665" y="85815"/>
                </a:lnTo>
                <a:cubicBezTo>
                  <a:pt x="68665" y="79588"/>
                  <a:pt x="70605" y="73514"/>
                  <a:pt x="74216" y="68448"/>
                </a:cubicBezTo>
                <a:lnTo>
                  <a:pt x="78185" y="62897"/>
                </a:lnTo>
                <a:cubicBezTo>
                  <a:pt x="79397" y="61672"/>
                  <a:pt x="79397" y="59694"/>
                  <a:pt x="78185" y="58469"/>
                </a:cubicBezTo>
                <a:lnTo>
                  <a:pt x="74216" y="52918"/>
                </a:lnTo>
                <a:cubicBezTo>
                  <a:pt x="70605" y="47840"/>
                  <a:pt x="68665" y="41778"/>
                  <a:pt x="68665" y="35551"/>
                </a:cubicBezTo>
                <a:lnTo>
                  <a:pt x="68665" y="0"/>
                </a:lnTo>
                <a:close/>
              </a:path>
            </a:pathLst>
          </a:custGeom>
          <a:solidFill>
            <a:srgbClr val="869FB1"/>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fr" sz="1400">
                <a:solidFill>
                  <a:srgbClr val="000000"/>
                </a:solidFill>
                <a:latin typeface="Arial"/>
                <a:ea typeface="Arial"/>
                <a:cs typeface="Arial"/>
                <a:sym typeface="Arial"/>
              </a:rPr>
              <a:t>Semi-</a:t>
            </a:r>
            <a:endParaRPr sz="1100"/>
          </a:p>
          <a:p>
            <a:pPr marL="0" marR="0" lvl="0" indent="0" algn="ctr" rtl="0">
              <a:spcBef>
                <a:spcPts val="0"/>
              </a:spcBef>
              <a:spcAft>
                <a:spcPts val="0"/>
              </a:spcAft>
              <a:buNone/>
            </a:pPr>
            <a:r>
              <a:rPr lang="fr" sz="1400">
                <a:solidFill>
                  <a:srgbClr val="000000"/>
                </a:solidFill>
                <a:latin typeface="Arial"/>
                <a:ea typeface="Arial"/>
                <a:cs typeface="Arial"/>
                <a:sym typeface="Arial"/>
              </a:rPr>
              <a:t>supervisé</a:t>
            </a:r>
            <a:endParaRPr sz="1400">
              <a:solidFill>
                <a:srgbClr val="000000"/>
              </a:solidFill>
              <a:latin typeface="Arial"/>
              <a:ea typeface="Arial"/>
              <a:cs typeface="Arial"/>
              <a:sym typeface="Arial"/>
            </a:endParaRPr>
          </a:p>
        </p:txBody>
      </p:sp>
      <p:sp>
        <p:nvSpPr>
          <p:cNvPr id="228" name="Google Shape;228;p34"/>
          <p:cNvSpPr/>
          <p:nvPr/>
        </p:nvSpPr>
        <p:spPr>
          <a:xfrm>
            <a:off x="2766205" y="3373149"/>
            <a:ext cx="1765912" cy="836522"/>
          </a:xfrm>
          <a:custGeom>
            <a:avLst/>
            <a:gdLst/>
            <a:ahLst/>
            <a:cxnLst/>
            <a:rect l="l" t="t" r="r" b="b"/>
            <a:pathLst>
              <a:path w="79474" h="121367" extrusionOk="0">
                <a:moveTo>
                  <a:pt x="0" y="0"/>
                </a:moveTo>
                <a:lnTo>
                  <a:pt x="0" y="121366"/>
                </a:lnTo>
                <a:lnTo>
                  <a:pt x="68729" y="121366"/>
                </a:lnTo>
                <a:lnTo>
                  <a:pt x="68729" y="85815"/>
                </a:lnTo>
                <a:cubicBezTo>
                  <a:pt x="68729" y="79588"/>
                  <a:pt x="70669" y="73514"/>
                  <a:pt x="74293" y="68448"/>
                </a:cubicBezTo>
                <a:lnTo>
                  <a:pt x="78249" y="62897"/>
                </a:lnTo>
                <a:cubicBezTo>
                  <a:pt x="79474" y="61672"/>
                  <a:pt x="79474" y="59694"/>
                  <a:pt x="78249" y="58469"/>
                </a:cubicBezTo>
                <a:lnTo>
                  <a:pt x="74293" y="52918"/>
                </a:lnTo>
                <a:cubicBezTo>
                  <a:pt x="70669" y="47840"/>
                  <a:pt x="68729" y="41778"/>
                  <a:pt x="68729" y="35551"/>
                </a:cubicBezTo>
                <a:lnTo>
                  <a:pt x="68729" y="0"/>
                </a:lnTo>
                <a:close/>
              </a:path>
            </a:pathLst>
          </a:custGeom>
          <a:solidFill>
            <a:srgbClr val="445D73"/>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fr" sz="1400">
                <a:solidFill>
                  <a:srgbClr val="000000"/>
                </a:solidFill>
                <a:latin typeface="Arial"/>
                <a:ea typeface="Arial"/>
                <a:cs typeface="Arial"/>
                <a:sym typeface="Arial"/>
              </a:rPr>
              <a:t>Apprentissage supervisé</a:t>
            </a:r>
            <a:endParaRPr sz="1400">
              <a:solidFill>
                <a:srgbClr val="000000"/>
              </a:solidFill>
              <a:latin typeface="Arial"/>
              <a:ea typeface="Arial"/>
              <a:cs typeface="Arial"/>
              <a:sym typeface="Arial"/>
            </a:endParaRPr>
          </a:p>
        </p:txBody>
      </p:sp>
      <p:sp>
        <p:nvSpPr>
          <p:cNvPr id="229" name="Google Shape;229;p34"/>
          <p:cNvSpPr/>
          <p:nvPr/>
        </p:nvSpPr>
        <p:spPr>
          <a:xfrm>
            <a:off x="7307558" y="3371684"/>
            <a:ext cx="1765935" cy="836522"/>
          </a:xfrm>
          <a:custGeom>
            <a:avLst/>
            <a:gdLst/>
            <a:ahLst/>
            <a:cxnLst/>
            <a:rect l="l" t="t" r="r" b="b"/>
            <a:pathLst>
              <a:path w="79475" h="121367" extrusionOk="0">
                <a:moveTo>
                  <a:pt x="1" y="0"/>
                </a:moveTo>
                <a:lnTo>
                  <a:pt x="1" y="38997"/>
                </a:lnTo>
                <a:cubicBezTo>
                  <a:pt x="588" y="44011"/>
                  <a:pt x="2425" y="48797"/>
                  <a:pt x="5360" y="52918"/>
                </a:cubicBezTo>
                <a:lnTo>
                  <a:pt x="9329" y="58469"/>
                </a:lnTo>
                <a:cubicBezTo>
                  <a:pt x="10541" y="59694"/>
                  <a:pt x="10541" y="61672"/>
                  <a:pt x="9329" y="62897"/>
                </a:cubicBezTo>
                <a:lnTo>
                  <a:pt x="5360" y="68448"/>
                </a:lnTo>
                <a:cubicBezTo>
                  <a:pt x="2425" y="72557"/>
                  <a:pt x="588" y="77355"/>
                  <a:pt x="1" y="82370"/>
                </a:cubicBezTo>
                <a:lnTo>
                  <a:pt x="1" y="121366"/>
                </a:lnTo>
                <a:lnTo>
                  <a:pt x="68743" y="121366"/>
                </a:lnTo>
                <a:lnTo>
                  <a:pt x="68743" y="85815"/>
                </a:lnTo>
                <a:cubicBezTo>
                  <a:pt x="68743" y="79588"/>
                  <a:pt x="70682" y="73514"/>
                  <a:pt x="74293" y="68448"/>
                </a:cubicBezTo>
                <a:lnTo>
                  <a:pt x="78249" y="62897"/>
                </a:lnTo>
                <a:cubicBezTo>
                  <a:pt x="79474" y="61672"/>
                  <a:pt x="79474" y="59694"/>
                  <a:pt x="78249" y="58469"/>
                </a:cubicBezTo>
                <a:lnTo>
                  <a:pt x="74293" y="52918"/>
                </a:lnTo>
                <a:cubicBezTo>
                  <a:pt x="70669" y="47840"/>
                  <a:pt x="68730" y="41778"/>
                  <a:pt x="68730" y="35551"/>
                </a:cubicBezTo>
                <a:lnTo>
                  <a:pt x="68730" y="0"/>
                </a:lnTo>
                <a:close/>
              </a:path>
            </a:pathLst>
          </a:custGeom>
          <a:solidFill>
            <a:srgbClr val="CFE1EE"/>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fr" sz="1400">
                <a:solidFill>
                  <a:srgbClr val="000000"/>
                </a:solidFill>
                <a:latin typeface="Arial"/>
                <a:ea typeface="Arial"/>
                <a:cs typeface="Arial"/>
                <a:sym typeface="Arial"/>
              </a:rPr>
              <a:t>Modèle de fondation</a:t>
            </a:r>
            <a:endParaRPr sz="1400">
              <a:solidFill>
                <a:srgbClr val="000000"/>
              </a:solidFill>
              <a:latin typeface="Arial"/>
              <a:ea typeface="Arial"/>
              <a:cs typeface="Arial"/>
              <a:sym typeface="Arial"/>
            </a:endParaRPr>
          </a:p>
        </p:txBody>
      </p:sp>
      <p:sp>
        <p:nvSpPr>
          <p:cNvPr id="230" name="Google Shape;230;p34"/>
          <p:cNvSpPr txBox="1"/>
          <p:nvPr/>
        </p:nvSpPr>
        <p:spPr>
          <a:xfrm>
            <a:off x="368663" y="172310"/>
            <a:ext cx="3583800" cy="429600"/>
          </a:xfrm>
          <a:prstGeom prst="rect">
            <a:avLst/>
          </a:prstGeom>
          <a:noFill/>
          <a:ln>
            <a:noFill/>
          </a:ln>
        </p:spPr>
        <p:txBody>
          <a:bodyPr spcFirstLastPara="1" wrap="square" lIns="68575" tIns="68575" rIns="68575" bIns="68575" anchor="t" anchorCtr="0">
            <a:normAutofit fontScale="92500"/>
          </a:bodyPr>
          <a:lstStyle/>
          <a:p>
            <a:pPr marL="0" marR="0" lvl="0" indent="0" algn="l" rtl="0">
              <a:lnSpc>
                <a:spcPct val="100000"/>
              </a:lnSpc>
              <a:spcBef>
                <a:spcPts val="0"/>
              </a:spcBef>
              <a:spcAft>
                <a:spcPts val="0"/>
              </a:spcAft>
              <a:buClr>
                <a:schemeClr val="dk1"/>
              </a:buClr>
              <a:buSzPct val="109524"/>
              <a:buFont typeface="Arial"/>
              <a:buNone/>
            </a:pPr>
            <a:r>
              <a:rPr lang="fr" sz="2100" b="0" i="0" u="none" strike="noStrike" cap="none">
                <a:solidFill>
                  <a:schemeClr val="dk1"/>
                </a:solidFill>
                <a:latin typeface="Arial"/>
                <a:ea typeface="Arial"/>
                <a:cs typeface="Arial"/>
                <a:sym typeface="Arial"/>
              </a:rPr>
              <a:t>Développement d’un modèle IA </a:t>
            </a:r>
            <a:endParaRPr sz="2100" b="0" i="0" u="none" strike="noStrike" cap="none">
              <a:solidFill>
                <a:schemeClr val="dk1"/>
              </a:solidFill>
              <a:latin typeface="Arial"/>
              <a:ea typeface="Arial"/>
              <a:cs typeface="Arial"/>
              <a:sym typeface="Arial"/>
            </a:endParaRPr>
          </a:p>
        </p:txBody>
      </p:sp>
      <p:sp>
        <p:nvSpPr>
          <p:cNvPr id="231" name="Google Shape;231;p34"/>
          <p:cNvSpPr/>
          <p:nvPr/>
        </p:nvSpPr>
        <p:spPr>
          <a:xfrm>
            <a:off x="1273009" y="537200"/>
            <a:ext cx="4871100" cy="2155800"/>
          </a:xfrm>
          <a:prstGeom prst="rect">
            <a:avLst/>
          </a:prstGeom>
          <a:solidFill>
            <a:schemeClr val="lt1"/>
          </a:solidFill>
          <a:ln w="16075" cap="flat" cmpd="sng">
            <a:solidFill>
              <a:srgbClr val="BA4A00"/>
            </a:solidFill>
            <a:prstDash val="solid"/>
            <a:miter lim="8000"/>
            <a:headEnd type="none" w="sm" len="sm"/>
            <a:tailEnd type="none" w="sm" len="sm"/>
          </a:ln>
        </p:spPr>
        <p:txBody>
          <a:bodyPr spcFirstLastPara="1" wrap="square" lIns="86800" tIns="43375" rIns="86800" bIns="43375" anchor="ctr" anchorCtr="0">
            <a:noAutofit/>
          </a:bodyPr>
          <a:lstStyle/>
          <a:p>
            <a:pPr marL="0" marR="0" lvl="0" indent="0" algn="ctr" rtl="0">
              <a:spcBef>
                <a:spcPts val="0"/>
              </a:spcBef>
              <a:spcAft>
                <a:spcPts val="0"/>
              </a:spcAft>
              <a:buNone/>
            </a:pPr>
            <a:endParaRPr sz="2658">
              <a:solidFill>
                <a:schemeClr val="lt1"/>
              </a:solidFill>
              <a:latin typeface="Calibri"/>
              <a:ea typeface="Calibri"/>
              <a:cs typeface="Calibri"/>
              <a:sym typeface="Calibri"/>
            </a:endParaRPr>
          </a:p>
        </p:txBody>
      </p:sp>
      <p:sp>
        <p:nvSpPr>
          <p:cNvPr id="232" name="Google Shape;232;p34"/>
          <p:cNvSpPr/>
          <p:nvPr/>
        </p:nvSpPr>
        <p:spPr>
          <a:xfrm>
            <a:off x="1581673" y="644789"/>
            <a:ext cx="3732300" cy="303900"/>
          </a:xfrm>
          <a:prstGeom prst="rect">
            <a:avLst/>
          </a:prstGeom>
          <a:noFill/>
          <a:ln>
            <a:noFill/>
          </a:ln>
        </p:spPr>
        <p:txBody>
          <a:bodyPr spcFirstLastPara="1" wrap="square" lIns="86800" tIns="43375" rIns="86800" bIns="43375" anchor="ctr" anchorCtr="0">
            <a:noAutofit/>
          </a:bodyPr>
          <a:lstStyle/>
          <a:p>
            <a:pPr marL="0" marR="0" lvl="0" indent="0" algn="l" rtl="0">
              <a:spcBef>
                <a:spcPts val="0"/>
              </a:spcBef>
              <a:spcAft>
                <a:spcPts val="0"/>
              </a:spcAft>
              <a:buClr>
                <a:srgbClr val="0B2545"/>
              </a:buClr>
              <a:buSzPts val="1266"/>
              <a:buFont typeface="Calibri"/>
              <a:buNone/>
            </a:pPr>
            <a:r>
              <a:rPr lang="fr" sz="2152" b="1">
                <a:solidFill>
                  <a:srgbClr val="0B2545"/>
                </a:solidFill>
                <a:latin typeface="Calibri"/>
                <a:ea typeface="Calibri"/>
                <a:cs typeface="Calibri"/>
                <a:sym typeface="Calibri"/>
              </a:rPr>
              <a:t>Algorithme</a:t>
            </a:r>
            <a:endParaRPr sz="2152">
              <a:solidFill>
                <a:schemeClr val="dk1"/>
              </a:solidFill>
              <a:latin typeface="Calibri"/>
              <a:ea typeface="Calibri"/>
              <a:cs typeface="Calibri"/>
              <a:sym typeface="Calibri"/>
            </a:endParaRPr>
          </a:p>
        </p:txBody>
      </p:sp>
      <p:sp>
        <p:nvSpPr>
          <p:cNvPr id="233" name="Google Shape;233;p34"/>
          <p:cNvSpPr/>
          <p:nvPr/>
        </p:nvSpPr>
        <p:spPr>
          <a:xfrm>
            <a:off x="1564314" y="1044057"/>
            <a:ext cx="69600" cy="217200"/>
          </a:xfrm>
          <a:prstGeom prst="rect">
            <a:avLst/>
          </a:prstGeom>
          <a:solidFill>
            <a:srgbClr val="0A7E8C"/>
          </a:solidFill>
          <a:ln>
            <a:noFill/>
          </a:ln>
        </p:spPr>
        <p:txBody>
          <a:bodyPr spcFirstLastPara="1" wrap="square" lIns="86800" tIns="86800" rIns="86800" bIns="86800" anchor="ctr" anchorCtr="0">
            <a:noAutofit/>
          </a:bodyPr>
          <a:lstStyle/>
          <a:p>
            <a:pPr marL="0" lvl="0" indent="0" algn="l" rtl="0">
              <a:spcBef>
                <a:spcPts val="0"/>
              </a:spcBef>
              <a:spcAft>
                <a:spcPts val="0"/>
              </a:spcAft>
              <a:buNone/>
            </a:pPr>
            <a:endParaRPr sz="2658"/>
          </a:p>
        </p:txBody>
      </p:sp>
      <p:sp>
        <p:nvSpPr>
          <p:cNvPr id="234" name="Google Shape;234;p34"/>
          <p:cNvSpPr/>
          <p:nvPr/>
        </p:nvSpPr>
        <p:spPr>
          <a:xfrm>
            <a:off x="1703183" y="1026700"/>
            <a:ext cx="4257000" cy="260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013"/>
              <a:buFont typeface="Calibri"/>
              <a:buNone/>
            </a:pPr>
            <a:r>
              <a:rPr lang="fr" sz="1898">
                <a:solidFill>
                  <a:srgbClr val="2D3748"/>
                </a:solidFill>
                <a:latin typeface="Calibri"/>
                <a:ea typeface="Calibri"/>
                <a:cs typeface="Calibri"/>
                <a:sym typeface="Calibri"/>
              </a:rPr>
              <a:t>phase d’entraînement</a:t>
            </a:r>
            <a:endParaRPr sz="1898">
              <a:solidFill>
                <a:schemeClr val="dk1"/>
              </a:solidFill>
              <a:latin typeface="Calibri"/>
              <a:ea typeface="Calibri"/>
              <a:cs typeface="Calibri"/>
              <a:sym typeface="Calibri"/>
            </a:endParaRPr>
          </a:p>
        </p:txBody>
      </p:sp>
      <p:sp>
        <p:nvSpPr>
          <p:cNvPr id="235" name="Google Shape;235;p34"/>
          <p:cNvSpPr/>
          <p:nvPr/>
        </p:nvSpPr>
        <p:spPr>
          <a:xfrm>
            <a:off x="1564314" y="1434644"/>
            <a:ext cx="69600" cy="217200"/>
          </a:xfrm>
          <a:prstGeom prst="rect">
            <a:avLst/>
          </a:prstGeom>
          <a:solidFill>
            <a:srgbClr val="0A7E8C"/>
          </a:solidFill>
          <a:ln>
            <a:noFill/>
          </a:ln>
        </p:spPr>
        <p:txBody>
          <a:bodyPr spcFirstLastPara="1" wrap="square" lIns="86800" tIns="86800" rIns="86800" bIns="86800" anchor="ctr" anchorCtr="0">
            <a:noAutofit/>
          </a:bodyPr>
          <a:lstStyle/>
          <a:p>
            <a:pPr marL="0" lvl="0" indent="0" algn="l" rtl="0">
              <a:spcBef>
                <a:spcPts val="0"/>
              </a:spcBef>
              <a:spcAft>
                <a:spcPts val="0"/>
              </a:spcAft>
              <a:buNone/>
            </a:pPr>
            <a:endParaRPr sz="2658"/>
          </a:p>
        </p:txBody>
      </p:sp>
      <p:sp>
        <p:nvSpPr>
          <p:cNvPr id="236" name="Google Shape;236;p34"/>
          <p:cNvSpPr/>
          <p:nvPr/>
        </p:nvSpPr>
        <p:spPr>
          <a:xfrm>
            <a:off x="1703190" y="1417285"/>
            <a:ext cx="3645300" cy="260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013"/>
              <a:buFont typeface="Calibri"/>
              <a:buNone/>
            </a:pPr>
            <a:r>
              <a:rPr lang="fr" sz="1898">
                <a:solidFill>
                  <a:srgbClr val="2D3748"/>
                </a:solidFill>
                <a:latin typeface="Calibri"/>
                <a:ea typeface="Calibri"/>
                <a:cs typeface="Calibri"/>
                <a:sym typeface="Calibri"/>
              </a:rPr>
              <a:t>phase de test</a:t>
            </a:r>
            <a:endParaRPr sz="1898">
              <a:solidFill>
                <a:schemeClr val="dk1"/>
              </a:solidFill>
              <a:latin typeface="Calibri"/>
              <a:ea typeface="Calibri"/>
              <a:cs typeface="Calibri"/>
              <a:sym typeface="Calibri"/>
            </a:endParaRPr>
          </a:p>
        </p:txBody>
      </p:sp>
      <p:sp>
        <p:nvSpPr>
          <p:cNvPr id="237" name="Google Shape;237;p34"/>
          <p:cNvSpPr/>
          <p:nvPr/>
        </p:nvSpPr>
        <p:spPr>
          <a:xfrm>
            <a:off x="1564314" y="1825232"/>
            <a:ext cx="69600" cy="217200"/>
          </a:xfrm>
          <a:prstGeom prst="rect">
            <a:avLst/>
          </a:prstGeom>
          <a:solidFill>
            <a:srgbClr val="0A7E8C"/>
          </a:solidFill>
          <a:ln>
            <a:noFill/>
          </a:ln>
        </p:spPr>
        <p:txBody>
          <a:bodyPr spcFirstLastPara="1" wrap="square" lIns="86800" tIns="86800" rIns="86800" bIns="86800" anchor="ctr" anchorCtr="0">
            <a:noAutofit/>
          </a:bodyPr>
          <a:lstStyle/>
          <a:p>
            <a:pPr marL="0" lvl="0" indent="0" algn="l" rtl="0">
              <a:spcBef>
                <a:spcPts val="0"/>
              </a:spcBef>
              <a:spcAft>
                <a:spcPts val="0"/>
              </a:spcAft>
              <a:buNone/>
            </a:pPr>
            <a:endParaRPr sz="2658"/>
          </a:p>
        </p:txBody>
      </p:sp>
      <p:sp>
        <p:nvSpPr>
          <p:cNvPr id="238" name="Google Shape;238;p34"/>
          <p:cNvSpPr/>
          <p:nvPr/>
        </p:nvSpPr>
        <p:spPr>
          <a:xfrm>
            <a:off x="1703183" y="1807875"/>
            <a:ext cx="4316100" cy="260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013"/>
              <a:buFont typeface="Calibri"/>
              <a:buNone/>
            </a:pPr>
            <a:r>
              <a:rPr lang="fr" sz="1898">
                <a:solidFill>
                  <a:srgbClr val="2D3748"/>
                </a:solidFill>
                <a:latin typeface="Calibri"/>
                <a:ea typeface="Calibri"/>
                <a:cs typeface="Calibri"/>
                <a:sym typeface="Calibri"/>
              </a:rPr>
              <a:t>bases de données +/- annotées</a:t>
            </a:r>
            <a:endParaRPr sz="1898">
              <a:solidFill>
                <a:schemeClr val="dk1"/>
              </a:solidFill>
              <a:latin typeface="Calibri"/>
              <a:ea typeface="Calibri"/>
              <a:cs typeface="Calibri"/>
              <a:sym typeface="Calibri"/>
            </a:endParaRPr>
          </a:p>
        </p:txBody>
      </p:sp>
      <p:sp>
        <p:nvSpPr>
          <p:cNvPr id="239" name="Google Shape;239;p34"/>
          <p:cNvSpPr/>
          <p:nvPr/>
        </p:nvSpPr>
        <p:spPr>
          <a:xfrm>
            <a:off x="1564314" y="2215820"/>
            <a:ext cx="69600" cy="217200"/>
          </a:xfrm>
          <a:prstGeom prst="rect">
            <a:avLst/>
          </a:prstGeom>
          <a:solidFill>
            <a:srgbClr val="0A7E8C"/>
          </a:solidFill>
          <a:ln>
            <a:noFill/>
          </a:ln>
        </p:spPr>
        <p:txBody>
          <a:bodyPr spcFirstLastPara="1" wrap="square" lIns="86800" tIns="86800" rIns="86800" bIns="86800" anchor="ctr" anchorCtr="0">
            <a:noAutofit/>
          </a:bodyPr>
          <a:lstStyle/>
          <a:p>
            <a:pPr marL="0" lvl="0" indent="0" algn="l" rtl="0">
              <a:spcBef>
                <a:spcPts val="0"/>
              </a:spcBef>
              <a:spcAft>
                <a:spcPts val="0"/>
              </a:spcAft>
              <a:buNone/>
            </a:pPr>
            <a:endParaRPr sz="2658"/>
          </a:p>
        </p:txBody>
      </p:sp>
      <p:sp>
        <p:nvSpPr>
          <p:cNvPr id="240" name="Google Shape;240;p34"/>
          <p:cNvSpPr/>
          <p:nvPr/>
        </p:nvSpPr>
        <p:spPr>
          <a:xfrm>
            <a:off x="1703184" y="2198450"/>
            <a:ext cx="4385400" cy="260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1013"/>
              <a:buFont typeface="Calibri"/>
              <a:buNone/>
            </a:pPr>
            <a:r>
              <a:rPr lang="fr" sz="1898">
                <a:solidFill>
                  <a:srgbClr val="2D3748"/>
                </a:solidFill>
                <a:latin typeface="Calibri"/>
                <a:ea typeface="Calibri"/>
                <a:cs typeface="Calibri"/>
                <a:sym typeface="Calibri"/>
              </a:rPr>
              <a:t>vérité-terrain : ground-truth</a:t>
            </a:r>
            <a:endParaRPr sz="1898">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fr"/>
              <a:t>7</a:t>
            </a:fld>
            <a:endParaRPr/>
          </a:p>
        </p:txBody>
      </p:sp>
      <p:sp>
        <p:nvSpPr>
          <p:cNvPr id="246" name="Google Shape;246;p35"/>
          <p:cNvSpPr txBox="1"/>
          <p:nvPr/>
        </p:nvSpPr>
        <p:spPr>
          <a:xfrm>
            <a:off x="276225" y="118772"/>
            <a:ext cx="1963125" cy="1176525"/>
          </a:xfrm>
          <a:prstGeom prst="rect">
            <a:avLst/>
          </a:prstGeom>
          <a:noFill/>
          <a:ln>
            <a:noFill/>
          </a:ln>
        </p:spPr>
        <p:txBody>
          <a:bodyPr spcFirstLastPara="1" wrap="square" lIns="68575" tIns="68575" rIns="68575" bIns="68575" anchor="t" anchorCtr="0">
            <a:normAutofit/>
          </a:bodyPr>
          <a:lstStyle/>
          <a:p>
            <a:pPr marL="0" marR="0" lvl="0" indent="0" algn="l" rtl="0">
              <a:lnSpc>
                <a:spcPct val="100000"/>
              </a:lnSpc>
              <a:spcBef>
                <a:spcPts val="0"/>
              </a:spcBef>
              <a:spcAft>
                <a:spcPts val="0"/>
              </a:spcAft>
              <a:buClr>
                <a:schemeClr val="dk1"/>
              </a:buClr>
              <a:buSzPts val="2100"/>
              <a:buFont typeface="Arial"/>
              <a:buNone/>
            </a:pPr>
            <a:r>
              <a:rPr lang="fr" sz="2100" b="0" i="0" u="none" strike="noStrike" cap="none">
                <a:solidFill>
                  <a:schemeClr val="dk1"/>
                </a:solidFill>
                <a:latin typeface="Arial"/>
                <a:ea typeface="Arial"/>
                <a:cs typeface="Arial"/>
                <a:sym typeface="Arial"/>
              </a:rPr>
              <a:t>IA et Cancer du sein </a:t>
            </a:r>
            <a:endParaRPr sz="2100" b="0" i="0" u="none" strike="noStrike" cap="none">
              <a:solidFill>
                <a:schemeClr val="dk1"/>
              </a:solidFill>
              <a:latin typeface="Arial"/>
              <a:ea typeface="Arial"/>
              <a:cs typeface="Arial"/>
              <a:sym typeface="Arial"/>
            </a:endParaRPr>
          </a:p>
        </p:txBody>
      </p:sp>
      <p:pic>
        <p:nvPicPr>
          <p:cNvPr id="247" name="Google Shape;247;p35"/>
          <p:cNvPicPr preferRelativeResize="0"/>
          <p:nvPr/>
        </p:nvPicPr>
        <p:blipFill rotWithShape="1">
          <a:blip r:embed="rId3">
            <a:alphaModFix/>
          </a:blip>
          <a:srcRect/>
          <a:stretch/>
        </p:blipFill>
        <p:spPr>
          <a:xfrm>
            <a:off x="4528947" y="575971"/>
            <a:ext cx="4076087" cy="3024479"/>
          </a:xfrm>
          <a:prstGeom prst="rect">
            <a:avLst/>
          </a:prstGeom>
          <a:noFill/>
          <a:ln>
            <a:noFill/>
          </a:ln>
        </p:spPr>
      </p:pic>
      <p:sp>
        <p:nvSpPr>
          <p:cNvPr id="248" name="Google Shape;248;p35"/>
          <p:cNvSpPr txBox="1"/>
          <p:nvPr/>
        </p:nvSpPr>
        <p:spPr>
          <a:xfrm>
            <a:off x="5507390" y="3831019"/>
            <a:ext cx="2250000" cy="554175"/>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fr" sz="900" b="0" i="0" u="none" strike="noStrike" cap="none">
                <a:solidFill>
                  <a:srgbClr val="222222"/>
                </a:solidFill>
                <a:highlight>
                  <a:srgbClr val="FFFFFF"/>
                </a:highlight>
                <a:latin typeface="Roboto"/>
                <a:ea typeface="Roboto"/>
                <a:cs typeface="Roboto"/>
                <a:sym typeface="Roboto"/>
              </a:rPr>
              <a:t>Chua, B.N., Thng, D.K.H., Toh, T.B. </a:t>
            </a:r>
            <a:r>
              <a:rPr lang="fr" sz="900" b="0" i="1" u="none" strike="noStrike" cap="none">
                <a:solidFill>
                  <a:srgbClr val="222222"/>
                </a:solidFill>
                <a:highlight>
                  <a:srgbClr val="FFFFFF"/>
                </a:highlight>
                <a:latin typeface="Roboto"/>
                <a:ea typeface="Roboto"/>
                <a:cs typeface="Roboto"/>
                <a:sym typeface="Roboto"/>
              </a:rPr>
              <a:t>et al.</a:t>
            </a:r>
            <a:r>
              <a:rPr lang="fr" sz="900" b="0" i="0" u="none" strike="noStrike" cap="none">
                <a:solidFill>
                  <a:srgbClr val="222222"/>
                </a:solidFill>
                <a:highlight>
                  <a:srgbClr val="FFFFFF"/>
                </a:highlight>
                <a:latin typeface="Roboto"/>
                <a:ea typeface="Roboto"/>
                <a:cs typeface="Roboto"/>
                <a:sym typeface="Roboto"/>
              </a:rPr>
              <a:t> Artificial intelligence for breast cancer management. </a:t>
            </a:r>
            <a:r>
              <a:rPr lang="fr" sz="900" b="0" i="1" u="none" strike="noStrike" cap="none">
                <a:solidFill>
                  <a:srgbClr val="222222"/>
                </a:solidFill>
                <a:highlight>
                  <a:srgbClr val="FFFFFF"/>
                </a:highlight>
                <a:latin typeface="Roboto"/>
                <a:ea typeface="Roboto"/>
                <a:cs typeface="Roboto"/>
                <a:sym typeface="Roboto"/>
              </a:rPr>
              <a:t>Commun Med</a:t>
            </a:r>
            <a:r>
              <a:rPr lang="fr" sz="900" b="0" i="0" u="none" strike="noStrike" cap="none">
                <a:solidFill>
                  <a:srgbClr val="222222"/>
                </a:solidFill>
                <a:highlight>
                  <a:srgbClr val="FFFFFF"/>
                </a:highlight>
                <a:latin typeface="Roboto"/>
                <a:ea typeface="Roboto"/>
                <a:cs typeface="Roboto"/>
                <a:sym typeface="Roboto"/>
              </a:rPr>
              <a:t> </a:t>
            </a:r>
            <a:r>
              <a:rPr lang="fr" sz="900" b="1" i="0" u="none" strike="noStrike" cap="none">
                <a:solidFill>
                  <a:srgbClr val="222222"/>
                </a:solidFill>
                <a:highlight>
                  <a:srgbClr val="FFFFFF"/>
                </a:highlight>
                <a:latin typeface="Roboto"/>
                <a:ea typeface="Roboto"/>
                <a:cs typeface="Roboto"/>
                <a:sym typeface="Roboto"/>
              </a:rPr>
              <a:t>6</a:t>
            </a:r>
            <a:r>
              <a:rPr lang="fr" sz="900" b="0" i="0" u="none" strike="noStrike" cap="none">
                <a:solidFill>
                  <a:srgbClr val="222222"/>
                </a:solidFill>
                <a:highlight>
                  <a:srgbClr val="FFFFFF"/>
                </a:highlight>
                <a:latin typeface="Roboto"/>
                <a:ea typeface="Roboto"/>
                <a:cs typeface="Roboto"/>
                <a:sym typeface="Roboto"/>
              </a:rPr>
              <a:t>, 79 (2026). </a:t>
            </a:r>
            <a:endParaRPr sz="1100" b="0" i="0" u="none" strike="noStrike" cap="none">
              <a:solidFill>
                <a:srgbClr val="000000"/>
              </a:solidFill>
              <a:latin typeface="Arial"/>
              <a:ea typeface="Arial"/>
              <a:cs typeface="Arial"/>
              <a:sym typeface="Arial"/>
            </a:endParaRPr>
          </a:p>
        </p:txBody>
      </p:sp>
      <p:sp>
        <p:nvSpPr>
          <p:cNvPr id="249" name="Google Shape;249;p35"/>
          <p:cNvSpPr/>
          <p:nvPr/>
        </p:nvSpPr>
        <p:spPr>
          <a:xfrm>
            <a:off x="615315" y="1373505"/>
            <a:ext cx="3086100" cy="1062990"/>
          </a:xfrm>
          <a:prstGeom prst="rect">
            <a:avLst/>
          </a:prstGeom>
          <a:solidFill>
            <a:srgbClr val="FFFFFF"/>
          </a:solidFill>
          <a:ln>
            <a:noFill/>
          </a:ln>
          <a:effectLst>
            <a:outerShdw blurRad="101600" dist="38100" dir="8100000" algn="bl" rotWithShape="0">
              <a:srgbClr val="000000">
                <a:alpha val="12156"/>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50" name="Google Shape;250;p35"/>
          <p:cNvSpPr/>
          <p:nvPr/>
        </p:nvSpPr>
        <p:spPr>
          <a:xfrm>
            <a:off x="615315" y="1373505"/>
            <a:ext cx="41148" cy="1062990"/>
          </a:xfrm>
          <a:prstGeom prst="rect">
            <a:avLst/>
          </a:prstGeom>
          <a:solidFill>
            <a:srgbClr val="0A7E8C"/>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51" name="Google Shape;251;p35"/>
          <p:cNvSpPr/>
          <p:nvPr/>
        </p:nvSpPr>
        <p:spPr>
          <a:xfrm>
            <a:off x="718185" y="1407795"/>
            <a:ext cx="480060" cy="48006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000000"/>
              </a:buClr>
              <a:buSzPts val="1800"/>
              <a:buFont typeface="Calibri"/>
              <a:buNone/>
            </a:pPr>
            <a:r>
              <a:rPr lang="fr" sz="1800">
                <a:solidFill>
                  <a:srgbClr val="000000"/>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
        <p:nvSpPr>
          <p:cNvPr id="252" name="Google Shape;252;p35"/>
          <p:cNvSpPr/>
          <p:nvPr/>
        </p:nvSpPr>
        <p:spPr>
          <a:xfrm>
            <a:off x="1198245" y="1394079"/>
            <a:ext cx="2400300" cy="26060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A7E8C"/>
              </a:buClr>
              <a:buSzPts val="900"/>
              <a:buFont typeface="Calibri"/>
              <a:buNone/>
            </a:pPr>
            <a:r>
              <a:rPr lang="fr" sz="900" b="1">
                <a:solidFill>
                  <a:srgbClr val="0A7E8C"/>
                </a:solidFill>
                <a:latin typeface="Calibri"/>
                <a:ea typeface="Calibri"/>
                <a:cs typeface="Calibri"/>
                <a:sym typeface="Calibri"/>
              </a:rPr>
              <a:t>Automatiser des tâches</a:t>
            </a:r>
            <a:endParaRPr sz="900">
              <a:solidFill>
                <a:schemeClr val="dk1"/>
              </a:solidFill>
              <a:latin typeface="Calibri"/>
              <a:ea typeface="Calibri"/>
              <a:cs typeface="Calibri"/>
              <a:sym typeface="Calibri"/>
            </a:endParaRPr>
          </a:p>
        </p:txBody>
      </p:sp>
      <p:sp>
        <p:nvSpPr>
          <p:cNvPr id="253" name="Google Shape;253;p35"/>
          <p:cNvSpPr/>
          <p:nvPr/>
        </p:nvSpPr>
        <p:spPr>
          <a:xfrm>
            <a:off x="1198245" y="1647825"/>
            <a:ext cx="2400300" cy="6172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800"/>
              <a:buFont typeface="Calibri"/>
              <a:buNone/>
            </a:pPr>
            <a:r>
              <a:rPr lang="fr" sz="800">
                <a:solidFill>
                  <a:srgbClr val="2D3748"/>
                </a:solidFill>
                <a:latin typeface="Calibri"/>
                <a:ea typeface="Calibri"/>
                <a:cs typeface="Calibri"/>
                <a:sym typeface="Calibri"/>
              </a:rPr>
              <a:t>Délinéation OAR, planification, lecture mammographique</a:t>
            </a:r>
            <a:endParaRPr sz="800">
              <a:solidFill>
                <a:schemeClr val="dk1"/>
              </a:solidFill>
              <a:latin typeface="Calibri"/>
              <a:ea typeface="Calibri"/>
              <a:cs typeface="Calibri"/>
              <a:sym typeface="Calibri"/>
            </a:endParaRPr>
          </a:p>
        </p:txBody>
      </p:sp>
      <p:sp>
        <p:nvSpPr>
          <p:cNvPr id="254" name="Google Shape;254;p35"/>
          <p:cNvSpPr/>
          <p:nvPr/>
        </p:nvSpPr>
        <p:spPr>
          <a:xfrm>
            <a:off x="615315" y="2684145"/>
            <a:ext cx="3086100" cy="1062990"/>
          </a:xfrm>
          <a:prstGeom prst="rect">
            <a:avLst/>
          </a:prstGeom>
          <a:solidFill>
            <a:srgbClr val="FFFFFF"/>
          </a:solidFill>
          <a:ln>
            <a:noFill/>
          </a:ln>
          <a:effectLst>
            <a:outerShdw blurRad="101600" dist="38100" dir="8100000" algn="bl" rotWithShape="0">
              <a:srgbClr val="000000">
                <a:alpha val="12156"/>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55" name="Google Shape;255;p35"/>
          <p:cNvSpPr/>
          <p:nvPr/>
        </p:nvSpPr>
        <p:spPr>
          <a:xfrm>
            <a:off x="615315" y="2684145"/>
            <a:ext cx="41148" cy="1062990"/>
          </a:xfrm>
          <a:prstGeom prst="rect">
            <a:avLst/>
          </a:prstGeom>
          <a:solidFill>
            <a:srgbClr val="0B2545"/>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56" name="Google Shape;256;p35"/>
          <p:cNvSpPr/>
          <p:nvPr/>
        </p:nvSpPr>
        <p:spPr>
          <a:xfrm>
            <a:off x="718185" y="2718435"/>
            <a:ext cx="480060" cy="48006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000000"/>
              </a:buClr>
              <a:buSzPts val="1800"/>
              <a:buFont typeface="Calibri"/>
              <a:buNone/>
            </a:pPr>
            <a:r>
              <a:rPr lang="fr" sz="1800">
                <a:solidFill>
                  <a:srgbClr val="000000"/>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
        <p:nvSpPr>
          <p:cNvPr id="257" name="Google Shape;257;p35"/>
          <p:cNvSpPr/>
          <p:nvPr/>
        </p:nvSpPr>
        <p:spPr>
          <a:xfrm>
            <a:off x="1198245" y="2704719"/>
            <a:ext cx="2400300" cy="260604"/>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B2545"/>
              </a:buClr>
              <a:buSzPts val="900"/>
              <a:buFont typeface="Calibri"/>
              <a:buNone/>
            </a:pPr>
            <a:r>
              <a:rPr lang="fr" sz="900" b="1">
                <a:solidFill>
                  <a:srgbClr val="0B2545"/>
                </a:solidFill>
                <a:latin typeface="Calibri"/>
                <a:ea typeface="Calibri"/>
                <a:cs typeface="Calibri"/>
                <a:sym typeface="Calibri"/>
              </a:rPr>
              <a:t>Analyser &amp; générer</a:t>
            </a:r>
            <a:endParaRPr sz="900">
              <a:solidFill>
                <a:schemeClr val="dk1"/>
              </a:solidFill>
              <a:latin typeface="Calibri"/>
              <a:ea typeface="Calibri"/>
              <a:cs typeface="Calibri"/>
              <a:sym typeface="Calibri"/>
            </a:endParaRPr>
          </a:p>
        </p:txBody>
      </p:sp>
      <p:sp>
        <p:nvSpPr>
          <p:cNvPr id="258" name="Google Shape;258;p35"/>
          <p:cNvSpPr/>
          <p:nvPr/>
        </p:nvSpPr>
        <p:spPr>
          <a:xfrm>
            <a:off x="1198245" y="2958465"/>
            <a:ext cx="2400300" cy="6172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D3748"/>
              </a:buClr>
              <a:buSzPts val="800"/>
              <a:buFont typeface="Calibri"/>
              <a:buNone/>
            </a:pPr>
            <a:r>
              <a:rPr lang="fr" sz="800">
                <a:solidFill>
                  <a:srgbClr val="2D3748"/>
                </a:solidFill>
                <a:latin typeface="Calibri"/>
                <a:ea typeface="Calibri"/>
                <a:cs typeface="Calibri"/>
                <a:sym typeface="Calibri"/>
              </a:rPr>
              <a:t>Biopsie virtuelle, prédiction de réponse, aide à la décision thérapeutique, jumeaux numériques</a:t>
            </a:r>
            <a:endParaRPr sz="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6"/>
          <p:cNvSpPr txBox="1">
            <a:spLocks noGrp="1"/>
          </p:cNvSpPr>
          <p:nvPr>
            <p:ph type="sldNum" idx="12"/>
          </p:nvPr>
        </p:nvSpPr>
        <p:spPr>
          <a:xfrm>
            <a:off x="4554900" y="4776013"/>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fr"/>
              <a:t>8</a:t>
            </a:fld>
            <a:endParaRPr/>
          </a:p>
        </p:txBody>
      </p:sp>
      <p:pic>
        <p:nvPicPr>
          <p:cNvPr id="265" name="Google Shape;265;p36"/>
          <p:cNvPicPr preferRelativeResize="0"/>
          <p:nvPr/>
        </p:nvPicPr>
        <p:blipFill rotWithShape="1">
          <a:blip r:embed="rId3">
            <a:alphaModFix/>
          </a:blip>
          <a:srcRect/>
          <a:stretch/>
        </p:blipFill>
        <p:spPr>
          <a:xfrm>
            <a:off x="412472" y="3500210"/>
            <a:ext cx="4065564" cy="1266712"/>
          </a:xfrm>
          <a:prstGeom prst="rect">
            <a:avLst/>
          </a:prstGeom>
          <a:noFill/>
          <a:ln>
            <a:noFill/>
          </a:ln>
        </p:spPr>
      </p:pic>
      <p:sp>
        <p:nvSpPr>
          <p:cNvPr id="266" name="Google Shape;266;p36"/>
          <p:cNvSpPr/>
          <p:nvPr/>
        </p:nvSpPr>
        <p:spPr>
          <a:xfrm>
            <a:off x="0" y="0"/>
            <a:ext cx="9144000" cy="493776"/>
          </a:xfrm>
          <a:prstGeom prst="rect">
            <a:avLst/>
          </a:prstGeom>
          <a:solidFill>
            <a:srgbClr val="0B2545"/>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67" name="Google Shape;267;p36"/>
          <p:cNvSpPr/>
          <p:nvPr/>
        </p:nvSpPr>
        <p:spPr>
          <a:xfrm>
            <a:off x="240030" y="0"/>
            <a:ext cx="8503920" cy="493776"/>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fr" sz="1700" b="1">
                <a:solidFill>
                  <a:srgbClr val="FFFFFF"/>
                </a:solidFill>
                <a:latin typeface="Calibri"/>
                <a:ea typeface="Calibri"/>
                <a:cs typeface="Calibri"/>
                <a:sym typeface="Calibri"/>
              </a:rPr>
              <a:t>Dépistage – Exemple rétrospectif region AURA - 2025</a:t>
            </a:r>
            <a:endParaRPr sz="1700">
              <a:solidFill>
                <a:schemeClr val="dk1"/>
              </a:solidFill>
              <a:latin typeface="Calibri"/>
              <a:ea typeface="Calibri"/>
              <a:cs typeface="Calibri"/>
              <a:sym typeface="Calibri"/>
            </a:endParaRPr>
          </a:p>
        </p:txBody>
      </p:sp>
      <p:sp>
        <p:nvSpPr>
          <p:cNvPr id="268" name="Google Shape;268;p36"/>
          <p:cNvSpPr/>
          <p:nvPr/>
        </p:nvSpPr>
        <p:spPr>
          <a:xfrm>
            <a:off x="40000" y="552875"/>
            <a:ext cx="8305200" cy="480000"/>
          </a:xfrm>
          <a:prstGeom prst="rect">
            <a:avLst/>
          </a:prstGeom>
          <a:solidFill>
            <a:srgbClr val="C8E8EC"/>
          </a:solidFill>
          <a:ln w="9525" cap="flat" cmpd="sng">
            <a:solidFill>
              <a:srgbClr val="E2E8F0"/>
            </a:solidFill>
            <a:prstDash val="solid"/>
            <a:round/>
            <a:headEnd type="none" w="sm" len="sm"/>
            <a:tailEnd type="none" w="sm" len="sm"/>
          </a:ln>
          <a:effectLst>
            <a:outerShdw blurRad="101600" dist="38100" dir="8100000" algn="bl" rotWithShape="0">
              <a:srgbClr val="000000">
                <a:alpha val="12156"/>
              </a:srgbClr>
            </a:outerShdw>
          </a:effectLst>
        </p:spPr>
        <p:txBody>
          <a:bodyPr spcFirstLastPara="1" wrap="square" lIns="68575" tIns="34275" rIns="68575" bIns="34275" anchor="t" anchorCtr="0">
            <a:noAutofit/>
          </a:bodyPr>
          <a:lstStyle/>
          <a:p>
            <a:pPr marL="0" marR="0" lvl="0" indent="0" algn="l" rtl="0">
              <a:spcBef>
                <a:spcPts val="0"/>
              </a:spcBef>
              <a:spcAft>
                <a:spcPts val="0"/>
              </a:spcAft>
              <a:buNone/>
            </a:pPr>
            <a:r>
              <a:rPr lang="fr" sz="1400" i="1">
                <a:solidFill>
                  <a:srgbClr val="0B2545"/>
                </a:solidFill>
                <a:latin typeface="Calibri"/>
                <a:ea typeface="Calibri"/>
                <a:cs typeface="Calibri"/>
                <a:sym typeface="Calibri"/>
              </a:rPr>
              <a:t>Contexte : </a:t>
            </a:r>
            <a:r>
              <a:rPr lang="fr" sz="1400">
                <a:solidFill>
                  <a:schemeClr val="dk2"/>
                </a:solidFill>
                <a:latin typeface="Calibri"/>
                <a:ea typeface="Calibri"/>
                <a:cs typeface="Calibri"/>
                <a:sym typeface="Calibri"/>
              </a:rPr>
              <a:t>2nde relecture uniquement pour les mammographies classées Birads 1-2 lors de la 1ère relecture </a:t>
            </a:r>
            <a:endParaRPr sz="1400">
              <a:solidFill>
                <a:schemeClr val="dk2"/>
              </a:solidFill>
              <a:latin typeface="Calibri"/>
              <a:ea typeface="Calibri"/>
              <a:cs typeface="Calibri"/>
              <a:sym typeface="Calibri"/>
            </a:endParaRPr>
          </a:p>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69" name="Google Shape;269;p36"/>
          <p:cNvSpPr/>
          <p:nvPr/>
        </p:nvSpPr>
        <p:spPr>
          <a:xfrm>
            <a:off x="40000" y="1169650"/>
            <a:ext cx="8305200" cy="480000"/>
          </a:xfrm>
          <a:prstGeom prst="rect">
            <a:avLst/>
          </a:prstGeom>
          <a:solidFill>
            <a:srgbClr val="C8E8EC"/>
          </a:solidFill>
          <a:ln w="9525" cap="flat" cmpd="sng">
            <a:solidFill>
              <a:srgbClr val="E2E8F0"/>
            </a:solidFill>
            <a:prstDash val="solid"/>
            <a:round/>
            <a:headEnd type="none" w="sm" len="sm"/>
            <a:tailEnd type="none" w="sm" len="sm"/>
          </a:ln>
          <a:effectLst>
            <a:outerShdw blurRad="101600" dist="38100" dir="8100000" algn="bl" rotWithShape="0">
              <a:srgbClr val="000000">
                <a:alpha val="12156"/>
              </a:srgbClr>
            </a:outerShdw>
          </a:effectLst>
        </p:spPr>
        <p:txBody>
          <a:bodyPr spcFirstLastPara="1" wrap="square" lIns="68575" tIns="34275" rIns="68575" bIns="34275" anchor="t" anchorCtr="0">
            <a:noAutofit/>
          </a:bodyPr>
          <a:lstStyle/>
          <a:p>
            <a:pPr marL="0" marR="0" lvl="0" indent="0" algn="l" rtl="0">
              <a:spcBef>
                <a:spcPts val="0"/>
              </a:spcBef>
              <a:spcAft>
                <a:spcPts val="0"/>
              </a:spcAft>
              <a:buNone/>
            </a:pPr>
            <a:r>
              <a:rPr lang="fr" sz="1400" i="1">
                <a:solidFill>
                  <a:srgbClr val="0B2545"/>
                </a:solidFill>
                <a:latin typeface="Calibri"/>
                <a:ea typeface="Calibri"/>
                <a:cs typeface="Calibri"/>
                <a:sym typeface="Calibri"/>
              </a:rPr>
              <a:t>Problématique : </a:t>
            </a:r>
            <a:r>
              <a:rPr lang="fr" sz="1400">
                <a:solidFill>
                  <a:schemeClr val="dk2"/>
                </a:solidFill>
                <a:latin typeface="Calibri"/>
                <a:ea typeface="Calibri"/>
                <a:cs typeface="Calibri"/>
                <a:sym typeface="Calibri"/>
              </a:rPr>
              <a:t>Est-ce que l’IA permet d’identifier un sous-groupe bas risque sans 2nde relecture ? </a:t>
            </a:r>
            <a:endParaRPr sz="1400">
              <a:solidFill>
                <a:schemeClr val="dk1"/>
              </a:solidFill>
              <a:latin typeface="Calibri"/>
              <a:ea typeface="Calibri"/>
              <a:cs typeface="Calibri"/>
              <a:sym typeface="Calibri"/>
            </a:endParaRPr>
          </a:p>
        </p:txBody>
      </p:sp>
      <p:sp>
        <p:nvSpPr>
          <p:cNvPr id="270" name="Google Shape;270;p36"/>
          <p:cNvSpPr/>
          <p:nvPr/>
        </p:nvSpPr>
        <p:spPr>
          <a:xfrm>
            <a:off x="115000" y="1786423"/>
            <a:ext cx="2920800" cy="1362600"/>
          </a:xfrm>
          <a:prstGeom prst="rect">
            <a:avLst/>
          </a:prstGeom>
          <a:solidFill>
            <a:srgbClr val="FFFFFF"/>
          </a:solidFill>
          <a:ln w="9525" cap="flat" cmpd="sng">
            <a:solidFill>
              <a:srgbClr val="E2E8F0"/>
            </a:solidFill>
            <a:prstDash val="solid"/>
            <a:round/>
            <a:headEnd type="none" w="sm" len="sm"/>
            <a:tailEnd type="none" w="sm" len="sm"/>
          </a:ln>
          <a:effectLst>
            <a:outerShdw blurRad="101600" dist="38100" dir="8100000" algn="bl" rotWithShape="0">
              <a:srgbClr val="000000">
                <a:alpha val="12156"/>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71" name="Google Shape;271;p36"/>
          <p:cNvSpPr/>
          <p:nvPr/>
        </p:nvSpPr>
        <p:spPr>
          <a:xfrm>
            <a:off x="135241" y="1841508"/>
            <a:ext cx="2880300" cy="2400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0B2545"/>
              </a:buClr>
              <a:buSzPts val="900"/>
              <a:buFont typeface="Calibri"/>
              <a:buNone/>
            </a:pPr>
            <a:r>
              <a:rPr lang="fr" sz="1300" b="1">
                <a:solidFill>
                  <a:srgbClr val="0B2545"/>
                </a:solidFill>
                <a:latin typeface="Calibri"/>
                <a:ea typeface="Calibri"/>
                <a:cs typeface="Calibri"/>
                <a:sym typeface="Calibri"/>
              </a:rPr>
              <a:t>Méthode </a:t>
            </a:r>
            <a:endParaRPr sz="1300">
              <a:solidFill>
                <a:schemeClr val="dk1"/>
              </a:solidFill>
              <a:latin typeface="Calibri"/>
              <a:ea typeface="Calibri"/>
              <a:cs typeface="Calibri"/>
              <a:sym typeface="Calibri"/>
            </a:endParaRPr>
          </a:p>
        </p:txBody>
      </p:sp>
      <p:cxnSp>
        <p:nvCxnSpPr>
          <p:cNvPr id="272" name="Google Shape;272;p36"/>
          <p:cNvCxnSpPr/>
          <p:nvPr/>
        </p:nvCxnSpPr>
        <p:spPr>
          <a:xfrm>
            <a:off x="308610" y="1591056"/>
            <a:ext cx="68700" cy="68700"/>
          </a:xfrm>
          <a:prstGeom prst="straightConnector1">
            <a:avLst/>
          </a:prstGeom>
          <a:solidFill>
            <a:srgbClr val="0A7E8C"/>
          </a:solidFill>
          <a:ln>
            <a:noFill/>
          </a:ln>
        </p:spPr>
      </p:cxnSp>
      <p:sp>
        <p:nvSpPr>
          <p:cNvPr id="273" name="Google Shape;273;p36"/>
          <p:cNvSpPr/>
          <p:nvPr/>
        </p:nvSpPr>
        <p:spPr>
          <a:xfrm>
            <a:off x="252596" y="2368945"/>
            <a:ext cx="2811900" cy="4371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fr" sz="1200">
                <a:solidFill>
                  <a:srgbClr val="2D3748"/>
                </a:solidFill>
                <a:latin typeface="Calibri"/>
                <a:ea typeface="Calibri"/>
                <a:cs typeface="Calibri"/>
                <a:sym typeface="Calibri"/>
              </a:rPr>
              <a:t>55 598 mammographies de dépistage provenant de 42419 femmes de 50 à 74 ans </a:t>
            </a:r>
            <a:endParaRPr sz="1200">
              <a:solidFill>
                <a:srgbClr val="2D3748"/>
              </a:solidFill>
              <a:latin typeface="Calibri"/>
              <a:ea typeface="Calibri"/>
              <a:cs typeface="Calibri"/>
              <a:sym typeface="Calibri"/>
            </a:endParaRPr>
          </a:p>
          <a:p>
            <a:pPr marL="0" marR="0" lvl="0" indent="0" algn="l" rtl="0">
              <a:spcBef>
                <a:spcPts val="0"/>
              </a:spcBef>
              <a:spcAft>
                <a:spcPts val="0"/>
              </a:spcAft>
              <a:buNone/>
            </a:pPr>
            <a:r>
              <a:rPr lang="fr" sz="1200">
                <a:solidFill>
                  <a:srgbClr val="2D3748"/>
                </a:solidFill>
                <a:latin typeface="Calibri"/>
                <a:ea typeface="Calibri"/>
                <a:cs typeface="Calibri"/>
                <a:sym typeface="Calibri"/>
              </a:rPr>
              <a:t>de janvier 2015 à décembre 2019 </a:t>
            </a:r>
            <a:endParaRPr sz="1200">
              <a:solidFill>
                <a:srgbClr val="2D3748"/>
              </a:solidFill>
              <a:latin typeface="Calibri"/>
              <a:ea typeface="Calibri"/>
              <a:cs typeface="Calibri"/>
              <a:sym typeface="Calibri"/>
            </a:endParaRPr>
          </a:p>
          <a:p>
            <a:pPr marL="0" marR="0" lvl="0" indent="0" algn="l" rtl="0">
              <a:spcBef>
                <a:spcPts val="0"/>
              </a:spcBef>
              <a:spcAft>
                <a:spcPts val="0"/>
              </a:spcAft>
              <a:buNone/>
            </a:pPr>
            <a:r>
              <a:rPr lang="fr" sz="1200">
                <a:solidFill>
                  <a:srgbClr val="2D3748"/>
                </a:solidFill>
                <a:latin typeface="Calibri"/>
                <a:ea typeface="Calibri"/>
                <a:cs typeface="Calibri"/>
                <a:sym typeface="Calibri"/>
              </a:rPr>
              <a:t>Initialement classées Birads 1-2</a:t>
            </a:r>
            <a:endParaRPr sz="1500"/>
          </a:p>
        </p:txBody>
      </p:sp>
      <p:cxnSp>
        <p:nvCxnSpPr>
          <p:cNvPr id="274" name="Google Shape;274;p36"/>
          <p:cNvCxnSpPr/>
          <p:nvPr/>
        </p:nvCxnSpPr>
        <p:spPr>
          <a:xfrm>
            <a:off x="136010" y="2064929"/>
            <a:ext cx="68700" cy="68700"/>
          </a:xfrm>
          <a:prstGeom prst="straightConnector1">
            <a:avLst/>
          </a:prstGeom>
          <a:solidFill>
            <a:srgbClr val="0A7E8C"/>
          </a:solidFill>
          <a:ln>
            <a:noFill/>
          </a:ln>
        </p:spPr>
      </p:cxnSp>
      <p:cxnSp>
        <p:nvCxnSpPr>
          <p:cNvPr id="275" name="Google Shape;275;p36"/>
          <p:cNvCxnSpPr/>
          <p:nvPr/>
        </p:nvCxnSpPr>
        <p:spPr>
          <a:xfrm>
            <a:off x="136010" y="2373539"/>
            <a:ext cx="68700" cy="68700"/>
          </a:xfrm>
          <a:prstGeom prst="straightConnector1">
            <a:avLst/>
          </a:prstGeom>
          <a:solidFill>
            <a:srgbClr val="0A7E8C"/>
          </a:solidFill>
          <a:ln>
            <a:noFill/>
          </a:ln>
        </p:spPr>
      </p:cxnSp>
      <p:sp>
        <p:nvSpPr>
          <p:cNvPr id="276" name="Google Shape;276;p36"/>
          <p:cNvSpPr/>
          <p:nvPr/>
        </p:nvSpPr>
        <p:spPr>
          <a:xfrm>
            <a:off x="252621" y="2986887"/>
            <a:ext cx="2811900" cy="219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fr" sz="1200">
                <a:solidFill>
                  <a:srgbClr val="00194C"/>
                </a:solidFill>
                <a:latin typeface="Calibri"/>
                <a:ea typeface="Calibri"/>
                <a:cs typeface="Calibri"/>
                <a:sym typeface="Calibri"/>
              </a:rPr>
              <a:t>Comparaison résultats 2nde relecture </a:t>
            </a:r>
            <a:r>
              <a:rPr lang="fr" sz="1200" i="1">
                <a:solidFill>
                  <a:srgbClr val="00194C"/>
                </a:solidFill>
                <a:latin typeface="Calibri"/>
                <a:ea typeface="Calibri"/>
                <a:cs typeface="Calibri"/>
                <a:sym typeface="Calibri"/>
              </a:rPr>
              <a:t>vs </a:t>
            </a:r>
            <a:r>
              <a:rPr lang="fr" sz="1200">
                <a:solidFill>
                  <a:srgbClr val="00194C"/>
                </a:solidFill>
                <a:latin typeface="Calibri"/>
                <a:ea typeface="Calibri"/>
                <a:cs typeface="Calibri"/>
                <a:sym typeface="Calibri"/>
              </a:rPr>
              <a:t>IA</a:t>
            </a:r>
            <a:endParaRPr sz="1500"/>
          </a:p>
          <a:p>
            <a:pPr marL="0" marR="0" lvl="0" indent="0" algn="l" rtl="0">
              <a:spcBef>
                <a:spcPts val="0"/>
              </a:spcBef>
              <a:spcAft>
                <a:spcPts val="0"/>
              </a:spcAft>
              <a:buNone/>
            </a:pPr>
            <a:r>
              <a:rPr lang="fr" sz="1200">
                <a:solidFill>
                  <a:srgbClr val="00194C"/>
                </a:solidFill>
                <a:latin typeface="Calibri"/>
                <a:ea typeface="Calibri"/>
                <a:cs typeface="Calibri"/>
                <a:sym typeface="Calibri"/>
              </a:rPr>
              <a:t> </a:t>
            </a:r>
            <a:endParaRPr sz="1200">
              <a:solidFill>
                <a:srgbClr val="00194C"/>
              </a:solidFill>
              <a:latin typeface="Calibri"/>
              <a:ea typeface="Calibri"/>
              <a:cs typeface="Calibri"/>
              <a:sym typeface="Calibri"/>
            </a:endParaRPr>
          </a:p>
        </p:txBody>
      </p:sp>
      <p:sp>
        <p:nvSpPr>
          <p:cNvPr id="277" name="Google Shape;277;p36"/>
          <p:cNvSpPr/>
          <p:nvPr/>
        </p:nvSpPr>
        <p:spPr>
          <a:xfrm>
            <a:off x="308603" y="3539864"/>
            <a:ext cx="103800" cy="1191600"/>
          </a:xfrm>
          <a:prstGeom prst="rect">
            <a:avLst/>
          </a:prstGeom>
          <a:solidFill>
            <a:srgbClr val="2E7D32"/>
          </a:solidFill>
          <a:ln>
            <a:noFill/>
          </a:ln>
          <a:effectLst>
            <a:outerShdw blurRad="101600" dist="38100" dir="8100000" algn="bl" rotWithShape="0">
              <a:srgbClr val="000000">
                <a:alpha val="12156"/>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78" name="Google Shape;278;p36"/>
          <p:cNvSpPr/>
          <p:nvPr/>
        </p:nvSpPr>
        <p:spPr>
          <a:xfrm>
            <a:off x="3112400" y="1948500"/>
            <a:ext cx="6031500" cy="493800"/>
          </a:xfrm>
          <a:prstGeom prst="rect">
            <a:avLst/>
          </a:prstGeom>
          <a:solidFill>
            <a:srgbClr val="2E7D32"/>
          </a:solidFill>
          <a:ln>
            <a:noFill/>
          </a:ln>
          <a:effectLst>
            <a:outerShdw blurRad="101600" dist="38100" dir="8100000" algn="bl" rotWithShape="0">
              <a:srgbClr val="000000">
                <a:alpha val="12160"/>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r>
              <a:rPr lang="fr">
                <a:solidFill>
                  <a:schemeClr val="lt1"/>
                </a:solidFill>
              </a:rPr>
              <a:t>2nd relecture : 183/55589 soit 0,33% rappel avec détection de 12 cancers </a:t>
            </a:r>
            <a:endParaRPr>
              <a:solidFill>
                <a:schemeClr val="lt1"/>
              </a:solidFill>
            </a:endParaRPr>
          </a:p>
        </p:txBody>
      </p:sp>
      <p:sp>
        <p:nvSpPr>
          <p:cNvPr id="279" name="Google Shape;279;p36"/>
          <p:cNvSpPr/>
          <p:nvPr/>
        </p:nvSpPr>
        <p:spPr>
          <a:xfrm>
            <a:off x="4583473" y="3592201"/>
            <a:ext cx="819900" cy="1031700"/>
          </a:xfrm>
          <a:prstGeom prst="rect">
            <a:avLst/>
          </a:prstGeom>
          <a:solidFill>
            <a:srgbClr val="0A7E8C"/>
          </a:solidFill>
          <a:ln>
            <a:noFill/>
          </a:ln>
          <a:effectLst>
            <a:outerShdw blurRad="78375" dist="29390" dir="8100000" algn="bl" rotWithShape="0">
              <a:srgbClr val="000000">
                <a:alpha val="12160"/>
              </a:srgbClr>
            </a:outerShdw>
          </a:effectLst>
        </p:spPr>
        <p:txBody>
          <a:bodyPr spcFirstLastPara="1" wrap="square" lIns="52900" tIns="52900" rIns="52900" bIns="52900" anchor="ctr" anchorCtr="0">
            <a:noAutofit/>
          </a:bodyPr>
          <a:lstStyle/>
          <a:p>
            <a:pPr marL="0" lvl="0" indent="0" algn="l" rtl="0">
              <a:spcBef>
                <a:spcPts val="0"/>
              </a:spcBef>
              <a:spcAft>
                <a:spcPts val="0"/>
              </a:spcAft>
              <a:buNone/>
            </a:pPr>
            <a:endParaRPr/>
          </a:p>
        </p:txBody>
      </p:sp>
      <p:sp>
        <p:nvSpPr>
          <p:cNvPr id="280" name="Google Shape;280;p36"/>
          <p:cNvSpPr/>
          <p:nvPr/>
        </p:nvSpPr>
        <p:spPr>
          <a:xfrm>
            <a:off x="4583473" y="3655684"/>
            <a:ext cx="819900" cy="476100"/>
          </a:xfrm>
          <a:prstGeom prst="rect">
            <a:avLst/>
          </a:prstGeom>
          <a:noFill/>
          <a:ln>
            <a:noFill/>
          </a:ln>
        </p:spPr>
        <p:txBody>
          <a:bodyPr spcFirstLastPara="1" wrap="square" lIns="0" tIns="0" rIns="0" bIns="0" anchor="b" anchorCtr="0">
            <a:noAutofit/>
          </a:bodyPr>
          <a:lstStyle/>
          <a:p>
            <a:pPr marL="0" marR="0" lvl="0" indent="0" algn="ctr" rtl="0">
              <a:spcBef>
                <a:spcPts val="0"/>
              </a:spcBef>
              <a:spcAft>
                <a:spcPts val="0"/>
              </a:spcAft>
              <a:buClr>
                <a:srgbClr val="FFFFFF"/>
              </a:buClr>
              <a:buSzPts val="1851"/>
              <a:buFont typeface="Calibri"/>
              <a:buNone/>
            </a:pPr>
            <a:r>
              <a:rPr lang="fr" sz="1851" b="1">
                <a:solidFill>
                  <a:srgbClr val="FFFFFF"/>
                </a:solidFill>
                <a:latin typeface="Calibri"/>
                <a:ea typeface="Calibri"/>
                <a:cs typeface="Calibri"/>
                <a:sym typeface="Calibri"/>
              </a:rPr>
              <a:t>−77 %</a:t>
            </a:r>
            <a:endParaRPr sz="1851">
              <a:solidFill>
                <a:schemeClr val="dk1"/>
              </a:solidFill>
              <a:latin typeface="Calibri"/>
              <a:ea typeface="Calibri"/>
              <a:cs typeface="Calibri"/>
              <a:sym typeface="Calibri"/>
            </a:endParaRPr>
          </a:p>
        </p:txBody>
      </p:sp>
      <p:sp>
        <p:nvSpPr>
          <p:cNvPr id="281" name="Google Shape;281;p36"/>
          <p:cNvSpPr/>
          <p:nvPr/>
        </p:nvSpPr>
        <p:spPr>
          <a:xfrm>
            <a:off x="4583473" y="4131810"/>
            <a:ext cx="819900" cy="433800"/>
          </a:xfrm>
          <a:prstGeom prst="rect">
            <a:avLst/>
          </a:prstGeom>
          <a:noFill/>
          <a:ln>
            <a:noFill/>
          </a:ln>
        </p:spPr>
        <p:txBody>
          <a:bodyPr spcFirstLastPara="1" wrap="square" lIns="29400" tIns="29400" rIns="29400" bIns="29400" anchor="t" anchorCtr="0">
            <a:noAutofit/>
          </a:bodyPr>
          <a:lstStyle/>
          <a:p>
            <a:pPr marL="0" marR="0" lvl="0" indent="0" algn="ctr" rtl="0">
              <a:spcBef>
                <a:spcPts val="0"/>
              </a:spcBef>
              <a:spcAft>
                <a:spcPts val="0"/>
              </a:spcAft>
              <a:buClr>
                <a:srgbClr val="FFFFFF"/>
              </a:buClr>
              <a:buSzPts val="540"/>
              <a:buFont typeface="Calibri"/>
              <a:buNone/>
            </a:pPr>
            <a:r>
              <a:rPr lang="fr" sz="540">
                <a:solidFill>
                  <a:srgbClr val="FFFFFF"/>
                </a:solidFill>
                <a:latin typeface="Calibri"/>
                <a:ea typeface="Calibri"/>
                <a:cs typeface="Calibri"/>
                <a:sym typeface="Calibri"/>
              </a:rPr>
              <a:t>Charge de travail</a:t>
            </a:r>
            <a:endParaRPr sz="540">
              <a:solidFill>
                <a:schemeClr val="dk1"/>
              </a:solidFill>
              <a:latin typeface="Calibri"/>
              <a:ea typeface="Calibri"/>
              <a:cs typeface="Calibri"/>
              <a:sym typeface="Calibri"/>
            </a:endParaRPr>
          </a:p>
        </p:txBody>
      </p:sp>
      <p:sp>
        <p:nvSpPr>
          <p:cNvPr id="282" name="Google Shape;282;p36"/>
          <p:cNvSpPr/>
          <p:nvPr/>
        </p:nvSpPr>
        <p:spPr>
          <a:xfrm>
            <a:off x="3139888" y="2806050"/>
            <a:ext cx="699900" cy="493800"/>
          </a:xfrm>
          <a:prstGeom prst="rect">
            <a:avLst/>
          </a:prstGeom>
          <a:solidFill>
            <a:srgbClr val="123D80"/>
          </a:solidFill>
          <a:ln>
            <a:noFill/>
          </a:ln>
          <a:effectLst>
            <a:outerShdw blurRad="101600" dist="38100" dir="8100000" algn="bl" rotWithShape="0">
              <a:srgbClr val="000000">
                <a:alpha val="12160"/>
              </a:srgbClr>
            </a:outerShdw>
          </a:effectLst>
        </p:spPr>
        <p:txBody>
          <a:bodyPr spcFirstLastPara="1" wrap="square" lIns="68575" tIns="68575" rIns="68575" bIns="68575" anchor="ctr" anchorCtr="0">
            <a:noAutofit/>
          </a:bodyPr>
          <a:lstStyle/>
          <a:p>
            <a:pPr marL="0" lvl="0" indent="0" algn="ctr" rtl="0">
              <a:spcBef>
                <a:spcPts val="0"/>
              </a:spcBef>
              <a:spcAft>
                <a:spcPts val="0"/>
              </a:spcAft>
              <a:buNone/>
            </a:pPr>
            <a:r>
              <a:rPr lang="fr">
                <a:solidFill>
                  <a:schemeClr val="lt1"/>
                </a:solidFill>
              </a:rPr>
              <a:t>IA</a:t>
            </a:r>
            <a:endParaRPr>
              <a:solidFill>
                <a:schemeClr val="lt1"/>
              </a:solidFill>
            </a:endParaRPr>
          </a:p>
        </p:txBody>
      </p:sp>
      <p:sp>
        <p:nvSpPr>
          <p:cNvPr id="283" name="Google Shape;283;p36"/>
          <p:cNvSpPr/>
          <p:nvPr/>
        </p:nvSpPr>
        <p:spPr>
          <a:xfrm>
            <a:off x="3915175" y="2672375"/>
            <a:ext cx="3100800" cy="363000"/>
          </a:xfrm>
          <a:prstGeom prst="rect">
            <a:avLst/>
          </a:prstGeom>
          <a:solidFill>
            <a:srgbClr val="123D80"/>
          </a:solidFill>
          <a:ln>
            <a:noFill/>
          </a:ln>
          <a:effectLst>
            <a:outerShdw blurRad="101600" dist="38100" dir="8100000" algn="bl" rotWithShape="0">
              <a:srgbClr val="000000">
                <a:alpha val="12160"/>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r>
              <a:rPr lang="fr">
                <a:solidFill>
                  <a:schemeClr val="lt1"/>
                </a:solidFill>
              </a:rPr>
              <a:t>Faible risque :42606 soit 76,6% </a:t>
            </a:r>
            <a:endParaRPr>
              <a:solidFill>
                <a:schemeClr val="lt1"/>
              </a:solidFill>
            </a:endParaRPr>
          </a:p>
        </p:txBody>
      </p:sp>
      <p:sp>
        <p:nvSpPr>
          <p:cNvPr id="284" name="Google Shape;284;p36"/>
          <p:cNvSpPr/>
          <p:nvPr/>
        </p:nvSpPr>
        <p:spPr>
          <a:xfrm>
            <a:off x="7076700" y="2571750"/>
            <a:ext cx="2020500" cy="437100"/>
          </a:xfrm>
          <a:prstGeom prst="rect">
            <a:avLst/>
          </a:prstGeom>
          <a:solidFill>
            <a:srgbClr val="123D80"/>
          </a:solidFill>
          <a:ln>
            <a:noFill/>
          </a:ln>
          <a:effectLst>
            <a:outerShdw blurRad="101600" dist="38100" dir="8100000" algn="bl" rotWithShape="0">
              <a:srgbClr val="000000">
                <a:alpha val="12160"/>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r>
              <a:rPr lang="fr" sz="1100">
                <a:solidFill>
                  <a:schemeClr val="lt1"/>
                </a:solidFill>
              </a:rPr>
              <a:t>1 cancer détecté </a:t>
            </a:r>
            <a:endParaRPr sz="1100">
              <a:solidFill>
                <a:schemeClr val="lt1"/>
              </a:solidFill>
            </a:endParaRPr>
          </a:p>
          <a:p>
            <a:pPr marL="0" lvl="0" indent="0" algn="l" rtl="0">
              <a:spcBef>
                <a:spcPts val="0"/>
              </a:spcBef>
              <a:spcAft>
                <a:spcPts val="0"/>
              </a:spcAft>
              <a:buClr>
                <a:schemeClr val="accent2"/>
              </a:buClr>
              <a:buSzPts val="1400"/>
              <a:buFont typeface="Arial"/>
              <a:buNone/>
            </a:pPr>
            <a:r>
              <a:rPr lang="fr" sz="1100">
                <a:solidFill>
                  <a:schemeClr val="lt1"/>
                </a:solidFill>
              </a:rPr>
              <a:t>1/55589 soit 0,002%</a:t>
            </a:r>
            <a:endParaRPr sz="1100">
              <a:solidFill>
                <a:schemeClr val="lt1"/>
              </a:solidFill>
            </a:endParaRPr>
          </a:p>
        </p:txBody>
      </p:sp>
      <p:sp>
        <p:nvSpPr>
          <p:cNvPr id="285" name="Google Shape;285;p36"/>
          <p:cNvSpPr/>
          <p:nvPr/>
        </p:nvSpPr>
        <p:spPr>
          <a:xfrm>
            <a:off x="3915175" y="3086288"/>
            <a:ext cx="3100800" cy="363000"/>
          </a:xfrm>
          <a:prstGeom prst="rect">
            <a:avLst/>
          </a:prstGeom>
          <a:solidFill>
            <a:srgbClr val="123D80"/>
          </a:solidFill>
          <a:ln>
            <a:noFill/>
          </a:ln>
          <a:effectLst>
            <a:outerShdw blurRad="101600" dist="38100" dir="8100000" algn="bl" rotWithShape="0">
              <a:srgbClr val="000000">
                <a:alpha val="12160"/>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r>
              <a:rPr lang="fr">
                <a:solidFill>
                  <a:schemeClr val="lt1"/>
                </a:solidFill>
              </a:rPr>
              <a:t>Non Faible risque :12 983 soit 23,3%  </a:t>
            </a:r>
            <a:endParaRPr>
              <a:solidFill>
                <a:schemeClr val="lt1"/>
              </a:solidFill>
            </a:endParaRPr>
          </a:p>
        </p:txBody>
      </p:sp>
      <p:sp>
        <p:nvSpPr>
          <p:cNvPr id="286" name="Google Shape;286;p36"/>
          <p:cNvSpPr/>
          <p:nvPr/>
        </p:nvSpPr>
        <p:spPr>
          <a:xfrm>
            <a:off x="7076700" y="3077600"/>
            <a:ext cx="2020500" cy="437100"/>
          </a:xfrm>
          <a:prstGeom prst="rect">
            <a:avLst/>
          </a:prstGeom>
          <a:solidFill>
            <a:srgbClr val="123D80"/>
          </a:solidFill>
          <a:ln>
            <a:noFill/>
          </a:ln>
          <a:effectLst>
            <a:outerShdw blurRad="101600" dist="38100" dir="8100000" algn="bl" rotWithShape="0">
              <a:srgbClr val="000000">
                <a:alpha val="12160"/>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r>
              <a:rPr lang="fr" sz="1100">
                <a:solidFill>
                  <a:schemeClr val="lt1"/>
                </a:solidFill>
              </a:rPr>
              <a:t>11  cancers détecté</a:t>
            </a:r>
            <a:endParaRPr sz="1100">
              <a:solidFill>
                <a:schemeClr val="lt1"/>
              </a:solidFill>
            </a:endParaRPr>
          </a:p>
          <a:p>
            <a:pPr marL="0" lvl="0" indent="0" algn="l" rtl="0">
              <a:spcBef>
                <a:spcPts val="0"/>
              </a:spcBef>
              <a:spcAft>
                <a:spcPts val="0"/>
              </a:spcAft>
              <a:buClr>
                <a:schemeClr val="accent2"/>
              </a:buClr>
              <a:buFont typeface="Arial"/>
              <a:buNone/>
            </a:pPr>
            <a:r>
              <a:rPr lang="fr" sz="1100">
                <a:solidFill>
                  <a:schemeClr val="lt1"/>
                </a:solidFill>
              </a:rPr>
              <a:t>11 sur 55 589 soit 0,020 %</a:t>
            </a:r>
            <a:endParaRPr sz="1100">
              <a:solidFill>
                <a:schemeClr val="lt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37"/>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fr"/>
              <a:t>9</a:t>
            </a:fld>
            <a:endParaRPr/>
          </a:p>
        </p:txBody>
      </p:sp>
      <p:pic>
        <p:nvPicPr>
          <p:cNvPr id="293" name="Google Shape;293;p37"/>
          <p:cNvPicPr preferRelativeResize="0"/>
          <p:nvPr/>
        </p:nvPicPr>
        <p:blipFill rotWithShape="1">
          <a:blip r:embed="rId3">
            <a:alphaModFix/>
          </a:blip>
          <a:srcRect/>
          <a:stretch/>
        </p:blipFill>
        <p:spPr>
          <a:xfrm>
            <a:off x="11279" y="493766"/>
            <a:ext cx="3890306" cy="1258762"/>
          </a:xfrm>
          <a:prstGeom prst="rect">
            <a:avLst/>
          </a:prstGeom>
          <a:noFill/>
          <a:ln>
            <a:noFill/>
          </a:ln>
        </p:spPr>
      </p:pic>
      <p:sp>
        <p:nvSpPr>
          <p:cNvPr id="294" name="Google Shape;294;p37"/>
          <p:cNvSpPr/>
          <p:nvPr/>
        </p:nvSpPr>
        <p:spPr>
          <a:xfrm>
            <a:off x="0" y="0"/>
            <a:ext cx="9144000" cy="493776"/>
          </a:xfrm>
          <a:prstGeom prst="rect">
            <a:avLst/>
          </a:prstGeom>
          <a:solidFill>
            <a:srgbClr val="0B2545"/>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95" name="Google Shape;295;p37"/>
          <p:cNvSpPr/>
          <p:nvPr/>
        </p:nvSpPr>
        <p:spPr>
          <a:xfrm>
            <a:off x="240030" y="0"/>
            <a:ext cx="8503920" cy="493776"/>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fr" sz="1700" b="1">
                <a:solidFill>
                  <a:srgbClr val="FFFFFF"/>
                </a:solidFill>
                <a:latin typeface="Calibri"/>
                <a:ea typeface="Calibri"/>
                <a:cs typeface="Calibri"/>
                <a:sym typeface="Calibri"/>
              </a:rPr>
              <a:t>Dépistage — Étude MASAI (Suède) — 2025</a:t>
            </a:r>
            <a:endParaRPr sz="1700">
              <a:solidFill>
                <a:schemeClr val="dk1"/>
              </a:solidFill>
              <a:latin typeface="Calibri"/>
              <a:ea typeface="Calibri"/>
              <a:cs typeface="Calibri"/>
              <a:sym typeface="Calibri"/>
            </a:endParaRPr>
          </a:p>
        </p:txBody>
      </p:sp>
      <p:sp>
        <p:nvSpPr>
          <p:cNvPr id="296" name="Google Shape;296;p37"/>
          <p:cNvSpPr/>
          <p:nvPr/>
        </p:nvSpPr>
        <p:spPr>
          <a:xfrm>
            <a:off x="481965" y="3098622"/>
            <a:ext cx="2949000" cy="1337400"/>
          </a:xfrm>
          <a:prstGeom prst="rect">
            <a:avLst/>
          </a:prstGeom>
          <a:solidFill>
            <a:srgbClr val="C8E8EC"/>
          </a:solidFill>
          <a:ln w="9525" cap="flat" cmpd="sng">
            <a:solidFill>
              <a:srgbClr val="E2E8F0"/>
            </a:solidFill>
            <a:prstDash val="solid"/>
            <a:round/>
            <a:headEnd type="none" w="sm" len="sm"/>
            <a:tailEnd type="none" w="sm" len="sm"/>
          </a:ln>
          <a:effectLst>
            <a:outerShdw blurRad="101600" dist="38100" dir="8100000" algn="bl" rotWithShape="0">
              <a:srgbClr val="000000">
                <a:alpha val="12156"/>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97" name="Google Shape;297;p37"/>
          <p:cNvSpPr/>
          <p:nvPr/>
        </p:nvSpPr>
        <p:spPr>
          <a:xfrm>
            <a:off x="584835" y="3146628"/>
            <a:ext cx="2743200" cy="2196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0B2545"/>
              </a:buClr>
              <a:buSzPts val="900"/>
              <a:buFont typeface="Calibri"/>
              <a:buNone/>
            </a:pPr>
            <a:r>
              <a:rPr lang="fr" sz="900" b="1">
                <a:solidFill>
                  <a:srgbClr val="0B2545"/>
                </a:solidFill>
                <a:latin typeface="Calibri"/>
                <a:ea typeface="Calibri"/>
                <a:cs typeface="Calibri"/>
                <a:sym typeface="Calibri"/>
              </a:rPr>
              <a:t>Design de l'étude</a:t>
            </a:r>
            <a:endParaRPr sz="900">
              <a:solidFill>
                <a:schemeClr val="dk1"/>
              </a:solidFill>
              <a:latin typeface="Calibri"/>
              <a:ea typeface="Calibri"/>
              <a:cs typeface="Calibri"/>
              <a:sym typeface="Calibri"/>
            </a:endParaRPr>
          </a:p>
        </p:txBody>
      </p:sp>
      <p:pic>
        <p:nvPicPr>
          <p:cNvPr id="298" name="Google Shape;298;p37"/>
          <p:cNvPicPr preferRelativeResize="0"/>
          <p:nvPr/>
        </p:nvPicPr>
        <p:blipFill rotWithShape="1">
          <a:blip r:embed="rId4">
            <a:alphaModFix/>
          </a:blip>
          <a:srcRect/>
          <a:stretch/>
        </p:blipFill>
        <p:spPr>
          <a:xfrm>
            <a:off x="766425" y="3388294"/>
            <a:ext cx="3171825" cy="1328738"/>
          </a:xfrm>
          <a:prstGeom prst="rect">
            <a:avLst/>
          </a:prstGeom>
          <a:noFill/>
          <a:ln>
            <a:noFill/>
          </a:ln>
        </p:spPr>
      </p:pic>
      <p:sp>
        <p:nvSpPr>
          <p:cNvPr id="299" name="Google Shape;299;p37"/>
          <p:cNvSpPr/>
          <p:nvPr/>
        </p:nvSpPr>
        <p:spPr>
          <a:xfrm>
            <a:off x="5280750" y="604889"/>
            <a:ext cx="1062900" cy="1337400"/>
          </a:xfrm>
          <a:prstGeom prst="rect">
            <a:avLst/>
          </a:prstGeom>
          <a:solidFill>
            <a:srgbClr val="2E7D32"/>
          </a:solidFill>
          <a:ln>
            <a:noFill/>
          </a:ln>
          <a:effectLst>
            <a:outerShdw blurRad="101600" dist="38100" dir="8100000" algn="bl" rotWithShape="0">
              <a:srgbClr val="000000">
                <a:alpha val="12156"/>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00" name="Google Shape;300;p37"/>
          <p:cNvSpPr/>
          <p:nvPr/>
        </p:nvSpPr>
        <p:spPr>
          <a:xfrm>
            <a:off x="5280750" y="687185"/>
            <a:ext cx="1062900" cy="617100"/>
          </a:xfrm>
          <a:prstGeom prst="rect">
            <a:avLst/>
          </a:prstGeom>
          <a:noFill/>
          <a:ln>
            <a:noFill/>
          </a:ln>
        </p:spPr>
        <p:txBody>
          <a:bodyPr spcFirstLastPara="1" wrap="square" lIns="0" tIns="0" rIns="0" bIns="0" anchor="b" anchorCtr="0">
            <a:noAutofit/>
          </a:bodyPr>
          <a:lstStyle/>
          <a:p>
            <a:pPr marL="0" marR="0" lvl="0" indent="0" algn="ctr" rtl="0">
              <a:spcBef>
                <a:spcPts val="0"/>
              </a:spcBef>
              <a:spcAft>
                <a:spcPts val="0"/>
              </a:spcAft>
              <a:buClr>
                <a:srgbClr val="FFFFFF"/>
              </a:buClr>
              <a:buSzPts val="2400"/>
              <a:buFont typeface="Calibri"/>
              <a:buNone/>
            </a:pPr>
            <a:r>
              <a:rPr lang="fr" sz="2400" b="1">
                <a:solidFill>
                  <a:srgbClr val="FFFFFF"/>
                </a:solidFill>
                <a:latin typeface="Calibri"/>
                <a:ea typeface="Calibri"/>
                <a:cs typeface="Calibri"/>
                <a:sym typeface="Calibri"/>
              </a:rPr>
              <a:t>+29 %</a:t>
            </a:r>
            <a:endParaRPr sz="2400">
              <a:solidFill>
                <a:schemeClr val="dk1"/>
              </a:solidFill>
              <a:latin typeface="Calibri"/>
              <a:ea typeface="Calibri"/>
              <a:cs typeface="Calibri"/>
              <a:sym typeface="Calibri"/>
            </a:endParaRPr>
          </a:p>
        </p:txBody>
      </p:sp>
      <p:sp>
        <p:nvSpPr>
          <p:cNvPr id="301" name="Google Shape;301;p37"/>
          <p:cNvSpPr/>
          <p:nvPr/>
        </p:nvSpPr>
        <p:spPr>
          <a:xfrm>
            <a:off x="5280750" y="1304405"/>
            <a:ext cx="1062900" cy="562500"/>
          </a:xfrm>
          <a:prstGeom prst="rect">
            <a:avLst/>
          </a:prstGeom>
          <a:noFill/>
          <a:ln>
            <a:noFill/>
          </a:ln>
        </p:spPr>
        <p:txBody>
          <a:bodyPr spcFirstLastPara="1" wrap="square" lIns="38100" tIns="38100" rIns="38100" bIns="38100" anchor="t" anchorCtr="0">
            <a:noAutofit/>
          </a:bodyPr>
          <a:lstStyle/>
          <a:p>
            <a:pPr marL="0" marR="0" lvl="0" indent="0" algn="ctr" rtl="0">
              <a:spcBef>
                <a:spcPts val="0"/>
              </a:spcBef>
              <a:spcAft>
                <a:spcPts val="0"/>
              </a:spcAft>
              <a:buClr>
                <a:srgbClr val="FFFFFF"/>
              </a:buClr>
              <a:buSzPts val="700"/>
              <a:buFont typeface="Calibri"/>
              <a:buNone/>
            </a:pPr>
            <a:r>
              <a:rPr lang="fr" sz="700">
                <a:solidFill>
                  <a:srgbClr val="FFFFFF"/>
                </a:solidFill>
                <a:latin typeface="Calibri"/>
                <a:ea typeface="Calibri"/>
                <a:cs typeface="Calibri"/>
                <a:sym typeface="Calibri"/>
              </a:rPr>
              <a:t>Taux de detection</a:t>
            </a:r>
            <a:endParaRPr sz="1100"/>
          </a:p>
          <a:p>
            <a:pPr marL="0" marR="0" lvl="0" indent="0" algn="ctr" rtl="0">
              <a:spcBef>
                <a:spcPts val="0"/>
              </a:spcBef>
              <a:spcAft>
                <a:spcPts val="0"/>
              </a:spcAft>
              <a:buClr>
                <a:schemeClr val="dk1"/>
              </a:buClr>
              <a:buSzPts val="700"/>
              <a:buFont typeface="Calibri"/>
              <a:buNone/>
            </a:pPr>
            <a:endParaRPr sz="700">
              <a:solidFill>
                <a:srgbClr val="FFFFFF"/>
              </a:solidFill>
              <a:latin typeface="Calibri"/>
              <a:ea typeface="Calibri"/>
              <a:cs typeface="Calibri"/>
              <a:sym typeface="Calibri"/>
            </a:endParaRPr>
          </a:p>
          <a:p>
            <a:pPr marL="0" marR="0" lvl="0" indent="0" algn="ctr" rtl="0">
              <a:spcBef>
                <a:spcPts val="0"/>
              </a:spcBef>
              <a:spcAft>
                <a:spcPts val="0"/>
              </a:spcAft>
              <a:buClr>
                <a:srgbClr val="FFFFFF"/>
              </a:buClr>
              <a:buSzPts val="700"/>
              <a:buFont typeface="Calibri"/>
              <a:buNone/>
            </a:pPr>
            <a:r>
              <a:rPr lang="fr" sz="700">
                <a:solidFill>
                  <a:srgbClr val="FFFFFF"/>
                </a:solidFill>
                <a:latin typeface="Calibri"/>
                <a:ea typeface="Calibri"/>
                <a:cs typeface="Calibri"/>
                <a:sym typeface="Calibri"/>
              </a:rPr>
              <a:t>IA 6,1 cancer /1000 </a:t>
            </a:r>
            <a:endParaRPr sz="1100"/>
          </a:p>
          <a:p>
            <a:pPr marL="0" marR="0" lvl="0" indent="0" algn="ctr" rtl="0">
              <a:spcBef>
                <a:spcPts val="0"/>
              </a:spcBef>
              <a:spcAft>
                <a:spcPts val="0"/>
              </a:spcAft>
              <a:buClr>
                <a:srgbClr val="FFFFFF"/>
              </a:buClr>
              <a:buSzPts val="700"/>
              <a:buFont typeface="Calibri"/>
              <a:buNone/>
            </a:pPr>
            <a:r>
              <a:rPr lang="fr" sz="700">
                <a:solidFill>
                  <a:srgbClr val="FFFFFF"/>
                </a:solidFill>
                <a:latin typeface="Calibri"/>
                <a:ea typeface="Calibri"/>
                <a:cs typeface="Calibri"/>
                <a:sym typeface="Calibri"/>
              </a:rPr>
              <a:t>dble lec ss IA</a:t>
            </a:r>
            <a:r>
              <a:rPr lang="fr" sz="700">
                <a:solidFill>
                  <a:schemeClr val="dk1"/>
                </a:solidFill>
                <a:latin typeface="Calibri"/>
                <a:ea typeface="Calibri"/>
                <a:cs typeface="Calibri"/>
                <a:sym typeface="Calibri"/>
              </a:rPr>
              <a:t> </a:t>
            </a:r>
            <a:r>
              <a:rPr lang="fr" sz="700">
                <a:solidFill>
                  <a:srgbClr val="FFFFFF"/>
                </a:solidFill>
                <a:latin typeface="Calibri"/>
                <a:ea typeface="Calibri"/>
                <a:cs typeface="Calibri"/>
                <a:sym typeface="Calibri"/>
              </a:rPr>
              <a:t>5,1/1000</a:t>
            </a:r>
            <a:endParaRPr sz="700">
              <a:solidFill>
                <a:schemeClr val="dk1"/>
              </a:solidFill>
              <a:latin typeface="Calibri"/>
              <a:ea typeface="Calibri"/>
              <a:cs typeface="Calibri"/>
              <a:sym typeface="Calibri"/>
            </a:endParaRPr>
          </a:p>
        </p:txBody>
      </p:sp>
      <p:sp>
        <p:nvSpPr>
          <p:cNvPr id="302" name="Google Shape;302;p37"/>
          <p:cNvSpPr/>
          <p:nvPr/>
        </p:nvSpPr>
        <p:spPr>
          <a:xfrm>
            <a:off x="6480900" y="604889"/>
            <a:ext cx="1062900" cy="1337400"/>
          </a:xfrm>
          <a:prstGeom prst="rect">
            <a:avLst/>
          </a:prstGeom>
          <a:solidFill>
            <a:srgbClr val="0A7E8C"/>
          </a:solidFill>
          <a:ln>
            <a:noFill/>
          </a:ln>
          <a:effectLst>
            <a:outerShdw blurRad="101600" dist="38100" dir="8100000" algn="bl" rotWithShape="0">
              <a:srgbClr val="000000">
                <a:alpha val="12156"/>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03" name="Google Shape;303;p37"/>
          <p:cNvSpPr/>
          <p:nvPr/>
        </p:nvSpPr>
        <p:spPr>
          <a:xfrm>
            <a:off x="6480900" y="687185"/>
            <a:ext cx="1062900" cy="617100"/>
          </a:xfrm>
          <a:prstGeom prst="rect">
            <a:avLst/>
          </a:prstGeom>
          <a:noFill/>
          <a:ln>
            <a:noFill/>
          </a:ln>
        </p:spPr>
        <p:txBody>
          <a:bodyPr spcFirstLastPara="1" wrap="square" lIns="0" tIns="0" rIns="0" bIns="0" anchor="b" anchorCtr="0">
            <a:noAutofit/>
          </a:bodyPr>
          <a:lstStyle/>
          <a:p>
            <a:pPr marL="0" marR="0" lvl="0" indent="0" algn="ctr" rtl="0">
              <a:spcBef>
                <a:spcPts val="0"/>
              </a:spcBef>
              <a:spcAft>
                <a:spcPts val="0"/>
              </a:spcAft>
              <a:buClr>
                <a:srgbClr val="FFFFFF"/>
              </a:buClr>
              <a:buSzPts val="2400"/>
              <a:buFont typeface="Calibri"/>
              <a:buNone/>
            </a:pPr>
            <a:r>
              <a:rPr lang="fr" sz="2400" b="1">
                <a:solidFill>
                  <a:srgbClr val="FFFFFF"/>
                </a:solidFill>
                <a:latin typeface="Calibri"/>
                <a:ea typeface="Calibri"/>
                <a:cs typeface="Calibri"/>
                <a:sym typeface="Calibri"/>
              </a:rPr>
              <a:t>−44 %</a:t>
            </a:r>
            <a:endParaRPr sz="2400">
              <a:solidFill>
                <a:schemeClr val="dk1"/>
              </a:solidFill>
              <a:latin typeface="Calibri"/>
              <a:ea typeface="Calibri"/>
              <a:cs typeface="Calibri"/>
              <a:sym typeface="Calibri"/>
            </a:endParaRPr>
          </a:p>
        </p:txBody>
      </p:sp>
      <p:sp>
        <p:nvSpPr>
          <p:cNvPr id="304" name="Google Shape;304;p37"/>
          <p:cNvSpPr/>
          <p:nvPr/>
        </p:nvSpPr>
        <p:spPr>
          <a:xfrm>
            <a:off x="6480900" y="1304405"/>
            <a:ext cx="1062900" cy="562500"/>
          </a:xfrm>
          <a:prstGeom prst="rect">
            <a:avLst/>
          </a:prstGeom>
          <a:noFill/>
          <a:ln>
            <a:noFill/>
          </a:ln>
        </p:spPr>
        <p:txBody>
          <a:bodyPr spcFirstLastPara="1" wrap="square" lIns="38100" tIns="38100" rIns="38100" bIns="38100" anchor="t" anchorCtr="0">
            <a:noAutofit/>
          </a:bodyPr>
          <a:lstStyle/>
          <a:p>
            <a:pPr marL="0" marR="0" lvl="0" indent="0" algn="ctr" rtl="0">
              <a:spcBef>
                <a:spcPts val="0"/>
              </a:spcBef>
              <a:spcAft>
                <a:spcPts val="0"/>
              </a:spcAft>
              <a:buClr>
                <a:srgbClr val="FFFFFF"/>
              </a:buClr>
              <a:buSzPts val="700"/>
              <a:buFont typeface="Calibri"/>
              <a:buNone/>
            </a:pPr>
            <a:r>
              <a:rPr lang="fr" sz="700">
                <a:solidFill>
                  <a:srgbClr val="FFFFFF"/>
                </a:solidFill>
                <a:latin typeface="Calibri"/>
                <a:ea typeface="Calibri"/>
                <a:cs typeface="Calibri"/>
                <a:sym typeface="Calibri"/>
              </a:rPr>
              <a:t>Charge de travail</a:t>
            </a:r>
            <a:endParaRPr sz="700">
              <a:solidFill>
                <a:schemeClr val="dk1"/>
              </a:solidFill>
              <a:latin typeface="Calibri"/>
              <a:ea typeface="Calibri"/>
              <a:cs typeface="Calibri"/>
              <a:sym typeface="Calibri"/>
            </a:endParaRPr>
          </a:p>
        </p:txBody>
      </p:sp>
      <p:sp>
        <p:nvSpPr>
          <p:cNvPr id="305" name="Google Shape;305;p37"/>
          <p:cNvSpPr/>
          <p:nvPr/>
        </p:nvSpPr>
        <p:spPr>
          <a:xfrm>
            <a:off x="7681050" y="604889"/>
            <a:ext cx="1062900" cy="1337400"/>
          </a:xfrm>
          <a:prstGeom prst="rect">
            <a:avLst/>
          </a:prstGeom>
          <a:solidFill>
            <a:srgbClr val="0B2545"/>
          </a:solidFill>
          <a:ln>
            <a:noFill/>
          </a:ln>
          <a:effectLst>
            <a:outerShdw blurRad="101600" dist="38100" dir="8100000" algn="bl" rotWithShape="0">
              <a:srgbClr val="000000">
                <a:alpha val="12156"/>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06" name="Google Shape;306;p37"/>
          <p:cNvSpPr/>
          <p:nvPr/>
        </p:nvSpPr>
        <p:spPr>
          <a:xfrm>
            <a:off x="7681050" y="687185"/>
            <a:ext cx="1062900" cy="617100"/>
          </a:xfrm>
          <a:prstGeom prst="rect">
            <a:avLst/>
          </a:prstGeom>
          <a:noFill/>
          <a:ln>
            <a:noFill/>
          </a:ln>
        </p:spPr>
        <p:txBody>
          <a:bodyPr spcFirstLastPara="1" wrap="square" lIns="0" tIns="0" rIns="0" bIns="0" anchor="b" anchorCtr="0">
            <a:noAutofit/>
          </a:bodyPr>
          <a:lstStyle/>
          <a:p>
            <a:pPr marL="0" marR="0" lvl="0" indent="0" algn="ctr" rtl="0">
              <a:spcBef>
                <a:spcPts val="0"/>
              </a:spcBef>
              <a:spcAft>
                <a:spcPts val="0"/>
              </a:spcAft>
              <a:buClr>
                <a:srgbClr val="FFFFFF"/>
              </a:buClr>
              <a:buSzPts val="2400"/>
              <a:buFont typeface="Calibri"/>
              <a:buNone/>
            </a:pPr>
            <a:r>
              <a:rPr lang="fr" sz="2400" b="1">
                <a:solidFill>
                  <a:srgbClr val="FFFFFF"/>
                </a:solidFill>
                <a:latin typeface="Calibri"/>
                <a:ea typeface="Calibri"/>
                <a:cs typeface="Calibri"/>
                <a:sym typeface="Calibri"/>
              </a:rPr>
              <a:t>=</a:t>
            </a:r>
            <a:endParaRPr sz="2400">
              <a:solidFill>
                <a:schemeClr val="dk1"/>
              </a:solidFill>
              <a:latin typeface="Calibri"/>
              <a:ea typeface="Calibri"/>
              <a:cs typeface="Calibri"/>
              <a:sym typeface="Calibri"/>
            </a:endParaRPr>
          </a:p>
        </p:txBody>
      </p:sp>
      <p:sp>
        <p:nvSpPr>
          <p:cNvPr id="307" name="Google Shape;307;p37"/>
          <p:cNvSpPr/>
          <p:nvPr/>
        </p:nvSpPr>
        <p:spPr>
          <a:xfrm>
            <a:off x="7681050" y="1304405"/>
            <a:ext cx="1062900" cy="562500"/>
          </a:xfrm>
          <a:prstGeom prst="rect">
            <a:avLst/>
          </a:prstGeom>
          <a:noFill/>
          <a:ln>
            <a:noFill/>
          </a:ln>
        </p:spPr>
        <p:txBody>
          <a:bodyPr spcFirstLastPara="1" wrap="square" lIns="38100" tIns="38100" rIns="38100" bIns="38100" anchor="t" anchorCtr="0">
            <a:noAutofit/>
          </a:bodyPr>
          <a:lstStyle/>
          <a:p>
            <a:pPr marL="0" marR="0" lvl="0" indent="0" algn="ctr" rtl="0">
              <a:spcBef>
                <a:spcPts val="0"/>
              </a:spcBef>
              <a:spcAft>
                <a:spcPts val="0"/>
              </a:spcAft>
              <a:buClr>
                <a:srgbClr val="FFFFFF"/>
              </a:buClr>
              <a:buSzPts val="700"/>
              <a:buFont typeface="Calibri"/>
              <a:buNone/>
            </a:pPr>
            <a:r>
              <a:rPr lang="fr" sz="700">
                <a:solidFill>
                  <a:srgbClr val="FFFFFF"/>
                </a:solidFill>
                <a:latin typeface="Calibri"/>
                <a:ea typeface="Calibri"/>
                <a:cs typeface="Calibri"/>
                <a:sym typeface="Calibri"/>
              </a:rPr>
              <a:t>Faux positifs inchangés</a:t>
            </a:r>
            <a:endParaRPr sz="700">
              <a:solidFill>
                <a:schemeClr val="dk1"/>
              </a:solidFill>
              <a:latin typeface="Calibri"/>
              <a:ea typeface="Calibri"/>
              <a:cs typeface="Calibri"/>
              <a:sym typeface="Calibri"/>
            </a:endParaRPr>
          </a:p>
        </p:txBody>
      </p:sp>
      <p:sp>
        <p:nvSpPr>
          <p:cNvPr id="308" name="Google Shape;308;p37"/>
          <p:cNvSpPr/>
          <p:nvPr/>
        </p:nvSpPr>
        <p:spPr>
          <a:xfrm>
            <a:off x="60825" y="1764925"/>
            <a:ext cx="4152900" cy="1212900"/>
          </a:xfrm>
          <a:prstGeom prst="rect">
            <a:avLst/>
          </a:prstGeom>
          <a:solidFill>
            <a:srgbClr val="C8E8EC"/>
          </a:solidFill>
          <a:ln w="9525" cap="flat" cmpd="sng">
            <a:solidFill>
              <a:srgbClr val="E2E8F0"/>
            </a:solidFill>
            <a:prstDash val="solid"/>
            <a:round/>
            <a:headEnd type="none" w="sm" len="sm"/>
            <a:tailEnd type="none" w="sm" len="sm"/>
          </a:ln>
          <a:effectLst>
            <a:outerShdw blurRad="101600" dist="38100" dir="8100000" algn="bl" rotWithShape="0">
              <a:srgbClr val="000000">
                <a:alpha val="12160"/>
              </a:srgbClr>
            </a:outerShdw>
          </a:effectLst>
        </p:spPr>
        <p:txBody>
          <a:bodyPr spcFirstLastPara="1" wrap="square" lIns="68575" tIns="68575" rIns="68575" bIns="68575" anchor="ctr" anchorCtr="0">
            <a:noAutofit/>
          </a:bodyPr>
          <a:lstStyle/>
          <a:p>
            <a:pPr marL="457200" lvl="0" indent="-314325" algn="just" rtl="0">
              <a:spcBef>
                <a:spcPts val="0"/>
              </a:spcBef>
              <a:spcAft>
                <a:spcPts val="0"/>
              </a:spcAft>
              <a:buClr>
                <a:schemeClr val="dk2"/>
              </a:buClr>
              <a:buSzPts val="1350"/>
              <a:buChar char="-"/>
            </a:pPr>
            <a:r>
              <a:rPr lang="fr" sz="1350">
                <a:solidFill>
                  <a:schemeClr val="dk2"/>
                </a:solidFill>
              </a:rPr>
              <a:t>programme national de dépistage</a:t>
            </a:r>
            <a:endParaRPr sz="1350">
              <a:solidFill>
                <a:schemeClr val="dk2"/>
              </a:solidFill>
            </a:endParaRPr>
          </a:p>
          <a:p>
            <a:pPr marL="457200" lvl="0" indent="-314325" algn="just" rtl="0">
              <a:spcBef>
                <a:spcPts val="0"/>
              </a:spcBef>
              <a:spcAft>
                <a:spcPts val="0"/>
              </a:spcAft>
              <a:buClr>
                <a:schemeClr val="dk2"/>
              </a:buClr>
              <a:buSzPts val="1350"/>
              <a:buChar char="-"/>
            </a:pPr>
            <a:r>
              <a:rPr lang="fr" sz="1350">
                <a:solidFill>
                  <a:schemeClr val="dk2"/>
                </a:solidFill>
              </a:rPr>
              <a:t>105 934 femmes randomisées 1:1</a:t>
            </a:r>
            <a:endParaRPr sz="1350">
              <a:solidFill>
                <a:schemeClr val="dk2"/>
              </a:solidFill>
            </a:endParaRPr>
          </a:p>
          <a:p>
            <a:pPr marL="457200" lvl="0" indent="-314325" algn="just" rtl="0">
              <a:spcBef>
                <a:spcPts val="0"/>
              </a:spcBef>
              <a:spcAft>
                <a:spcPts val="0"/>
              </a:spcAft>
              <a:buClr>
                <a:schemeClr val="dk2"/>
              </a:buClr>
              <a:buSzPts val="1350"/>
              <a:buChar char="-"/>
            </a:pPr>
            <a:r>
              <a:rPr lang="fr" sz="1350">
                <a:solidFill>
                  <a:schemeClr val="dk2"/>
                </a:solidFill>
              </a:rPr>
              <a:t>IA Transpara 1.7.0 vs double lecture standard</a:t>
            </a:r>
            <a:endParaRPr sz="1350">
              <a:solidFill>
                <a:schemeClr val="dk2"/>
              </a:solidFill>
            </a:endParaRPr>
          </a:p>
          <a:p>
            <a:pPr marL="457200" lvl="0" indent="-314325" algn="just" rtl="0">
              <a:spcBef>
                <a:spcPts val="0"/>
              </a:spcBef>
              <a:spcAft>
                <a:spcPts val="0"/>
              </a:spcAft>
              <a:buClr>
                <a:schemeClr val="dk2"/>
              </a:buClr>
              <a:buSzPts val="1350"/>
              <a:buChar char="-"/>
            </a:pPr>
            <a:r>
              <a:rPr lang="fr" sz="1350">
                <a:solidFill>
                  <a:schemeClr val="dk2"/>
                </a:solidFill>
              </a:rPr>
              <a:t>Score de risque 1-10</a:t>
            </a:r>
            <a:endParaRPr sz="1350">
              <a:solidFill>
                <a:schemeClr val="dk2"/>
              </a:solidFill>
            </a:endParaRPr>
          </a:p>
          <a:p>
            <a:pPr marL="457200" lvl="0" indent="-314325" algn="just" rtl="0">
              <a:spcBef>
                <a:spcPts val="0"/>
              </a:spcBef>
              <a:spcAft>
                <a:spcPts val="0"/>
              </a:spcAft>
              <a:buClr>
                <a:schemeClr val="dk2"/>
              </a:buClr>
              <a:buSzPts val="1350"/>
              <a:buChar char="-"/>
            </a:pPr>
            <a:r>
              <a:rPr lang="fr" sz="1350">
                <a:solidFill>
                  <a:schemeClr val="dk2"/>
                </a:solidFill>
              </a:rPr>
              <a:t>critère de jugement principal : taux de cancer d’intervalle</a:t>
            </a:r>
            <a:endParaRPr sz="1350">
              <a:solidFill>
                <a:schemeClr val="dk2"/>
              </a:solidFill>
            </a:endParaRPr>
          </a:p>
        </p:txBody>
      </p:sp>
      <p:pic>
        <p:nvPicPr>
          <p:cNvPr id="309" name="Google Shape;309;p37"/>
          <p:cNvPicPr preferRelativeResize="0"/>
          <p:nvPr/>
        </p:nvPicPr>
        <p:blipFill>
          <a:blip r:embed="rId5">
            <a:alphaModFix/>
          </a:blip>
          <a:stretch>
            <a:fillRect/>
          </a:stretch>
        </p:blipFill>
        <p:spPr>
          <a:xfrm>
            <a:off x="4170632" y="2070600"/>
            <a:ext cx="4973367" cy="2568375"/>
          </a:xfrm>
          <a:prstGeom prst="rect">
            <a:avLst/>
          </a:prstGeom>
          <a:noFill/>
          <a:ln>
            <a:noFill/>
          </a:ln>
        </p:spPr>
      </p:pic>
      <p:sp>
        <p:nvSpPr>
          <p:cNvPr id="310" name="Google Shape;310;p37"/>
          <p:cNvSpPr/>
          <p:nvPr/>
        </p:nvSpPr>
        <p:spPr>
          <a:xfrm>
            <a:off x="4344175" y="3440575"/>
            <a:ext cx="4587600" cy="3735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Personnalisé 3">
      <a:dk1>
        <a:srgbClr val="435D74"/>
      </a:dk1>
      <a:lt1>
        <a:srgbClr val="FFFFFF"/>
      </a:lt1>
      <a:dk2>
        <a:srgbClr val="4E9DC4"/>
      </a:dk2>
      <a:lt2>
        <a:srgbClr val="40BAD2"/>
      </a:lt2>
      <a:accent1>
        <a:srgbClr val="FF6600"/>
      </a:accent1>
      <a:accent2>
        <a:srgbClr val="000000"/>
      </a:accent2>
      <a:accent3>
        <a:srgbClr val="B2CFE3"/>
      </a:accent3>
      <a:accent4>
        <a:srgbClr val="339933"/>
      </a:accent4>
      <a:accent5>
        <a:srgbClr val="003399"/>
      </a:accent5>
      <a:accent6>
        <a:srgbClr val="FFFF66"/>
      </a:accent6>
      <a:hlink>
        <a:srgbClr val="FF3300"/>
      </a:hlink>
      <a:folHlink>
        <a:srgbClr val="2F54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2171</Words>
  <Application>Microsoft Office PowerPoint</Application>
  <PresentationFormat>Affichage à l'écran (16:9)</PresentationFormat>
  <Paragraphs>292</Paragraphs>
  <Slides>22</Slides>
  <Notes>22</Notes>
  <HiddenSlides>0</HiddenSlides>
  <MMClips>0</MMClips>
  <ScaleCrop>false</ScaleCrop>
  <HeadingPairs>
    <vt:vector size="6" baseType="variant">
      <vt:variant>
        <vt:lpstr>Polices utilisées</vt:lpstr>
      </vt:variant>
      <vt:variant>
        <vt:i4>5</vt:i4>
      </vt:variant>
      <vt:variant>
        <vt:lpstr>Thème</vt:lpstr>
      </vt:variant>
      <vt:variant>
        <vt:i4>2</vt:i4>
      </vt:variant>
      <vt:variant>
        <vt:lpstr>Titres des diapositives</vt:lpstr>
      </vt:variant>
      <vt:variant>
        <vt:i4>22</vt:i4>
      </vt:variant>
    </vt:vector>
  </HeadingPairs>
  <TitlesOfParts>
    <vt:vector size="29" baseType="lpstr">
      <vt:lpstr>Calibri</vt:lpstr>
      <vt:lpstr>Montserrat SemiBold</vt:lpstr>
      <vt:lpstr>Noto Sans Symbols</vt:lpstr>
      <vt:lpstr>Roboto</vt:lpstr>
      <vt:lpstr>Arial</vt:lpstr>
      <vt:lpstr>Simple Light</vt:lpstr>
      <vt:lpstr>Thème Office</vt:lpstr>
      <vt:lpstr>Présentation PowerPoint</vt:lpstr>
      <vt:lpstr>Contexte et épidémiologie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Sabrina MADAD-ZADEH</cp:lastModifiedBy>
  <cp:revision>2</cp:revision>
  <dcterms:modified xsi:type="dcterms:W3CDTF">2026-06-05T09:47:53Z</dcterms:modified>
</cp:coreProperties>
</file>