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9"/>
  </p:notesMasterIdLst>
  <p:handoutMasterIdLst>
    <p:handoutMasterId r:id="rId40"/>
  </p:handoutMasterIdLst>
  <p:sldIdLst>
    <p:sldId id="1285" r:id="rId3"/>
    <p:sldId id="2139119163" r:id="rId4"/>
    <p:sldId id="3043" r:id="rId5"/>
    <p:sldId id="2139119162" r:id="rId6"/>
    <p:sldId id="2139119172" r:id="rId7"/>
    <p:sldId id="2145708822" r:id="rId8"/>
    <p:sldId id="3037" r:id="rId9"/>
    <p:sldId id="3038" r:id="rId10"/>
    <p:sldId id="380" r:id="rId11"/>
    <p:sldId id="3009" r:id="rId12"/>
    <p:sldId id="3024" r:id="rId13"/>
    <p:sldId id="3066" r:id="rId14"/>
    <p:sldId id="387" r:id="rId15"/>
    <p:sldId id="3016" r:id="rId16"/>
    <p:sldId id="1258" r:id="rId17"/>
    <p:sldId id="3025" r:id="rId18"/>
    <p:sldId id="3015" r:id="rId19"/>
    <p:sldId id="3029" r:id="rId20"/>
    <p:sldId id="2990" r:id="rId21"/>
    <p:sldId id="3046" r:id="rId22"/>
    <p:sldId id="3048" r:id="rId23"/>
    <p:sldId id="3049" r:id="rId24"/>
    <p:sldId id="3050" r:id="rId25"/>
    <p:sldId id="257" r:id="rId26"/>
    <p:sldId id="3078" r:id="rId27"/>
    <p:sldId id="3102" r:id="rId28"/>
    <p:sldId id="2145708823" r:id="rId29"/>
    <p:sldId id="3079" r:id="rId30"/>
    <p:sldId id="3080" r:id="rId31"/>
    <p:sldId id="3044" r:id="rId32"/>
    <p:sldId id="3045" r:id="rId33"/>
    <p:sldId id="2960" r:id="rId34"/>
    <p:sldId id="265" r:id="rId35"/>
    <p:sldId id="1253" r:id="rId36"/>
    <p:sldId id="2989" r:id="rId37"/>
    <p:sldId id="1248" r:id="rId38"/>
  </p:sldIdLst>
  <p:sldSz cx="12192000" cy="6858000"/>
  <p:notesSz cx="6797675" cy="9928225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8292"/>
    <a:srgbClr val="65BFA1"/>
    <a:srgbClr val="733D89"/>
    <a:srgbClr val="AD98D2"/>
    <a:srgbClr val="824DA3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3784" autoAdjust="0"/>
  </p:normalViewPr>
  <p:slideViewPr>
    <p:cSldViewPr snapToGrid="0" snapToObjects="1">
      <p:cViewPr>
        <p:scale>
          <a:sx n="62" d="100"/>
          <a:sy n="62" d="100"/>
        </p:scale>
        <p:origin x="260" y="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51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/>
              <a:t>Nombre de cas pour 100 000 femmes traitées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Feuil1!$C$18:$C$23</c:f>
              <c:strCache>
                <c:ptCount val="6"/>
                <c:pt idx="0">
                  <c:v>DESOGESTREL </c:v>
                </c:pt>
                <c:pt idx="1">
                  <c:v>MEDROXYPROGESTERONE</c:v>
                </c:pt>
                <c:pt idx="2">
                  <c:v>MEDROGESTONE</c:v>
                </c:pt>
                <c:pt idx="3">
                  <c:v>CHOLORMADINONE</c:v>
                </c:pt>
                <c:pt idx="4">
                  <c:v>NOMEGESTROL</c:v>
                </c:pt>
                <c:pt idx="5">
                  <c:v>CYPROTERONE</c:v>
                </c:pt>
              </c:strCache>
            </c:strRef>
          </c:cat>
          <c:val>
            <c:numRef>
              <c:f>Feuil1!$D$18:$D$23</c:f>
              <c:numCache>
                <c:formatCode>0.00</c:formatCode>
                <c:ptCount val="6"/>
                <c:pt idx="0">
                  <c:v>1.4861711771961894</c:v>
                </c:pt>
                <c:pt idx="1">
                  <c:v>30.627871362940276</c:v>
                </c:pt>
                <c:pt idx="2">
                  <c:v>33.65870077415012</c:v>
                </c:pt>
                <c:pt idx="3">
                  <c:v>37.523452157598499</c:v>
                </c:pt>
                <c:pt idx="4">
                  <c:v>53.13496280552603</c:v>
                </c:pt>
                <c:pt idx="5">
                  <c:v>179.53321364452424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0B-47B6-B984-4345F850BA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65588111"/>
        <c:axId val="1402244543"/>
      </c:barChart>
      <c:catAx>
        <c:axId val="1465588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02244543"/>
        <c:crosses val="autoZero"/>
        <c:auto val="1"/>
        <c:lblAlgn val="ctr"/>
        <c:lblOffset val="100"/>
        <c:noMultiLvlLbl val="0"/>
      </c:catAx>
      <c:valAx>
        <c:axId val="1402244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65588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AAC9D-C295-40ED-A800-D57D7EC1A400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71BD4-4FF2-4AE1-B258-B5735830C50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81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1EFE5-4055-5844-8B8D-560C2D384F72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179DD-315F-554E-9D67-E9B3B27DE8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92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fr-FR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92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0350" indent="-284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39000" indent="-2278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594599" indent="-2278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0199" indent="-2278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05799" indent="-227800" defTabSz="4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61399" indent="-227800" defTabSz="4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16999" indent="-227800" defTabSz="4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72598" indent="-227800" defTabSz="4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fld id="{4B8125EF-6D27-466F-A8BB-5A45711198C4}" type="slidenum">
              <a:rPr lang="en-GB" altLang="fr-FR"/>
              <a:pPr/>
              <a:t>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869579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226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765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15962" y="10238728"/>
            <a:ext cx="2920330" cy="53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98" tIns="46049" rIns="92098" bIns="46049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fld id="{E61D1F43-640B-441E-80C5-7C07BE520E6E}" type="slidenum">
              <a:rPr lang="fr-FR" sz="1200">
                <a:latin typeface="Arial" pitchFamily="34" charset="0"/>
              </a:rPr>
              <a:pPr algn="r" eaLnBrk="1" hangingPunct="1"/>
              <a:t>16</a:t>
            </a:fld>
            <a:endParaRPr lang="fr-FR" sz="120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56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930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569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15962" y="10238728"/>
            <a:ext cx="2920330" cy="53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98" tIns="46049" rIns="92098" bIns="46049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fld id="{E61D1F43-640B-441E-80C5-7C07BE520E6E}" type="slidenum">
              <a:rPr lang="fr-FR" sz="1200">
                <a:latin typeface="Arial" pitchFamily="34" charset="0"/>
              </a:rPr>
              <a:pPr algn="r" eaLnBrk="1" hangingPunct="1"/>
              <a:t>19</a:t>
            </a:fld>
            <a:endParaRPr lang="fr-FR" sz="120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20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927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968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00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000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378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170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901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89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8019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cec7ba89e3_0_7:notes"/>
          <p:cNvSpPr txBox="1">
            <a:spLocks noGrp="1"/>
          </p:cNvSpPr>
          <p:nvPr>
            <p:ph type="body" idx="1"/>
          </p:nvPr>
        </p:nvSpPr>
        <p:spPr>
          <a:xfrm>
            <a:off x="679768" y="4751983"/>
            <a:ext cx="5438140" cy="388814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cec7ba89e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4292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cec7ba89e3_0_7:notes"/>
          <p:cNvSpPr txBox="1">
            <a:spLocks noGrp="1"/>
          </p:cNvSpPr>
          <p:nvPr>
            <p:ph type="body" idx="1"/>
          </p:nvPr>
        </p:nvSpPr>
        <p:spPr>
          <a:xfrm>
            <a:off x="679768" y="4751983"/>
            <a:ext cx="5438140" cy="388814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cec7ba89e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72112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15962" y="10238728"/>
            <a:ext cx="2920330" cy="53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98" tIns="46049" rIns="92098" bIns="46049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fld id="{E61D1F43-640B-441E-80C5-7C07BE520E6E}" type="slidenum">
              <a:rPr lang="fr-FR" sz="1200">
                <a:latin typeface="Arial" pitchFamily="34" charset="0"/>
              </a:rPr>
              <a:pPr algn="r" eaLnBrk="1" hangingPunct="1"/>
              <a:t>35</a:t>
            </a:fld>
            <a:endParaRPr lang="fr-FR" sz="120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7897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cec7ba89e3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59" name="Google Shape;1359;gcec7ba89e3_0_245:notes"/>
          <p:cNvSpPr txBox="1">
            <a:spLocks noGrp="1"/>
          </p:cNvSpPr>
          <p:nvPr>
            <p:ph type="body" idx="1"/>
          </p:nvPr>
        </p:nvSpPr>
        <p:spPr>
          <a:xfrm>
            <a:off x="679768" y="4751983"/>
            <a:ext cx="5438140" cy="388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gcec7ba89e3_0_245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5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8208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Données US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La plus fréquente des tumeurs non gliales du SNC (30%)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Tumeur bénigne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Incidence annuelle : 8/100 000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Pic incidence : 50-60 ans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 i="1">
                <a:solidFill>
                  <a:srgbClr val="7030A0"/>
                </a:solidFill>
              </a:rPr>
              <a:t>&lt; 20 ans : 1,4/ 1 Million de PA …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&gt; 85 ans : 49/100 000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Classification OMS  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  bénin  &gt; 9O %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II intermédiaire 5-7%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III anaplasique  1-3%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Cas sporadiques / neurofibromatose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FR = Irradiation cérébrale et …. Hormones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Physiopath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Sex ratio  femmes/hommes =2</a:t>
            </a: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Prépondérance des méningiomes grade I </a:t>
            </a:r>
            <a:r>
              <a:rPr lang="fr-FR" altLang="fr-FR" sz="1800">
                <a:solidFill>
                  <a:srgbClr val="000000"/>
                </a:solidFill>
                <a:sym typeface="Wingdings" pitchFamily="2" charset="2"/>
              </a:rPr>
              <a:t> femmes (mais existence de méningiome II)</a:t>
            </a: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Accélération de croissance pendant grossesse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CC0099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CC0099"/>
                </a:solidFill>
              </a:rPr>
              <a:t>Récepteurs progestérone +++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Taux élevé dans la majorité des méningiomes de grade I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endParaRPr lang="fr-FR" altLang="fr-FR" sz="1600">
              <a:solidFill>
                <a:srgbClr val="000000"/>
              </a:solidFill>
            </a:endParaRPr>
          </a:p>
          <a:p>
            <a:endParaRPr lang="fr-FR" altLang="fr-FR"/>
          </a:p>
          <a:p>
            <a:r>
              <a:rPr lang="fr-FR" altLang="fr-FR"/>
              <a:t>La présence de récepteurs aux hormones sexuelles sur la plupart des méningiomes. Une étude portant sur 500 méningiomes a retrouvé 88% de récepteurs à la progestérone (RP), 40% de récepteurs aux estrogènes (RE) et 39% de récepteurs aux androgènes </a:t>
            </a:r>
            <a:r>
              <a:rPr lang="fr-FR" altLang="fr-FR" b="1"/>
              <a:t>(Korhonen </a:t>
            </a:r>
            <a:r>
              <a:rPr lang="fr-FR" altLang="fr-FR" b="1" i="1"/>
              <a:t>et al., </a:t>
            </a:r>
            <a:r>
              <a:rPr lang="fr-FR" altLang="fr-FR" b="1"/>
              <a:t>2006). </a:t>
            </a:r>
            <a:endParaRPr lang="fr-FR" altLang="fr-FR"/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endParaRPr lang="fr-FR" altLang="fr-FR" sz="1600">
              <a:solidFill>
                <a:srgbClr val="000000"/>
              </a:solidFill>
            </a:endParaRP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Taux inversement corrélé au grade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Profil moléculaire particulier </a:t>
            </a:r>
            <a:r>
              <a:rPr lang="fr-FR" altLang="fr-FR" sz="1400">
                <a:solidFill>
                  <a:srgbClr val="000000"/>
                </a:solidFill>
              </a:rPr>
              <a:t>(Peyre et al 2017)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Taux faible inconstant de RE et RA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Travaux in vitro-animal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Progestérone stimule la croissance 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Mifépristone inhibe la croissance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endParaRPr lang="fr-FR" altLang="fr-FR"/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BA3E78D5-FA27-468E-A446-593DF6B373C9}" type="slidenum">
              <a:rPr lang="fr-FR" altLang="fr-FR" sz="1200">
                <a:solidFill>
                  <a:srgbClr val="000000"/>
                </a:solidFill>
                <a:latin typeface="Calibri" pitchFamily="34" charset="0"/>
              </a:rPr>
              <a:pPr/>
              <a:t>7</a:t>
            </a:fld>
            <a:endParaRPr lang="fr-FR" altLang="fr-FR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74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Données US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La plus fréquente des tumeurs non gliales du SNC (30%)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Tumeur bénigne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Incidence annuelle : 8/100 000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Pic incidence : 50-60 ans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 i="1">
                <a:solidFill>
                  <a:srgbClr val="7030A0"/>
                </a:solidFill>
              </a:rPr>
              <a:t>&lt; 20 ans : 1,4/ 1 Million de PA …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&gt; 85 ans : 49/100 000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Classification OMS  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  bénin  &gt; 9O %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II intermédiaire 5-7%</a:t>
            </a:r>
          </a:p>
          <a:p>
            <a:pPr lvl="1" eaLnBrk="1" hangingPunct="1">
              <a:lnSpc>
                <a:spcPts val="2700"/>
              </a:lnSpc>
              <a:buClr>
                <a:srgbClr val="7030A0"/>
              </a:buClr>
              <a:buFontTx/>
              <a:buChar char="•"/>
            </a:pPr>
            <a:r>
              <a:rPr lang="fr-FR" altLang="fr-FR" sz="1800">
                <a:solidFill>
                  <a:srgbClr val="000000"/>
                </a:solidFill>
              </a:rPr>
              <a:t>grade III anaplasique  1-3%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Cas sporadiques / neurofibromatose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FR = Irradiation cérébrale et …. Hormones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r>
              <a:rPr lang="fr-FR" altLang="fr-FR" sz="1800">
                <a:solidFill>
                  <a:srgbClr val="000000"/>
                </a:solidFill>
              </a:rPr>
              <a:t>Physiopath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Sex ratio  femmes/hommes =2</a:t>
            </a: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Prépondérance des méningiomes grade I </a:t>
            </a:r>
            <a:r>
              <a:rPr lang="fr-FR" altLang="fr-FR" sz="1800">
                <a:solidFill>
                  <a:srgbClr val="000000"/>
                </a:solidFill>
                <a:sym typeface="Wingdings" pitchFamily="2" charset="2"/>
              </a:rPr>
              <a:t> femmes (mais existence de méningiome II)</a:t>
            </a: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Accélération de croissance pendant grossesse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CC0099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CC0099"/>
                </a:solidFill>
              </a:rPr>
              <a:t>Récepteurs progestérone +++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Taux élevé dans la majorité des méningiomes de grade I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endParaRPr lang="fr-FR" altLang="fr-FR" sz="1600">
              <a:solidFill>
                <a:srgbClr val="000000"/>
              </a:solidFill>
            </a:endParaRPr>
          </a:p>
          <a:p>
            <a:endParaRPr lang="fr-FR" altLang="fr-FR"/>
          </a:p>
          <a:p>
            <a:r>
              <a:rPr lang="fr-FR" altLang="fr-FR"/>
              <a:t>La présence de récepteurs aux hormones sexuelles sur la plupart des méningiomes. Une étude portant sur 500 méningiomes a retrouvé 88% de récepteurs à la progestérone (RP), 40% de récepteurs aux estrogènes (RE) et 39% de récepteurs aux androgènes </a:t>
            </a:r>
            <a:r>
              <a:rPr lang="fr-FR" altLang="fr-FR" b="1"/>
              <a:t>(Korhonen </a:t>
            </a:r>
            <a:r>
              <a:rPr lang="fr-FR" altLang="fr-FR" b="1" i="1"/>
              <a:t>et al., </a:t>
            </a:r>
            <a:r>
              <a:rPr lang="fr-FR" altLang="fr-FR" b="1"/>
              <a:t>2006). </a:t>
            </a:r>
            <a:endParaRPr lang="fr-FR" altLang="fr-FR"/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endParaRPr lang="fr-FR" altLang="fr-FR" sz="1600">
              <a:solidFill>
                <a:srgbClr val="000000"/>
              </a:solidFill>
            </a:endParaRP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Taux inversement corrélé au grade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Profil moléculaire particulier </a:t>
            </a:r>
            <a:r>
              <a:rPr lang="fr-FR" altLang="fr-FR" sz="1400">
                <a:solidFill>
                  <a:srgbClr val="000000"/>
                </a:solidFill>
              </a:rPr>
              <a:t>(Peyre et al 2017)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Taux faible inconstant de RE et RA</a:t>
            </a:r>
          </a:p>
          <a:p>
            <a:pPr eaLnBrk="1" hangingPunct="1">
              <a:buClr>
                <a:srgbClr val="00206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</a:pPr>
            <a:r>
              <a:rPr lang="fr-FR" altLang="fr-FR" sz="1800">
                <a:solidFill>
                  <a:srgbClr val="000000"/>
                </a:solidFill>
              </a:rPr>
              <a:t>Travaux in vitro-animal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Progestérone stimule la croissance </a:t>
            </a:r>
          </a:p>
          <a:p>
            <a:pPr lvl="1" eaLnBrk="1" hangingPunct="1">
              <a:buClr>
                <a:srgbClr val="002060"/>
              </a:buClr>
              <a:buFont typeface="Arial Narrow" pitchFamily="34" charset="0"/>
              <a:buChar char="-"/>
            </a:pPr>
            <a:r>
              <a:rPr lang="fr-FR" altLang="fr-FR" sz="1600">
                <a:solidFill>
                  <a:srgbClr val="000000"/>
                </a:solidFill>
              </a:rPr>
              <a:t>Mifépristone inhibe la croissance </a:t>
            </a:r>
          </a:p>
          <a:p>
            <a:pPr eaLnBrk="1" hangingPunct="1">
              <a:lnSpc>
                <a:spcPts val="3000"/>
              </a:lnSpc>
              <a:buClr>
                <a:srgbClr val="7030A0"/>
              </a:buClr>
            </a:pPr>
            <a:endParaRPr lang="fr-FR" altLang="fr-FR" sz="1800">
              <a:solidFill>
                <a:srgbClr val="000000"/>
              </a:solidFill>
            </a:endParaRPr>
          </a:p>
          <a:p>
            <a:endParaRPr lang="fr-FR" altLang="fr-FR"/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BA3E78D5-FA27-468E-A446-593DF6B373C9}" type="slidenum">
              <a:rPr lang="fr-FR" altLang="fr-FR" sz="1200">
                <a:solidFill>
                  <a:srgbClr val="000000"/>
                </a:solidFill>
                <a:latin typeface="Calibri" pitchFamily="34" charset="0"/>
              </a:rPr>
              <a:pPr/>
              <a:t>8</a:t>
            </a:fld>
            <a:endParaRPr lang="fr-FR" altLang="fr-FR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462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8299" indent="-287807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51230" indent="-230246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11721" indent="-230246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72213" indent="-230246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32705" indent="-2302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93197" indent="-2302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53689" indent="-2302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914181" indent="-2302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587A70C4-E8DA-4AAE-A14E-5203E46AC752}" type="slidenum">
              <a:rPr lang="fr-FR" smtClean="0">
                <a:latin typeface="Arial" pitchFamily="34" charset="0"/>
              </a:rPr>
              <a:pPr eaLnBrk="1" hangingPunct="1"/>
              <a:t>9</a:t>
            </a:fld>
            <a:endParaRPr lang="fr-FR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0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91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15962" y="10238728"/>
            <a:ext cx="2920330" cy="53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98" tIns="46049" rIns="92098" bIns="46049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/>
            <a:fld id="{E61D1F43-640B-441E-80C5-7C07BE520E6E}" type="slidenum">
              <a:rPr lang="fr-FR" sz="1200">
                <a:latin typeface="Arial" pitchFamily="34" charset="0"/>
              </a:rPr>
              <a:pPr algn="r" eaLnBrk="1" hangingPunct="1"/>
              <a:t>11</a:t>
            </a:fld>
            <a:endParaRPr lang="fr-FR" sz="120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21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49AC9-4A65-4ACB-9291-D2C3DDA2841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657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921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28D20-7377-441B-BA11-1AE217FA4EE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25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58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98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54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E3071-62C2-4BEF-8E91-A83B10507072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A7FD-3B8A-40D3-940B-42F9E2993A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1226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9955C-E730-4E7E-AB63-3F76792512FD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1420C-764E-41AC-8AA0-339FB5E37B6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14412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C2A1C-8EED-4A51-AEE9-6A371AA0C5A3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72981-A7B6-4A0F-8CE2-FA23D8006DB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33163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D6C3D-C4BD-41D8-96C6-D87FDF04DBF9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2BC45-7A1D-41C9-9BB3-42CE926584B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43486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75E6B-BB7B-4F05-A4E4-1E67F0A91E68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3BED2-C07E-4BDF-89FC-FEC44ADEDC6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1836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9BC85-891E-4F4F-8910-C98F87DFC7AC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C4F35-B156-4C4A-859F-E0D79CBFE02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864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C46EF-72CA-409F-AF05-19B29DE1E690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D5DE6-0E65-4034-8788-DA74CE8C6D8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2001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68EB2-4800-4DD1-B585-AC436E3191DA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C464-9EEA-436B-A8F1-B2501DE1134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824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264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54D4C-A727-4C20-AE01-A144F098142E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BB046-6C39-4C1B-9E81-D13EB4D5658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9125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70096-60B2-42E1-8D1F-0DDBB1DB6E06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D38E2-7847-4E84-B372-17025A42117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4186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C3BBD-0135-4110-9CC4-B96D00D2D359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22646-44E4-420E-8C84-AC68F20AA6E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647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00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31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0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11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75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53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65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7599D-0DBB-3843-B0E2-97E4DF3F8663}" type="datetimeFigureOut">
              <a:rPr lang="fr-FR" smtClean="0"/>
              <a:pPr/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6DBF2-C012-7C4B-9445-8AF4E5C2D3E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81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6F77969-B48B-408D-9C09-BBAE4DE5FFAC}" type="datetimeFigureOut">
              <a:rPr lang="fr-FR"/>
              <a:pPr>
                <a:defRPr/>
              </a:pPr>
              <a:t>05/06/2026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D7911FD-6E0E-4369-B890-99A4C0E2A3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892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.emf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.emf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e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6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anocef.unice.fr/atlasneuro/fr/m/mPI17a2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>
            <a:extLst>
              <a:ext uri="{FF2B5EF4-FFF2-40B4-BE49-F238E27FC236}">
                <a16:creationId xmlns:a16="http://schemas.microsoft.com/office/drawing/2014/main" id="{AAFD9266-96B5-3240-8546-99B09866C7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304792" y="1134555"/>
            <a:ext cx="7887205" cy="30510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17DF604-5167-6848-A972-F509E7363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0"/>
            <a:ext cx="12192000" cy="99035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92CE97-2945-8841-B3E9-536A435FF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" y="132203"/>
            <a:ext cx="12192000" cy="976189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7FF0A0-7648-E849-BE20-A3D2AD4EC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50586"/>
            <a:ext cx="12192000" cy="99035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C253CC-732A-EB4C-958A-803D8A157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03" y="6768286"/>
            <a:ext cx="12192000" cy="99035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129AD16-DAD3-174F-9AF7-415BD728F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54" y="4919423"/>
            <a:ext cx="1449916" cy="1480302"/>
          </a:xfrm>
          <a:prstGeom prst="rect">
            <a:avLst/>
          </a:prstGeom>
        </p:spPr>
      </p:pic>
      <p:sp>
        <p:nvSpPr>
          <p:cNvPr id="16" name="ZoneTexte 3">
            <a:extLst>
              <a:ext uri="{FF2B5EF4-FFF2-40B4-BE49-F238E27FC236}">
                <a16:creationId xmlns:a16="http://schemas.microsoft.com/office/drawing/2014/main" id="{61059F71-E0CC-7346-A5E6-29248CB3C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04" y="1513759"/>
            <a:ext cx="111281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altLang="fr-FR" sz="3600" b="1" dirty="0">
                <a:solidFill>
                  <a:srgbClr val="404040"/>
                </a:solidFill>
                <a:latin typeface="+mn-lt"/>
              </a:rPr>
              <a:t>Avenir des progestatifs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DF3445-9101-456F-91C0-E770D3DC31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979" y="5633585"/>
            <a:ext cx="2000249" cy="608323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21E71E24-F9F8-4BEA-A314-269671DFA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60" y="270394"/>
            <a:ext cx="23526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Image 20" descr="PR 1.jpg">
            <a:extLst>
              <a:ext uri="{FF2B5EF4-FFF2-40B4-BE49-F238E27FC236}">
                <a16:creationId xmlns:a16="http://schemas.microsoft.com/office/drawing/2014/main" id="{7652C0BF-6431-441A-BC1E-ADBD1E44C9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732" y="213809"/>
            <a:ext cx="149225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4">
            <a:extLst>
              <a:ext uri="{FF2B5EF4-FFF2-40B4-BE49-F238E27FC236}">
                <a16:creationId xmlns:a16="http://schemas.microsoft.com/office/drawing/2014/main" id="{5931A17F-D0FE-4AB9-8F77-04E1C9FC3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583" y="3088777"/>
            <a:ext cx="5528309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fr-FR" b="1" dirty="0">
                <a:solidFill>
                  <a:srgbClr val="404040"/>
                </a:solidFill>
                <a:latin typeface="+mn-lt"/>
              </a:rPr>
              <a:t>Pr Geneviève PLU-BUREAU</a:t>
            </a:r>
          </a:p>
          <a:p>
            <a:pPr algn="ctr" eaLnBrk="1" hangingPunct="1"/>
            <a:endParaRPr lang="fr-FR" sz="2000" b="1" dirty="0">
              <a:solidFill>
                <a:srgbClr val="404040"/>
              </a:solidFill>
              <a:latin typeface="+mn-lt"/>
            </a:endParaRPr>
          </a:p>
          <a:p>
            <a:pPr algn="ctr"/>
            <a:endParaRPr lang="fr-FR" sz="1800" dirty="0">
              <a:solidFill>
                <a:srgbClr val="404040"/>
              </a:solidFill>
              <a:latin typeface="+mn-lt"/>
            </a:endParaRPr>
          </a:p>
          <a:p>
            <a:pPr algn="ctr" eaLnBrk="1" hangingPunct="1"/>
            <a:endParaRPr lang="fr-FR" sz="1000" b="1" dirty="0">
              <a:solidFill>
                <a:srgbClr val="404040"/>
              </a:solidFill>
              <a:latin typeface="+mn-lt"/>
            </a:endParaRPr>
          </a:p>
          <a:p>
            <a:pPr algn="ctr" eaLnBrk="1" hangingPunct="1"/>
            <a:endParaRPr lang="fr-FR" sz="2000" b="1" dirty="0">
              <a:solidFill>
                <a:srgbClr val="404040"/>
              </a:solidFill>
              <a:latin typeface="+mn-lt"/>
            </a:endParaRPr>
          </a:p>
          <a:p>
            <a:pPr algn="ctr" eaLnBrk="1" hangingPunct="1"/>
            <a:r>
              <a:rPr lang="fr-FR" sz="1800" b="1" dirty="0">
                <a:solidFill>
                  <a:srgbClr val="404040"/>
                </a:solidFill>
                <a:latin typeface="+mn-lt"/>
              </a:rPr>
              <a:t>Unité de Gynécologie Médicale Hôpital Port-Royal, Paris</a:t>
            </a:r>
          </a:p>
          <a:p>
            <a:pPr algn="ctr" eaLnBrk="1" hangingPunct="1"/>
            <a:r>
              <a:rPr lang="fr-FR" sz="1800" b="1" dirty="0">
                <a:solidFill>
                  <a:srgbClr val="404040"/>
                </a:solidFill>
                <a:latin typeface="+mn-lt"/>
              </a:rPr>
              <a:t>Université de Paris Cité </a:t>
            </a:r>
          </a:p>
          <a:p>
            <a:pPr algn="ctr" eaLnBrk="1" hangingPunct="1"/>
            <a:r>
              <a:rPr lang="fr-FR" sz="1800" b="1" dirty="0">
                <a:solidFill>
                  <a:srgbClr val="404040"/>
                </a:solidFill>
                <a:latin typeface="+mn-lt"/>
              </a:rPr>
              <a:t>Inserm 1151 Equipe </a:t>
            </a:r>
            <a:r>
              <a:rPr lang="fr-FR" sz="1800" b="1" dirty="0" err="1">
                <a:solidFill>
                  <a:srgbClr val="404040"/>
                </a:solidFill>
                <a:latin typeface="+mn-lt"/>
              </a:rPr>
              <a:t>OPPaLe</a:t>
            </a:r>
            <a:endParaRPr lang="fr-FR" sz="1800" b="1" dirty="0">
              <a:solidFill>
                <a:srgbClr val="404040"/>
              </a:solidFill>
              <a:latin typeface="+mn-lt"/>
            </a:endParaRPr>
          </a:p>
          <a:p>
            <a:pPr algn="ctr" eaLnBrk="1" hangingPunct="1"/>
            <a:endParaRPr lang="fr-FR" sz="2000" b="1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13" name="ZoneTexte 6">
            <a:extLst>
              <a:ext uri="{FF2B5EF4-FFF2-40B4-BE49-F238E27FC236}">
                <a16:creationId xmlns:a16="http://schemas.microsoft.com/office/drawing/2014/main" id="{953AAD8F-B1C4-413E-BC7B-8197AE896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180" y="6367011"/>
            <a:ext cx="94869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1400" i="1" dirty="0">
                <a:solidFill>
                  <a:srgbClr val="404040"/>
                </a:solidFill>
                <a:latin typeface="Arial Narrow" panose="020B0604020202020204" pitchFamily="34" charset="0"/>
                <a:ea typeface="MS PGothic" panose="020B0600070205080204" pitchFamily="34" charset="-128"/>
                <a:cs typeface="+mn-cs"/>
              </a:rPr>
              <a:t>Congrès de l’association </a:t>
            </a:r>
            <a:r>
              <a:rPr lang="fr-FR" sz="1400" i="1" dirty="0" err="1">
                <a:solidFill>
                  <a:srgbClr val="404040"/>
                </a:solidFill>
                <a:latin typeface="Arial Narrow" panose="020B0604020202020204" pitchFamily="34" charset="0"/>
                <a:ea typeface="MS PGothic" panose="020B0600070205080204" pitchFamily="34" charset="-128"/>
                <a:cs typeface="+mn-cs"/>
              </a:rPr>
              <a:t>regionale</a:t>
            </a:r>
            <a:r>
              <a:rPr lang="fr-FR" sz="1400" i="1" dirty="0">
                <a:solidFill>
                  <a:srgbClr val="404040"/>
                </a:solidFill>
                <a:latin typeface="Arial Narrow" panose="020B0604020202020204" pitchFamily="34" charset="0"/>
                <a:ea typeface="MS PGothic" panose="020B0600070205080204" pitchFamily="34" charset="-128"/>
                <a:cs typeface="+mn-cs"/>
              </a:rPr>
              <a:t> des </a:t>
            </a:r>
            <a:r>
              <a:rPr lang="fr-FR" sz="1400" i="1" dirty="0" err="1">
                <a:solidFill>
                  <a:srgbClr val="404040"/>
                </a:solidFill>
                <a:latin typeface="Arial Narrow" panose="020B0604020202020204" pitchFamily="34" charset="0"/>
                <a:ea typeface="MS PGothic" panose="020B0600070205080204" pitchFamily="34" charset="-128"/>
                <a:cs typeface="+mn-cs"/>
              </a:rPr>
              <a:t>gyéncologues</a:t>
            </a:r>
            <a:r>
              <a:rPr lang="fr-FR" sz="1400" i="1" dirty="0">
                <a:solidFill>
                  <a:srgbClr val="404040"/>
                </a:solidFill>
                <a:latin typeface="Arial Narrow" panose="020B0604020202020204" pitchFamily="34" charset="0"/>
                <a:ea typeface="MS PGothic" panose="020B0600070205080204" pitchFamily="34" charset="-128"/>
                <a:cs typeface="+mn-cs"/>
              </a:rPr>
              <a:t> d’Auvergne Juin 2026</a:t>
            </a:r>
          </a:p>
        </p:txBody>
      </p:sp>
    </p:spTree>
    <p:extLst>
      <p:ext uri="{BB962C8B-B14F-4D97-AF65-F5344CB8AC3E}">
        <p14:creationId xmlns:p14="http://schemas.microsoft.com/office/powerpoint/2010/main" val="2873427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Méningiome et hormones   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57C9FBA6-EAF1-A51F-8102-226C6483F320}"/>
              </a:ext>
            </a:extLst>
          </p:cNvPr>
          <p:cNvSpPr/>
          <p:nvPr/>
        </p:nvSpPr>
        <p:spPr>
          <a:xfrm>
            <a:off x="4141734" y="2689412"/>
            <a:ext cx="4123764" cy="13805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9E0000"/>
                </a:solidFill>
              </a:rPr>
              <a:t>LIEN ENTRE HORMONES ET MENINGIOMES ?</a:t>
            </a:r>
            <a:endParaRPr lang="fr-FR" sz="2800" dirty="0">
              <a:solidFill>
                <a:srgbClr val="9E0000"/>
              </a:solidFill>
            </a:endParaRPr>
          </a:p>
        </p:txBody>
      </p:sp>
      <p:sp>
        <p:nvSpPr>
          <p:cNvPr id="16" name="Forme libre : forme 28">
            <a:extLst>
              <a:ext uri="{FF2B5EF4-FFF2-40B4-BE49-F238E27FC236}">
                <a16:creationId xmlns:a16="http://schemas.microsoft.com/office/drawing/2014/main" id="{8B944EFF-85DB-E799-7EA2-DFC81CDC40B4}"/>
              </a:ext>
            </a:extLst>
          </p:cNvPr>
          <p:cNvSpPr/>
          <p:nvPr/>
        </p:nvSpPr>
        <p:spPr>
          <a:xfrm>
            <a:off x="6330468" y="1815621"/>
            <a:ext cx="726141" cy="1098455"/>
          </a:xfrm>
          <a:custGeom>
            <a:avLst/>
            <a:gdLst>
              <a:gd name="connsiteX0" fmla="*/ 284254 w 822136"/>
              <a:gd name="connsiteY0" fmla="*/ 941294 h 941294"/>
              <a:gd name="connsiteX1" fmla="*/ 24277 w 822136"/>
              <a:gd name="connsiteY1" fmla="*/ 179294 h 941294"/>
              <a:gd name="connsiteX2" fmla="*/ 822136 w 822136"/>
              <a:gd name="connsiteY2" fmla="*/ 0 h 94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136" h="941294">
                <a:moveTo>
                  <a:pt x="284254" y="941294"/>
                </a:moveTo>
                <a:cubicBezTo>
                  <a:pt x="109442" y="638735"/>
                  <a:pt x="-65370" y="336176"/>
                  <a:pt x="24277" y="179294"/>
                </a:cubicBezTo>
                <a:cubicBezTo>
                  <a:pt x="113924" y="22412"/>
                  <a:pt x="707089" y="43329"/>
                  <a:pt x="822136" y="0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 : forme 30">
            <a:extLst>
              <a:ext uri="{FF2B5EF4-FFF2-40B4-BE49-F238E27FC236}">
                <a16:creationId xmlns:a16="http://schemas.microsoft.com/office/drawing/2014/main" id="{C2730D0B-FED4-C319-7D82-839260A04BAA}"/>
              </a:ext>
            </a:extLst>
          </p:cNvPr>
          <p:cNvSpPr/>
          <p:nvPr/>
        </p:nvSpPr>
        <p:spPr>
          <a:xfrm>
            <a:off x="8157882" y="3191435"/>
            <a:ext cx="1362636" cy="448235"/>
          </a:xfrm>
          <a:custGeom>
            <a:avLst/>
            <a:gdLst>
              <a:gd name="connsiteX0" fmla="*/ 0 w 1308847"/>
              <a:gd name="connsiteY0" fmla="*/ 0 h 340659"/>
              <a:gd name="connsiteX1" fmla="*/ 1004047 w 1308847"/>
              <a:gd name="connsiteY1" fmla="*/ 35859 h 340659"/>
              <a:gd name="connsiteX2" fmla="*/ 1308847 w 1308847"/>
              <a:gd name="connsiteY2" fmla="*/ 340659 h 340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8847" h="340659">
                <a:moveTo>
                  <a:pt x="0" y="0"/>
                </a:moveTo>
                <a:lnTo>
                  <a:pt x="1004047" y="35859"/>
                </a:lnTo>
                <a:cubicBezTo>
                  <a:pt x="1222188" y="92636"/>
                  <a:pt x="1255059" y="298824"/>
                  <a:pt x="1308847" y="340659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 : forme 32">
            <a:extLst>
              <a:ext uri="{FF2B5EF4-FFF2-40B4-BE49-F238E27FC236}">
                <a16:creationId xmlns:a16="http://schemas.microsoft.com/office/drawing/2014/main" id="{1A8E2E78-054F-7E31-C2D3-21C2D682EFAC}"/>
              </a:ext>
            </a:extLst>
          </p:cNvPr>
          <p:cNvSpPr/>
          <p:nvPr/>
        </p:nvSpPr>
        <p:spPr>
          <a:xfrm>
            <a:off x="3640589" y="3943924"/>
            <a:ext cx="1379646" cy="386028"/>
          </a:xfrm>
          <a:custGeom>
            <a:avLst/>
            <a:gdLst>
              <a:gd name="connsiteX0" fmla="*/ 1183341 w 1193692"/>
              <a:gd name="connsiteY0" fmla="*/ 0 h 315272"/>
              <a:gd name="connsiteX1" fmla="*/ 1021976 w 1193692"/>
              <a:gd name="connsiteY1" fmla="*/ 304800 h 315272"/>
              <a:gd name="connsiteX2" fmla="*/ 0 w 1193692"/>
              <a:gd name="connsiteY2" fmla="*/ 215153 h 31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3692" h="315272">
                <a:moveTo>
                  <a:pt x="1183341" y="0"/>
                </a:moveTo>
                <a:cubicBezTo>
                  <a:pt x="1201270" y="134470"/>
                  <a:pt x="1219199" y="268941"/>
                  <a:pt x="1021976" y="304800"/>
                </a:cubicBezTo>
                <a:cubicBezTo>
                  <a:pt x="824753" y="340659"/>
                  <a:pt x="412376" y="277906"/>
                  <a:pt x="0" y="215153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Forme libre : forme 35">
            <a:extLst>
              <a:ext uri="{FF2B5EF4-FFF2-40B4-BE49-F238E27FC236}">
                <a16:creationId xmlns:a16="http://schemas.microsoft.com/office/drawing/2014/main" id="{3DCA8CEB-4E2C-2C74-ECBF-5C251794DF0F}"/>
              </a:ext>
            </a:extLst>
          </p:cNvPr>
          <p:cNvSpPr/>
          <p:nvPr/>
        </p:nvSpPr>
        <p:spPr>
          <a:xfrm>
            <a:off x="3292730" y="2294965"/>
            <a:ext cx="893788" cy="788894"/>
          </a:xfrm>
          <a:custGeom>
            <a:avLst/>
            <a:gdLst>
              <a:gd name="connsiteX0" fmla="*/ 893788 w 893788"/>
              <a:gd name="connsiteY0" fmla="*/ 788894 h 788894"/>
              <a:gd name="connsiteX1" fmla="*/ 86964 w 893788"/>
              <a:gd name="connsiteY1" fmla="*/ 519953 h 788894"/>
              <a:gd name="connsiteX2" fmla="*/ 60070 w 893788"/>
              <a:gd name="connsiteY2" fmla="*/ 0 h 78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3788" h="788894">
                <a:moveTo>
                  <a:pt x="893788" y="788894"/>
                </a:moveTo>
                <a:cubicBezTo>
                  <a:pt x="559852" y="720164"/>
                  <a:pt x="225917" y="651435"/>
                  <a:pt x="86964" y="519953"/>
                </a:cubicBezTo>
                <a:cubicBezTo>
                  <a:pt x="-51989" y="388471"/>
                  <a:pt x="4040" y="194235"/>
                  <a:pt x="60070" y="0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197864" y="1618488"/>
            <a:ext cx="1828642" cy="369332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/>
              <a:t>Sex</a:t>
            </a:r>
            <a:r>
              <a:rPr lang="fr-FR" dirty="0"/>
              <a:t> ratio 3 F / 1 H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7682574" y="1651150"/>
            <a:ext cx="3332707" cy="646331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Récepteurs de la progestérone ++</a:t>
            </a:r>
          </a:p>
          <a:p>
            <a:r>
              <a:rPr lang="fr-FR" dirty="0"/>
              <a:t>Grade I (Femmes)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9273602" y="3856121"/>
            <a:ext cx="1722779" cy="646331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Grossesse : </a:t>
            </a:r>
            <a:r>
              <a:rPr lang="fr-FR" dirty="0">
                <a:sym typeface="Wingdings" panose="05000000000000000000" pitchFamily="2" charset="2"/>
              </a:rPr>
              <a:t></a:t>
            </a:r>
          </a:p>
          <a:p>
            <a:r>
              <a:rPr lang="fr-FR" dirty="0">
                <a:sym typeface="Wingdings" panose="05000000000000000000" pitchFamily="2" charset="2"/>
              </a:rPr>
              <a:t>Post-partum : ↘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1247045" y="4063979"/>
            <a:ext cx="1779461" cy="646331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Association avec </a:t>
            </a:r>
          </a:p>
          <a:p>
            <a:r>
              <a:rPr lang="fr-FR" dirty="0"/>
              <a:t>cancer du sein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7AD5F94-AE47-FDD5-EB21-F600944908C3}"/>
              </a:ext>
            </a:extLst>
          </p:cNvPr>
          <p:cNvSpPr txBox="1"/>
          <p:nvPr/>
        </p:nvSpPr>
        <p:spPr>
          <a:xfrm>
            <a:off x="227589" y="5741332"/>
            <a:ext cx="2520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Olson et al., 1994</a:t>
            </a:r>
          </a:p>
          <a:p>
            <a:r>
              <a:rPr lang="fr-FR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Maiuri</a:t>
            </a:r>
            <a:r>
              <a:rPr lang="fr-FR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al., 2011 </a:t>
            </a:r>
          </a:p>
          <a:p>
            <a:r>
              <a:rPr lang="fr-FR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Lopez-Rivera et al., 2020 </a:t>
            </a:r>
          </a:p>
          <a:p>
            <a:r>
              <a:rPr lang="fr-FR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O’Shea</a:t>
            </a:r>
            <a:r>
              <a:rPr lang="fr-FR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al., 2016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015281" y="6482791"/>
            <a:ext cx="1064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Thèse R </a:t>
            </a:r>
            <a:r>
              <a:rPr lang="fr-FR" sz="1200" i="1" dirty="0" err="1"/>
              <a:t>Bessa</a:t>
            </a:r>
            <a:endParaRPr lang="fr-FR" sz="1200" i="1" dirty="0"/>
          </a:p>
        </p:txBody>
      </p:sp>
      <p:sp>
        <p:nvSpPr>
          <p:cNvPr id="26" name="Forme libre : forme 30">
            <a:extLst>
              <a:ext uri="{FF2B5EF4-FFF2-40B4-BE49-F238E27FC236}">
                <a16:creationId xmlns:a16="http://schemas.microsoft.com/office/drawing/2014/main" id="{C2730D0B-FED4-C319-7D82-839260A04BAA}"/>
              </a:ext>
            </a:extLst>
          </p:cNvPr>
          <p:cNvSpPr/>
          <p:nvPr/>
        </p:nvSpPr>
        <p:spPr>
          <a:xfrm rot="1623336">
            <a:off x="6465600" y="4105834"/>
            <a:ext cx="1362636" cy="448235"/>
          </a:xfrm>
          <a:custGeom>
            <a:avLst/>
            <a:gdLst>
              <a:gd name="connsiteX0" fmla="*/ 0 w 1308847"/>
              <a:gd name="connsiteY0" fmla="*/ 0 h 340659"/>
              <a:gd name="connsiteX1" fmla="*/ 1004047 w 1308847"/>
              <a:gd name="connsiteY1" fmla="*/ 35859 h 340659"/>
              <a:gd name="connsiteX2" fmla="*/ 1308847 w 1308847"/>
              <a:gd name="connsiteY2" fmla="*/ 340659 h 340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8847" h="340659">
                <a:moveTo>
                  <a:pt x="0" y="0"/>
                </a:moveTo>
                <a:lnTo>
                  <a:pt x="1004047" y="35859"/>
                </a:lnTo>
                <a:cubicBezTo>
                  <a:pt x="1222188" y="92636"/>
                  <a:pt x="1255059" y="298824"/>
                  <a:pt x="1308847" y="340659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5814150" y="4963931"/>
            <a:ext cx="1778500" cy="923330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Travaux in vitro : </a:t>
            </a:r>
          </a:p>
          <a:p>
            <a:r>
              <a:rPr lang="fr-FR" dirty="0"/>
              <a:t>Progestérone </a:t>
            </a:r>
            <a:r>
              <a:rPr lang="fr-FR" dirty="0">
                <a:sym typeface="Wingdings" panose="05000000000000000000" pitchFamily="2" charset="2"/>
              </a:rPr>
              <a:t> </a:t>
            </a:r>
          </a:p>
          <a:p>
            <a:r>
              <a:rPr lang="fr-FR" dirty="0" err="1">
                <a:sym typeface="Wingdings" panose="05000000000000000000" pitchFamily="2" charset="2"/>
              </a:rPr>
              <a:t>Mifepristone</a:t>
            </a:r>
            <a:r>
              <a:rPr lang="fr-FR" dirty="0">
                <a:sym typeface="Wingdings" panose="05000000000000000000" pitchFamily="2" charset="2"/>
              </a:rPr>
              <a:t> ↘</a:t>
            </a:r>
            <a:endParaRPr lang="fr-FR" dirty="0"/>
          </a:p>
        </p:txBody>
      </p:sp>
      <p:pic>
        <p:nvPicPr>
          <p:cNvPr id="21" name="Image 20" descr="Une image contenant texte, ligne, diagramme, Tracé&#10;&#10;Description générée automatiquement">
            <a:extLst>
              <a:ext uri="{FF2B5EF4-FFF2-40B4-BE49-F238E27FC236}">
                <a16:creationId xmlns:a16="http://schemas.microsoft.com/office/drawing/2014/main" id="{A275B6AC-B4F2-41D7-B104-D003C8467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9" y="2102047"/>
            <a:ext cx="2110538" cy="15445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73E42F17-3F4A-4962-81A9-2E4B3B68E01B}"/>
              </a:ext>
            </a:extLst>
          </p:cNvPr>
          <p:cNvSpPr txBox="1"/>
          <p:nvPr/>
        </p:nvSpPr>
        <p:spPr>
          <a:xfrm>
            <a:off x="54617" y="3539956"/>
            <a:ext cx="26691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SimSun" panose="02010600030101010101" pitchFamily="2" charset="-122"/>
              </a:rPr>
              <a:t>Registre des tumeurs primitives du système nerveux en Gironde</a:t>
            </a:r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 2011-2015</a:t>
            </a:r>
            <a:endParaRPr lang="fr-FR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6621067" y="610870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7B2A7A-E46C-420D-A7C4-AC7F2876E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7205" y="174842"/>
            <a:ext cx="977265" cy="378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AA69C3-ABA5-41A1-ABE1-83398E6B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73"/>
            <a:ext cx="12176760" cy="185753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B2C22-455D-481F-A09C-7101E9BCD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2887"/>
            <a:ext cx="12176758" cy="15166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1" name="Image 3" descr="PR 1.jpg">
            <a:extLst>
              <a:ext uri="{FF2B5EF4-FFF2-40B4-BE49-F238E27FC236}">
                <a16:creationId xmlns:a16="http://schemas.microsoft.com/office/drawing/2014/main" id="{ACF6F266-02CD-40B8-A61E-ABD2DB59A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226" y="22056"/>
            <a:ext cx="1211532" cy="7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07C5B01-6D25-4ACE-86F7-52EB2A0202AD}"/>
              </a:ext>
            </a:extLst>
          </p:cNvPr>
          <p:cNvSpPr txBox="1"/>
          <p:nvPr/>
        </p:nvSpPr>
        <p:spPr>
          <a:xfrm>
            <a:off x="163788" y="152777"/>
            <a:ext cx="676284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dirty="0"/>
              <a:t>Etude cas-témoins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5B5F9B-59DA-4C2A-B348-079024C4A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243" y="934929"/>
            <a:ext cx="831498" cy="84892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7F46641-8C82-4500-9F95-10D0DE952A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68" y="1417168"/>
            <a:ext cx="5864657" cy="52545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EB5609-2A1B-48AB-98D6-6E53CEB72478}"/>
              </a:ext>
            </a:extLst>
          </p:cNvPr>
          <p:cNvSpPr/>
          <p:nvPr/>
        </p:nvSpPr>
        <p:spPr>
          <a:xfrm>
            <a:off x="5131955" y="4298427"/>
            <a:ext cx="903514" cy="413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B0095C-1E91-4486-9A69-0F8F435883C4}"/>
              </a:ext>
            </a:extLst>
          </p:cNvPr>
          <p:cNvSpPr/>
          <p:nvPr/>
        </p:nvSpPr>
        <p:spPr>
          <a:xfrm>
            <a:off x="5131956" y="5384503"/>
            <a:ext cx="992609" cy="2939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995817-B448-4F8F-B69E-0C19A96D23BC}"/>
              </a:ext>
            </a:extLst>
          </p:cNvPr>
          <p:cNvSpPr/>
          <p:nvPr/>
        </p:nvSpPr>
        <p:spPr>
          <a:xfrm>
            <a:off x="5131956" y="6324536"/>
            <a:ext cx="992609" cy="2939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Google Shape;203;p20">
            <a:extLst>
              <a:ext uri="{FF2B5EF4-FFF2-40B4-BE49-F238E27FC236}">
                <a16:creationId xmlns:a16="http://schemas.microsoft.com/office/drawing/2014/main" id="{27348AB8-4621-4020-850C-9224837D7AEE}"/>
              </a:ext>
            </a:extLst>
          </p:cNvPr>
          <p:cNvSpPr txBox="1"/>
          <p:nvPr/>
        </p:nvSpPr>
        <p:spPr>
          <a:xfrm>
            <a:off x="9776942" y="6516660"/>
            <a:ext cx="2581565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Hoisnard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et al </a:t>
            </a:r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Eur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J </a:t>
            </a:r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Neurol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2022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Flèche : courbe vers la droite 5">
            <a:extLst>
              <a:ext uri="{FF2B5EF4-FFF2-40B4-BE49-F238E27FC236}">
                <a16:creationId xmlns:a16="http://schemas.microsoft.com/office/drawing/2014/main" id="{DBC3A171-6E24-4C01-BEFE-9FC2D28449A0}"/>
              </a:ext>
            </a:extLst>
          </p:cNvPr>
          <p:cNvSpPr/>
          <p:nvPr/>
        </p:nvSpPr>
        <p:spPr>
          <a:xfrm>
            <a:off x="7404258" y="2317006"/>
            <a:ext cx="1532913" cy="38744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1EA9D2-4963-4F02-85BA-3E317EDA803D}"/>
              </a:ext>
            </a:extLst>
          </p:cNvPr>
          <p:cNvSpPr txBox="1"/>
          <p:nvPr/>
        </p:nvSpPr>
        <p:spPr>
          <a:xfrm>
            <a:off x="7816214" y="3712078"/>
            <a:ext cx="28585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Puissance progestative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Doses ?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46668" y="833390"/>
            <a:ext cx="7588597" cy="5847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Cas : méningiome opéré 2009 – 2018; 75% femmes  âge médian 58 ans  9,9%  progestatif</a:t>
            </a:r>
          </a:p>
          <a:p>
            <a:r>
              <a:rPr lang="fr-FR" sz="1600" dirty="0"/>
              <a:t>Témoins : apparié sexe, âge, résidence  1,9% progestatif  </a:t>
            </a:r>
          </a:p>
        </p:txBody>
      </p:sp>
    </p:spTree>
    <p:extLst>
      <p:ext uri="{BB962C8B-B14F-4D97-AF65-F5344CB8AC3E}">
        <p14:creationId xmlns:p14="http://schemas.microsoft.com/office/powerpoint/2010/main" val="28660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6349661-FAEB-4282-9F3A-C8587E643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41" y="1264559"/>
            <a:ext cx="12079445" cy="44367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B4E5418-1B72-47DF-8107-261F6F17F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41" y="258253"/>
            <a:ext cx="7199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2000" b="1" dirty="0">
                <a:solidFill>
                  <a:srgbClr val="404040"/>
                </a:solidFill>
                <a:latin typeface="Arial Narrow" panose="020B0604020202020204" pitchFamily="34" charset="0"/>
              </a:rPr>
              <a:t> Progestatifs et méningiomes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E9AF5A-7D90-4FDB-A9DC-DF22EBA7656B}"/>
              </a:ext>
            </a:extLst>
          </p:cNvPr>
          <p:cNvSpPr/>
          <p:nvPr/>
        </p:nvSpPr>
        <p:spPr>
          <a:xfrm>
            <a:off x="10809514" y="1698171"/>
            <a:ext cx="1224945" cy="3679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619F2AE-FAA1-4103-9099-5400894A6B8A}"/>
              </a:ext>
            </a:extLst>
          </p:cNvPr>
          <p:cNvSpPr/>
          <p:nvPr/>
        </p:nvSpPr>
        <p:spPr>
          <a:xfrm>
            <a:off x="348342" y="4467190"/>
            <a:ext cx="10461171" cy="293914"/>
          </a:xfrm>
          <a:prstGeom prst="roundRect">
            <a:avLst/>
          </a:prstGeom>
          <a:noFill/>
          <a:ln w="57150"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Google Shape;203;p20">
            <a:extLst>
              <a:ext uri="{FF2B5EF4-FFF2-40B4-BE49-F238E27FC236}">
                <a16:creationId xmlns:a16="http://schemas.microsoft.com/office/drawing/2014/main" id="{09CC3C74-9544-45AB-A6E7-D447AFC0D458}"/>
              </a:ext>
            </a:extLst>
          </p:cNvPr>
          <p:cNvSpPr txBox="1"/>
          <p:nvPr/>
        </p:nvSpPr>
        <p:spPr>
          <a:xfrm>
            <a:off x="10576623" y="6474910"/>
            <a:ext cx="1534264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Ansm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2024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431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475451">
            <a:off x="3968468" y="6442145"/>
            <a:ext cx="1280160" cy="329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951888" y="919064"/>
            <a:ext cx="3716880" cy="443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 rot="21191678">
            <a:off x="4687824" y="1342733"/>
            <a:ext cx="2128630" cy="263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9735768" y="6461758"/>
            <a:ext cx="2291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err="1"/>
              <a:t>Boetto</a:t>
            </a:r>
            <a:r>
              <a:rPr lang="fr-FR" sz="1600" i="1" dirty="0"/>
              <a:t> et al  M et al 2022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672093" y="1521835"/>
            <a:ext cx="41590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 Femme de 26 ans </a:t>
            </a:r>
          </a:p>
          <a:p>
            <a:r>
              <a:rPr lang="fr-FR" dirty="0"/>
              <a:t>Traitement par ACP 50 mg/ jour pour acné</a:t>
            </a:r>
          </a:p>
          <a:p>
            <a:r>
              <a:rPr lang="fr-FR" dirty="0"/>
              <a:t>Durée : 10 ans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7FF0A0-7648-E849-BE20-A3D2AD4EC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178836"/>
            <a:ext cx="9144000" cy="99035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129AD16-DAD3-174F-9AF7-415BD728F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07" y="5931010"/>
            <a:ext cx="831498" cy="8489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839" y="1098755"/>
            <a:ext cx="9242323" cy="46604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E653CD9-73C0-4E63-84BE-62A6873AD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1A66A48-55E4-47C4-AFFA-D340F2A7E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2A1CAE-FFC1-49BD-B3F8-1C5C1318E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23" name="Image 3" descr="PR 1.jpg">
            <a:extLst>
              <a:ext uri="{FF2B5EF4-FFF2-40B4-BE49-F238E27FC236}">
                <a16:creationId xmlns:a16="http://schemas.microsoft.com/office/drawing/2014/main" id="{19F217E4-A461-4C4D-9B3A-680E2269D8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B4A846F-43A3-4216-85CA-624BA2F3A944}"/>
              </a:ext>
            </a:extLst>
          </p:cNvPr>
          <p:cNvSpPr txBox="1"/>
          <p:nvPr/>
        </p:nvSpPr>
        <p:spPr>
          <a:xfrm>
            <a:off x="94268" y="239743"/>
            <a:ext cx="6872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Méningiome cas rapportés évolution  </a:t>
            </a:r>
          </a:p>
        </p:txBody>
      </p:sp>
    </p:spTree>
    <p:extLst>
      <p:ext uri="{BB962C8B-B14F-4D97-AF65-F5344CB8AC3E}">
        <p14:creationId xmlns:p14="http://schemas.microsoft.com/office/powerpoint/2010/main" val="2686679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Etude EPIHARE 2023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641" y="1173446"/>
            <a:ext cx="6500303" cy="505283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147304" y="2743200"/>
            <a:ext cx="3631828" cy="923330"/>
          </a:xfrm>
          <a:prstGeom prst="rect">
            <a:avLst/>
          </a:prstGeom>
          <a:noFill/>
          <a:ln w="28575"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Risque neutre du DIU </a:t>
            </a:r>
            <a:r>
              <a:rPr lang="fr-FR" dirty="0" err="1"/>
              <a:t>Lévonorgestrel</a:t>
            </a:r>
            <a:endParaRPr lang="fr-FR" dirty="0"/>
          </a:p>
          <a:p>
            <a:r>
              <a:rPr lang="fr-FR" dirty="0"/>
              <a:t>    - 52 mg</a:t>
            </a:r>
          </a:p>
          <a:p>
            <a:r>
              <a:rPr lang="fr-FR" dirty="0"/>
              <a:t>     - 13,5 mg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147304" y="4605528"/>
            <a:ext cx="162595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</a:t>
            </a:r>
            <a:r>
              <a:rPr lang="fr-FR" dirty="0"/>
              <a:t> DIU Cuivre</a:t>
            </a:r>
          </a:p>
          <a:p>
            <a:r>
              <a:rPr lang="fr-FR" dirty="0"/>
              <a:t>         Biais ?      </a:t>
            </a:r>
          </a:p>
        </p:txBody>
      </p:sp>
      <p:sp>
        <p:nvSpPr>
          <p:cNvPr id="12" name="Forme libre : forme 28">
            <a:extLst>
              <a:ext uri="{FF2B5EF4-FFF2-40B4-BE49-F238E27FC236}">
                <a16:creationId xmlns:a16="http://schemas.microsoft.com/office/drawing/2014/main" id="{8B944EFF-85DB-E799-7EA2-DFC81CDC40B4}"/>
              </a:ext>
            </a:extLst>
          </p:cNvPr>
          <p:cNvSpPr/>
          <p:nvPr/>
        </p:nvSpPr>
        <p:spPr>
          <a:xfrm rot="636680">
            <a:off x="7387605" y="3120839"/>
            <a:ext cx="376837" cy="275823"/>
          </a:xfrm>
          <a:custGeom>
            <a:avLst/>
            <a:gdLst>
              <a:gd name="connsiteX0" fmla="*/ 284254 w 822136"/>
              <a:gd name="connsiteY0" fmla="*/ 941294 h 941294"/>
              <a:gd name="connsiteX1" fmla="*/ 24277 w 822136"/>
              <a:gd name="connsiteY1" fmla="*/ 179294 h 941294"/>
              <a:gd name="connsiteX2" fmla="*/ 822136 w 822136"/>
              <a:gd name="connsiteY2" fmla="*/ 0 h 94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136" h="941294">
                <a:moveTo>
                  <a:pt x="284254" y="941294"/>
                </a:moveTo>
                <a:cubicBezTo>
                  <a:pt x="109442" y="638735"/>
                  <a:pt x="-65370" y="336176"/>
                  <a:pt x="24277" y="179294"/>
                </a:cubicBezTo>
                <a:cubicBezTo>
                  <a:pt x="113924" y="22412"/>
                  <a:pt x="707089" y="43329"/>
                  <a:pt x="822136" y="0"/>
                </a:cubicBezTo>
              </a:path>
            </a:pathLst>
          </a:custGeom>
          <a:ln w="19050" cap="flat" cmpd="sng" algn="ctr">
            <a:solidFill>
              <a:srgbClr val="0A829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orme libre : forme 28">
            <a:extLst>
              <a:ext uri="{FF2B5EF4-FFF2-40B4-BE49-F238E27FC236}">
                <a16:creationId xmlns:a16="http://schemas.microsoft.com/office/drawing/2014/main" id="{8B944EFF-85DB-E799-7EA2-DFC81CDC40B4}"/>
              </a:ext>
            </a:extLst>
          </p:cNvPr>
          <p:cNvSpPr/>
          <p:nvPr/>
        </p:nvSpPr>
        <p:spPr>
          <a:xfrm rot="636680">
            <a:off x="7387606" y="4935046"/>
            <a:ext cx="376837" cy="275823"/>
          </a:xfrm>
          <a:custGeom>
            <a:avLst/>
            <a:gdLst>
              <a:gd name="connsiteX0" fmla="*/ 284254 w 822136"/>
              <a:gd name="connsiteY0" fmla="*/ 941294 h 941294"/>
              <a:gd name="connsiteX1" fmla="*/ 24277 w 822136"/>
              <a:gd name="connsiteY1" fmla="*/ 179294 h 941294"/>
              <a:gd name="connsiteX2" fmla="*/ 822136 w 822136"/>
              <a:gd name="connsiteY2" fmla="*/ 0 h 94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136" h="941294">
                <a:moveTo>
                  <a:pt x="284254" y="941294"/>
                </a:moveTo>
                <a:cubicBezTo>
                  <a:pt x="109442" y="638735"/>
                  <a:pt x="-65370" y="336176"/>
                  <a:pt x="24277" y="179294"/>
                </a:cubicBezTo>
                <a:cubicBezTo>
                  <a:pt x="113924" y="22412"/>
                  <a:pt x="707089" y="43329"/>
                  <a:pt x="822136" y="0"/>
                </a:cubicBezTo>
              </a:path>
            </a:pathLst>
          </a:cu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9925112" y="6550753"/>
            <a:ext cx="2173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Roland et al. </a:t>
            </a:r>
            <a:r>
              <a:rPr lang="fr-FR" sz="1200" i="1" dirty="0" err="1"/>
              <a:t>Epiphare</a:t>
            </a:r>
            <a:r>
              <a:rPr lang="fr-FR" sz="1200" i="1" dirty="0"/>
              <a:t> Juin 2023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641" y="5861304"/>
            <a:ext cx="6500303" cy="438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19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87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7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68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188538" y="239743"/>
            <a:ext cx="8656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Méningiome et progestatif : Etude Saint Anne - dépistage  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52643"/>
            <a:ext cx="6979900" cy="411803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078" y="1628950"/>
            <a:ext cx="5325218" cy="3667637"/>
          </a:xfrm>
          <a:prstGeom prst="rect">
            <a:avLst/>
          </a:prstGeom>
        </p:spPr>
      </p:pic>
      <p:sp>
        <p:nvSpPr>
          <p:cNvPr id="13" name="Google Shape;203;p20">
            <a:extLst>
              <a:ext uri="{FF2B5EF4-FFF2-40B4-BE49-F238E27FC236}">
                <a16:creationId xmlns:a16="http://schemas.microsoft.com/office/drawing/2014/main" id="{27348AB8-4621-4020-850C-9224837D7AEE}"/>
              </a:ext>
            </a:extLst>
          </p:cNvPr>
          <p:cNvSpPr txBox="1"/>
          <p:nvPr/>
        </p:nvSpPr>
        <p:spPr>
          <a:xfrm>
            <a:off x="9099601" y="6474910"/>
            <a:ext cx="3513429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Samoyeau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et al J Neuro </a:t>
            </a:r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2022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3253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6621067" y="610870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7B2A7A-E46C-420D-A7C4-AC7F2876E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7205" y="174842"/>
            <a:ext cx="977265" cy="378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AA69C3-ABA5-41A1-ABE1-83398E6B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73"/>
            <a:ext cx="12176760" cy="185753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B2C22-455D-481F-A09C-7101E9BCD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2887"/>
            <a:ext cx="12176758" cy="15166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1" name="Image 3" descr="PR 1.jpg">
            <a:extLst>
              <a:ext uri="{FF2B5EF4-FFF2-40B4-BE49-F238E27FC236}">
                <a16:creationId xmlns:a16="http://schemas.microsoft.com/office/drawing/2014/main" id="{ACF6F266-02CD-40B8-A61E-ABD2DB59A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226" y="22056"/>
            <a:ext cx="1211532" cy="7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07C5B01-6D25-4ACE-86F7-52EB2A0202AD}"/>
              </a:ext>
            </a:extLst>
          </p:cNvPr>
          <p:cNvSpPr txBox="1"/>
          <p:nvPr/>
        </p:nvSpPr>
        <p:spPr>
          <a:xfrm>
            <a:off x="163788" y="152777"/>
            <a:ext cx="676284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dirty="0"/>
              <a:t>Dépistage radiologique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5B5F9B-59DA-4C2A-B348-079024C4A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243" y="934929"/>
            <a:ext cx="831498" cy="848925"/>
          </a:xfrm>
          <a:prstGeom prst="rect">
            <a:avLst/>
          </a:prstGeom>
        </p:spPr>
      </p:pic>
      <p:sp>
        <p:nvSpPr>
          <p:cNvPr id="15" name="Google Shape;203;p20">
            <a:extLst>
              <a:ext uri="{FF2B5EF4-FFF2-40B4-BE49-F238E27FC236}">
                <a16:creationId xmlns:a16="http://schemas.microsoft.com/office/drawing/2014/main" id="{27348AB8-4621-4020-850C-9224837D7AEE}"/>
              </a:ext>
            </a:extLst>
          </p:cNvPr>
          <p:cNvSpPr txBox="1"/>
          <p:nvPr/>
        </p:nvSpPr>
        <p:spPr>
          <a:xfrm>
            <a:off x="9776942" y="6516660"/>
            <a:ext cx="2581565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Thèse  Dr R </a:t>
            </a:r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Bessa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 Octobre 2023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61370" y="868341"/>
            <a:ext cx="3018324" cy="3385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Cohorte Saint Anne  210 sujets </a:t>
            </a:r>
          </a:p>
        </p:txBody>
      </p:sp>
      <p:sp>
        <p:nvSpPr>
          <p:cNvPr id="18" name="Google Shape;203;p20">
            <a:extLst>
              <a:ext uri="{FF2B5EF4-FFF2-40B4-BE49-F238E27FC236}">
                <a16:creationId xmlns:a16="http://schemas.microsoft.com/office/drawing/2014/main" id="{27348AB8-4621-4020-850C-9224837D7AEE}"/>
              </a:ext>
            </a:extLst>
          </p:cNvPr>
          <p:cNvSpPr txBox="1"/>
          <p:nvPr/>
        </p:nvSpPr>
        <p:spPr>
          <a:xfrm>
            <a:off x="282422" y="6470728"/>
            <a:ext cx="2581565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Samoyeau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et al J </a:t>
            </a:r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Neurooncol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2022 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37029" y="897239"/>
            <a:ext cx="3018324" cy="338554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Cohorte Port-Royal 144 sujets </a:t>
            </a:r>
          </a:p>
        </p:txBody>
      </p:sp>
      <p:sp>
        <p:nvSpPr>
          <p:cNvPr id="20" name="Flèche vers le bas 19"/>
          <p:cNvSpPr/>
          <p:nvPr/>
        </p:nvSpPr>
        <p:spPr>
          <a:xfrm>
            <a:off x="8129016" y="1359391"/>
            <a:ext cx="557784" cy="86260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1673352" y="1391316"/>
            <a:ext cx="594360" cy="71180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759968"/>
              </p:ext>
            </p:extLst>
          </p:nvPr>
        </p:nvGraphicFramePr>
        <p:xfrm>
          <a:off x="163788" y="3176999"/>
          <a:ext cx="560425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463">
                  <a:extLst>
                    <a:ext uri="{9D8B030D-6E8A-4147-A177-3AD203B41FA5}">
                      <a16:colId xmlns:a16="http://schemas.microsoft.com/office/drawing/2014/main" val="3955757708"/>
                    </a:ext>
                  </a:extLst>
                </a:gridCol>
                <a:gridCol w="2414016">
                  <a:extLst>
                    <a:ext uri="{9D8B030D-6E8A-4147-A177-3AD203B41FA5}">
                      <a16:colId xmlns:a16="http://schemas.microsoft.com/office/drawing/2014/main" val="3552568497"/>
                    </a:ext>
                  </a:extLst>
                </a:gridCol>
                <a:gridCol w="1636776">
                  <a:extLst>
                    <a:ext uri="{9D8B030D-6E8A-4147-A177-3AD203B41FA5}">
                      <a16:colId xmlns:a16="http://schemas.microsoft.com/office/drawing/2014/main" val="26206186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Progestatifs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Nb de méningiome / Nb femmes exposées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Prévalence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6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Cyprotérone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13/103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710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Nomégestrol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75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Chlormadinone</a:t>
                      </a:r>
                      <a:r>
                        <a:rPr lang="fr-FR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1/85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237842"/>
                  </a:ext>
                </a:extLst>
              </a:tr>
            </a:tbl>
          </a:graphicData>
        </a:graphic>
      </p:graphicFrame>
      <p:graphicFrame>
        <p:nvGraphicFramePr>
          <p:cNvPr id="25" name="Tableau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503378"/>
              </p:ext>
            </p:extLst>
          </p:nvPr>
        </p:nvGraphicFramePr>
        <p:xfrm>
          <a:off x="6280403" y="3175946"/>
          <a:ext cx="560425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463">
                  <a:extLst>
                    <a:ext uri="{9D8B030D-6E8A-4147-A177-3AD203B41FA5}">
                      <a16:colId xmlns:a16="http://schemas.microsoft.com/office/drawing/2014/main" val="3955757708"/>
                    </a:ext>
                  </a:extLst>
                </a:gridCol>
                <a:gridCol w="2414016">
                  <a:extLst>
                    <a:ext uri="{9D8B030D-6E8A-4147-A177-3AD203B41FA5}">
                      <a16:colId xmlns:a16="http://schemas.microsoft.com/office/drawing/2014/main" val="3552568497"/>
                    </a:ext>
                  </a:extLst>
                </a:gridCol>
                <a:gridCol w="1636776">
                  <a:extLst>
                    <a:ext uri="{9D8B030D-6E8A-4147-A177-3AD203B41FA5}">
                      <a16:colId xmlns:a16="http://schemas.microsoft.com/office/drawing/2014/main" val="26206186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Progestatifs</a:t>
                      </a:r>
                    </a:p>
                  </a:txBody>
                  <a:tcPr>
                    <a:solidFill>
                      <a:srgbClr val="0A829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Nb de méningiome / Nb femmes exposées</a:t>
                      </a:r>
                    </a:p>
                  </a:txBody>
                  <a:tcPr>
                    <a:solidFill>
                      <a:srgbClr val="0A829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Prévalence </a:t>
                      </a:r>
                    </a:p>
                  </a:txBody>
                  <a:tcPr>
                    <a:solidFill>
                      <a:srgbClr val="0A8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56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710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Nomégestrol</a:t>
                      </a:r>
                      <a:endParaRPr lang="fr-FR" sz="1600" dirty="0"/>
                    </a:p>
                  </a:txBody>
                  <a:tcPr>
                    <a:solidFill>
                      <a:srgbClr val="0A829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3/44</a:t>
                      </a:r>
                    </a:p>
                  </a:txBody>
                  <a:tcPr>
                    <a:solidFill>
                      <a:srgbClr val="0A829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4%</a:t>
                      </a:r>
                    </a:p>
                  </a:txBody>
                  <a:tcPr>
                    <a:solidFill>
                      <a:srgbClr val="0A829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75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/>
                        <a:t>Chlormadinone</a:t>
                      </a:r>
                      <a:r>
                        <a:rPr lang="fr-FR" sz="1600" dirty="0"/>
                        <a:t> </a:t>
                      </a:r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5/110</a:t>
                      </a:r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1%</a:t>
                      </a:r>
                    </a:p>
                  </a:txBody>
                  <a:tcPr>
                    <a:solidFill>
                      <a:srgbClr val="0A8292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237842"/>
                  </a:ext>
                </a:extLst>
              </a:tr>
            </a:tbl>
          </a:graphicData>
        </a:graphic>
      </p:graphicFrame>
      <p:pic>
        <p:nvPicPr>
          <p:cNvPr id="26" name="Image 25">
            <a:extLst>
              <a:ext uri="{FF2B5EF4-FFF2-40B4-BE49-F238E27FC236}">
                <a16:creationId xmlns:a16="http://schemas.microsoft.com/office/drawing/2014/main" id="{79AC3CA4-BF1E-8A93-84AF-4089011F6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955" y="897239"/>
            <a:ext cx="1319448" cy="157465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3944531" y="6208776"/>
            <a:ext cx="4438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ym typeface="Wingdings" panose="05000000000000000000" pitchFamily="2" charset="2"/>
              </a:rPr>
              <a:t> </a:t>
            </a:r>
            <a:r>
              <a:rPr lang="fr-FR" sz="2000" b="1" dirty="0"/>
              <a:t>Prévalence Population générale : 1% </a:t>
            </a:r>
          </a:p>
        </p:txBody>
      </p:sp>
    </p:spTree>
    <p:extLst>
      <p:ext uri="{BB962C8B-B14F-4D97-AF65-F5344CB8AC3E}">
        <p14:creationId xmlns:p14="http://schemas.microsoft.com/office/powerpoint/2010/main" val="918820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7729" y="966019"/>
            <a:ext cx="7236542" cy="49259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Etude EPIHARE 2023 … la suite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925112" y="6550753"/>
            <a:ext cx="2173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Roland et al. </a:t>
            </a:r>
            <a:r>
              <a:rPr lang="fr-FR" sz="1200" i="1" dirty="0" err="1"/>
              <a:t>Epiphare</a:t>
            </a:r>
            <a:r>
              <a:rPr lang="fr-FR" sz="1200" i="1" dirty="0"/>
              <a:t> Juin 2023</a:t>
            </a:r>
          </a:p>
        </p:txBody>
      </p:sp>
    </p:spTree>
    <p:extLst>
      <p:ext uri="{BB962C8B-B14F-4D97-AF65-F5344CB8AC3E}">
        <p14:creationId xmlns:p14="http://schemas.microsoft.com/office/powerpoint/2010/main" val="23556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Etude EPIHARE 2023 : </a:t>
            </a:r>
            <a:r>
              <a:rPr lang="fr-FR" b="1" dirty="0" err="1"/>
              <a:t>progesterone</a:t>
            </a:r>
            <a:r>
              <a:rPr lang="fr-FR" b="1" dirty="0"/>
              <a:t>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925112" y="6550753"/>
            <a:ext cx="2173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Roland et al. </a:t>
            </a:r>
            <a:r>
              <a:rPr lang="fr-FR" sz="1200" i="1" dirty="0" err="1"/>
              <a:t>Epiphare</a:t>
            </a:r>
            <a:r>
              <a:rPr lang="fr-FR" sz="1200" i="1" dirty="0"/>
              <a:t> Juin 2023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39091A-1933-4B3D-837F-AD7EA4E7B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539" y="1091690"/>
            <a:ext cx="7925863" cy="58311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A1EF0A-6500-48B4-AA3A-A823CA7D9B38}"/>
              </a:ext>
            </a:extLst>
          </p:cNvPr>
          <p:cNvSpPr/>
          <p:nvPr/>
        </p:nvSpPr>
        <p:spPr>
          <a:xfrm>
            <a:off x="1207251" y="3135086"/>
            <a:ext cx="5639863" cy="609600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357956-E067-4E62-84AF-0969100FC24B}"/>
              </a:ext>
            </a:extLst>
          </p:cNvPr>
          <p:cNvSpPr/>
          <p:nvPr/>
        </p:nvSpPr>
        <p:spPr>
          <a:xfrm>
            <a:off x="1207250" y="1452643"/>
            <a:ext cx="5639863" cy="1132109"/>
          </a:xfrm>
          <a:prstGeom prst="rect">
            <a:avLst/>
          </a:prstGeom>
          <a:noFill/>
          <a:ln w="38100"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530F47-AD72-42DC-92AC-0257CB8CD337}"/>
              </a:ext>
            </a:extLst>
          </p:cNvPr>
          <p:cNvSpPr txBox="1"/>
          <p:nvPr/>
        </p:nvSpPr>
        <p:spPr>
          <a:xfrm>
            <a:off x="8588747" y="2307537"/>
            <a:ext cx="1880195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/>
              <a:t>Pas d’impact </a:t>
            </a:r>
          </a:p>
        </p:txBody>
      </p:sp>
      <p:sp>
        <p:nvSpPr>
          <p:cNvPr id="14" name="Flèche : courbe vers la droite 13">
            <a:extLst>
              <a:ext uri="{FF2B5EF4-FFF2-40B4-BE49-F238E27FC236}">
                <a16:creationId xmlns:a16="http://schemas.microsoft.com/office/drawing/2014/main" id="{9C3D9B14-260F-4ACD-8FD3-2C79D42BB47B}"/>
              </a:ext>
            </a:extLst>
          </p:cNvPr>
          <p:cNvSpPr/>
          <p:nvPr/>
        </p:nvSpPr>
        <p:spPr>
          <a:xfrm>
            <a:off x="7743834" y="1386716"/>
            <a:ext cx="1081978" cy="2764972"/>
          </a:xfrm>
          <a:prstGeom prst="curvedRightArrow">
            <a:avLst>
              <a:gd name="adj1" fmla="val 25000"/>
              <a:gd name="adj2" fmla="val 49389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06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6621067" y="610870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5B5F9B-59DA-4C2A-B348-079024C4A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5" y="5975637"/>
            <a:ext cx="831498" cy="848925"/>
          </a:xfrm>
          <a:prstGeom prst="rect">
            <a:avLst/>
          </a:prstGeom>
        </p:spPr>
      </p:pic>
      <p:sp>
        <p:nvSpPr>
          <p:cNvPr id="15" name="Google Shape;203;p20">
            <a:extLst>
              <a:ext uri="{FF2B5EF4-FFF2-40B4-BE49-F238E27FC236}">
                <a16:creationId xmlns:a16="http://schemas.microsoft.com/office/drawing/2014/main" id="{27348AB8-4621-4020-850C-9224837D7AEE}"/>
              </a:ext>
            </a:extLst>
          </p:cNvPr>
          <p:cNvSpPr txBox="1"/>
          <p:nvPr/>
        </p:nvSpPr>
        <p:spPr>
          <a:xfrm>
            <a:off x="8659826" y="6478034"/>
            <a:ext cx="3833591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i="1" dirty="0" err="1">
                <a:latin typeface="Calibri"/>
                <a:ea typeface="Calibri"/>
                <a:cs typeface="Calibri"/>
                <a:sym typeface="Calibri"/>
              </a:rPr>
              <a:t>Pettersson-Segerlind</a:t>
            </a:r>
            <a:r>
              <a:rPr lang="fr-FR" sz="1350" i="1" dirty="0">
                <a:latin typeface="Calibri"/>
                <a:ea typeface="Calibri"/>
                <a:cs typeface="Calibri"/>
                <a:sym typeface="Calibri"/>
              </a:rPr>
              <a:t>  et al Scientific reports 2021</a:t>
            </a:r>
            <a:endParaRPr sz="1350" i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395" y="1468008"/>
            <a:ext cx="6921910" cy="4866968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883454" y="1098676"/>
            <a:ext cx="711117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Etude de Cohorte : femmes nées en Suède entre  1958-2000 n= 2 204 126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262871" y="2753361"/>
            <a:ext cx="238719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Risque de méningiome </a:t>
            </a:r>
          </a:p>
          <a:p>
            <a:r>
              <a:rPr lang="fr-FR" dirty="0"/>
              <a:t>Nullipare / pare </a:t>
            </a:r>
          </a:p>
          <a:p>
            <a:r>
              <a:rPr lang="fr-FR" b="1" dirty="0">
                <a:solidFill>
                  <a:srgbClr val="FF0000"/>
                </a:solidFill>
              </a:rPr>
              <a:t>1,73 (1,52 – 1,95)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07450D8-DD19-4962-80CB-8008BDA88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783CBBF-75EF-462F-AC2A-D225BB4BB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D1B385-0E73-48A9-B1FD-55860D3BA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21" name="Image 3" descr="PR 1.jpg">
            <a:extLst>
              <a:ext uri="{FF2B5EF4-FFF2-40B4-BE49-F238E27FC236}">
                <a16:creationId xmlns:a16="http://schemas.microsoft.com/office/drawing/2014/main" id="{198E35BF-25F0-4DCF-A202-B45B607BEB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2A9B5539-A6BC-4E4E-922F-5203F6C2518B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Grossesse et méningiome </a:t>
            </a:r>
          </a:p>
        </p:txBody>
      </p:sp>
    </p:spTree>
    <p:extLst>
      <p:ext uri="{BB962C8B-B14F-4D97-AF65-F5344CB8AC3E}">
        <p14:creationId xmlns:p14="http://schemas.microsoft.com/office/powerpoint/2010/main" val="183287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8C28580-F693-400E-AEE6-095FBCD64CEB}"/>
              </a:ext>
            </a:extLst>
          </p:cNvPr>
          <p:cNvSpPr txBox="1"/>
          <p:nvPr/>
        </p:nvSpPr>
        <p:spPr>
          <a:xfrm>
            <a:off x="268413" y="279881"/>
            <a:ext cx="6872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Les progestatifs: micro/macro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086437-B330-43FA-B6BF-DA7D45263941}"/>
              </a:ext>
            </a:extLst>
          </p:cNvPr>
          <p:cNvSpPr txBox="1"/>
          <p:nvPr/>
        </p:nvSpPr>
        <p:spPr>
          <a:xfrm>
            <a:off x="5837607" y="1359612"/>
            <a:ext cx="5157181" cy="3262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b="1" dirty="0"/>
              <a:t>Les traitements hormonaux macroprogestatifs </a:t>
            </a:r>
          </a:p>
          <a:p>
            <a:endParaRPr lang="fr-FR" dirty="0"/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Acétate de cyprotérone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Acétate de chlormadinone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Acétate de nomégestrol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Acétate de médroxyprogestérone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 err="1"/>
              <a:t>Médrogestone</a:t>
            </a:r>
            <a:r>
              <a:rPr lang="fr-FR" sz="2000" dirty="0"/>
              <a:t> </a:t>
            </a:r>
          </a:p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3F2C136-6CCB-4227-870A-AC2AB6864F74}"/>
              </a:ext>
            </a:extLst>
          </p:cNvPr>
          <p:cNvSpPr txBox="1"/>
          <p:nvPr/>
        </p:nvSpPr>
        <p:spPr>
          <a:xfrm>
            <a:off x="268413" y="1359612"/>
            <a:ext cx="4661533" cy="3447098"/>
          </a:xfrm>
          <a:prstGeom prst="rect">
            <a:avLst/>
          </a:prstGeom>
          <a:noFill/>
          <a:ln w="28575">
            <a:solidFill>
              <a:srgbClr val="3A948B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b="1" dirty="0"/>
              <a:t>Traitements hormonaux microprogestatifs</a:t>
            </a:r>
          </a:p>
          <a:p>
            <a:pPr marL="346075">
              <a:lnSpc>
                <a:spcPct val="150000"/>
              </a:lnSpc>
            </a:pPr>
            <a:endParaRPr lang="fr-FR" sz="1600" dirty="0"/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Contraception microprogestative</a:t>
            </a:r>
          </a:p>
          <a:p>
            <a:pPr marL="108902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(lévonorgestrel, </a:t>
            </a:r>
            <a:r>
              <a:rPr lang="fr-FR" sz="2000" dirty="0" err="1"/>
              <a:t>desogestrel</a:t>
            </a:r>
            <a:r>
              <a:rPr lang="fr-FR" sz="2000" dirty="0"/>
              <a:t>)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Implant  </a:t>
            </a:r>
            <a:r>
              <a:rPr lang="fr-FR" sz="2000" dirty="0" err="1"/>
              <a:t>desogestrel</a:t>
            </a:r>
            <a:r>
              <a:rPr lang="fr-FR" sz="2000" dirty="0"/>
              <a:t>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DIU Lévonorgestrel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000" dirty="0"/>
          </a:p>
          <a:p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218292-1612-48CA-A87C-56E46DCF8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5046" y="5869847"/>
            <a:ext cx="831499" cy="8489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76600" y="5155014"/>
            <a:ext cx="6096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err="1"/>
              <a:t>Drospirénone</a:t>
            </a:r>
            <a:r>
              <a:rPr lang="fr-FR" dirty="0"/>
              <a:t> </a:t>
            </a:r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dirty="0"/>
          </a:p>
          <a:p>
            <a:pPr marL="631825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err="1"/>
              <a:t>Dienogest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086437-B330-43FA-B6BF-DA7D45263941}"/>
              </a:ext>
            </a:extLst>
          </p:cNvPr>
          <p:cNvSpPr txBox="1"/>
          <p:nvPr/>
        </p:nvSpPr>
        <p:spPr>
          <a:xfrm>
            <a:off x="2603649" y="5247347"/>
            <a:ext cx="4652593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086437-B330-43FA-B6BF-DA7D45263941}"/>
              </a:ext>
            </a:extLst>
          </p:cNvPr>
          <p:cNvSpPr txBox="1"/>
          <p:nvPr/>
        </p:nvSpPr>
        <p:spPr>
          <a:xfrm>
            <a:off x="2603649" y="6085176"/>
            <a:ext cx="4652593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2177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F9DBC45-C4B0-4C9A-AB86-BCD1F1A5A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978" y="957319"/>
            <a:ext cx="8735644" cy="50299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F9BD67-4F31-4A72-B231-0C22322AED37}"/>
              </a:ext>
            </a:extLst>
          </p:cNvPr>
          <p:cNvSpPr txBox="1"/>
          <p:nvPr/>
        </p:nvSpPr>
        <p:spPr>
          <a:xfrm>
            <a:off x="522514" y="1709057"/>
            <a:ext cx="70403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2020</a:t>
            </a:r>
          </a:p>
          <a:p>
            <a:endParaRPr lang="fr-FR" sz="2000" b="1" dirty="0"/>
          </a:p>
          <a:p>
            <a:endParaRPr lang="fr-FR" sz="2000" b="1" dirty="0"/>
          </a:p>
          <a:p>
            <a:endParaRPr lang="fr-FR" sz="2000" b="1" dirty="0"/>
          </a:p>
          <a:p>
            <a:r>
              <a:rPr lang="fr-FR" sz="2000" b="1" dirty="0"/>
              <a:t>2023</a:t>
            </a: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5DB2E47A-1B75-43B6-B680-CC15E5E94C27}"/>
              </a:ext>
            </a:extLst>
          </p:cNvPr>
          <p:cNvSpPr/>
          <p:nvPr/>
        </p:nvSpPr>
        <p:spPr>
          <a:xfrm>
            <a:off x="729342" y="2182153"/>
            <a:ext cx="315686" cy="637246"/>
          </a:xfrm>
          <a:prstGeom prst="downArrow">
            <a:avLst/>
          </a:prstGeom>
          <a:solidFill>
            <a:srgbClr val="0A8292"/>
          </a:solidFill>
          <a:ln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681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BCF383-A142-42F1-B89E-B5DD29C20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877" y="2028245"/>
            <a:ext cx="10866560" cy="29883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247798-1294-4243-8E8E-0C94D955025B}"/>
              </a:ext>
            </a:extLst>
          </p:cNvPr>
          <p:cNvSpPr/>
          <p:nvPr/>
        </p:nvSpPr>
        <p:spPr>
          <a:xfrm>
            <a:off x="6596743" y="3026229"/>
            <a:ext cx="4386943" cy="2503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046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1AD7B5-5941-49A0-B985-6B0431C84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914" y="1433234"/>
            <a:ext cx="9288171" cy="39915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B10AC7E-945F-482C-B524-D6B1A793ED6E}"/>
              </a:ext>
            </a:extLst>
          </p:cNvPr>
          <p:cNvSpPr/>
          <p:nvPr/>
        </p:nvSpPr>
        <p:spPr>
          <a:xfrm>
            <a:off x="1451914" y="3287486"/>
            <a:ext cx="9288171" cy="2137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B50B279-A0DF-4C70-8A77-2B0CA6A80EBE}"/>
              </a:ext>
            </a:extLst>
          </p:cNvPr>
          <p:cNvSpPr/>
          <p:nvPr/>
        </p:nvSpPr>
        <p:spPr>
          <a:xfrm>
            <a:off x="8948057" y="2645229"/>
            <a:ext cx="1792028" cy="176046"/>
          </a:xfrm>
          <a:prstGeom prst="roundRect">
            <a:avLst/>
          </a:prstGeom>
          <a:noFill/>
          <a:ln w="38100"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6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1AD7B5-5941-49A0-B985-6B0431C84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914" y="1433234"/>
            <a:ext cx="9288171" cy="39915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F88426-B9E4-4155-90BA-75507766EC91}"/>
              </a:ext>
            </a:extLst>
          </p:cNvPr>
          <p:cNvSpPr/>
          <p:nvPr/>
        </p:nvSpPr>
        <p:spPr>
          <a:xfrm>
            <a:off x="8926286" y="4767943"/>
            <a:ext cx="1813799" cy="65682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186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7C9E300-F806-4839-9F2A-5BC3FEA30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" y="1628523"/>
            <a:ext cx="12146070" cy="360095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74959F9-53B6-4483-9F12-BFD1D6DD11DC}"/>
              </a:ext>
            </a:extLst>
          </p:cNvPr>
          <p:cNvSpPr txBox="1"/>
          <p:nvPr/>
        </p:nvSpPr>
        <p:spPr>
          <a:xfrm>
            <a:off x="4994765" y="5585282"/>
            <a:ext cx="532691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Augmentation du risque en cas d’utilisation prolongée (&gt; 5 ans) et chez les femmes de &gt; 45 ans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EFEF36-9295-4DA0-B1AF-C1C8536B0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A7F7B9-C064-4E15-B862-D0523364D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6363DB-9BE1-4A1D-93AE-FA4A2FD62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9" name="Image 3" descr="PR 1.jpg">
            <a:extLst>
              <a:ext uri="{FF2B5EF4-FFF2-40B4-BE49-F238E27FC236}">
                <a16:creationId xmlns:a16="http://schemas.microsoft.com/office/drawing/2014/main" id="{AF24BC9F-4D5D-4946-BABB-EDB6AE70A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78B770-2780-473F-A9BE-896E2C0A3DB9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517B77-37B4-47A7-A2C7-7B18D96F9EFA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5C51D1-C9AD-487F-8BFA-DB0ACAF366A7}"/>
              </a:ext>
            </a:extLst>
          </p:cNvPr>
          <p:cNvSpPr/>
          <p:nvPr/>
        </p:nvSpPr>
        <p:spPr>
          <a:xfrm>
            <a:off x="10199914" y="4223659"/>
            <a:ext cx="1813799" cy="42454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4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Microprogestatifs  et risque de  méningiome : fraction attribuable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9556932" y="6482582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Rolland N et al BMJ 2025</a:t>
            </a: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B8E31BB2-63DC-4B29-9281-7AC3B62CE5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790108"/>
              </p:ext>
            </p:extLst>
          </p:nvPr>
        </p:nvGraphicFramePr>
        <p:xfrm>
          <a:off x="1306323" y="1273516"/>
          <a:ext cx="9470533" cy="4940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74267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4E5418-1B72-47DF-8107-261F6F17F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5889" y="1028366"/>
            <a:ext cx="7199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2000" b="1" dirty="0">
                <a:solidFill>
                  <a:srgbClr val="0070C0"/>
                </a:solidFill>
                <a:latin typeface="Arial Narrow" panose="020B0604020202020204" pitchFamily="34" charset="0"/>
              </a:rPr>
              <a:t> En pratique le Désogestrel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6FB76C-1617-41B4-8180-05361CD0E5CA}"/>
              </a:ext>
            </a:extLst>
          </p:cNvPr>
          <p:cNvSpPr txBox="1"/>
          <p:nvPr/>
        </p:nvSpPr>
        <p:spPr>
          <a:xfrm>
            <a:off x="882130" y="3120829"/>
            <a:ext cx="6570921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q"/>
            </a:pPr>
            <a:r>
              <a:rPr lang="fr-FR" dirty="0"/>
              <a:t>Pas d’IRM cérébrale en systématique </a:t>
            </a:r>
          </a:p>
          <a:p>
            <a:r>
              <a:rPr lang="fr-FR" dirty="0"/>
              <a:t>		</a:t>
            </a:r>
            <a:r>
              <a:rPr lang="fr-FR" b="1" dirty="0"/>
              <a:t>Même chez les femmes de &gt; 45 ans </a:t>
            </a:r>
          </a:p>
          <a:p>
            <a:r>
              <a:rPr lang="fr-FR" b="1" dirty="0"/>
              <a:t>		ou en cas d’exposition prolongée &gt; 5 ans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F54F8F-F7FE-4609-8ABF-3501723B7155}"/>
              </a:ext>
            </a:extLst>
          </p:cNvPr>
          <p:cNvSpPr txBox="1"/>
          <p:nvPr/>
        </p:nvSpPr>
        <p:spPr>
          <a:xfrm>
            <a:off x="882130" y="1924461"/>
            <a:ext cx="657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q"/>
            </a:pPr>
            <a:r>
              <a:rPr lang="fr-FR" dirty="0"/>
              <a:t>Risque présent …. Mais très faible ! </a:t>
            </a:r>
          </a:p>
          <a:p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5621934-607B-4CA4-BB29-2CD8C73CBD93}"/>
              </a:ext>
            </a:extLst>
          </p:cNvPr>
          <p:cNvSpPr txBox="1"/>
          <p:nvPr/>
        </p:nvSpPr>
        <p:spPr>
          <a:xfrm>
            <a:off x="946299" y="4648520"/>
            <a:ext cx="1036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q"/>
            </a:pPr>
            <a:r>
              <a:rPr lang="fr-FR" dirty="0"/>
              <a:t>IRM cérébrale</a:t>
            </a:r>
          </a:p>
          <a:p>
            <a:r>
              <a:rPr lang="fr-FR" dirty="0"/>
              <a:t>		Si symptômes évocateurs de méningiome </a:t>
            </a:r>
          </a:p>
          <a:p>
            <a:r>
              <a:rPr lang="fr-FR" dirty="0"/>
              <a:t>		ou en cas de prise antérieure &gt; 1an autre progestatif à risque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5FC611-09B5-40A4-B198-0C25BF801511}"/>
              </a:ext>
            </a:extLst>
          </p:cNvPr>
          <p:cNvSpPr txBox="1"/>
          <p:nvPr/>
        </p:nvSpPr>
        <p:spPr>
          <a:xfrm>
            <a:off x="5982231" y="3120829"/>
            <a:ext cx="256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C00000"/>
                </a:solidFill>
              </a:rPr>
              <a:t>Mais informer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F382422-4C87-F7BF-D265-8619D5E16966}"/>
              </a:ext>
            </a:extLst>
          </p:cNvPr>
          <p:cNvSpPr txBox="1"/>
          <p:nvPr/>
        </p:nvSpPr>
        <p:spPr>
          <a:xfrm>
            <a:off x="7729817" y="3090051"/>
            <a:ext cx="3930503" cy="830997"/>
          </a:xfrm>
          <a:prstGeom prst="rect">
            <a:avLst/>
          </a:prstGeom>
          <a:solidFill>
            <a:srgbClr val="0A8292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PAS D’INDICATION A ARRETER LE TRAITEMENT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D5676F6-BA14-46CC-B250-164915DEC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6469457-426E-4286-8CD8-B5D3D628E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F1F665-EE8C-4F4F-8A83-999B3D617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3" name="Image 3" descr="PR 1.jpg">
            <a:extLst>
              <a:ext uri="{FF2B5EF4-FFF2-40B4-BE49-F238E27FC236}">
                <a16:creationId xmlns:a16="http://schemas.microsoft.com/office/drawing/2014/main" id="{B69EF5D2-E143-4714-B943-4196F69EA8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3602F5-C98B-47FF-8A53-594FB10E3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41" y="258253"/>
            <a:ext cx="7199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 Narrow" panose="020B0604020202020204" pitchFamily="34" charset="0"/>
                <a:ea typeface="MS PGothic" pitchFamily="34" charset="-128"/>
                <a:cs typeface="+mn-cs"/>
              </a:rPr>
              <a:t> Microprogestatifs et méningiomes </a:t>
            </a:r>
          </a:p>
        </p:txBody>
      </p:sp>
    </p:spTree>
    <p:extLst>
      <p:ext uri="{BB962C8B-B14F-4D97-AF65-F5344CB8AC3E}">
        <p14:creationId xmlns:p14="http://schemas.microsoft.com/office/powerpoint/2010/main" val="397399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/>
      <p:bldP spid="25" grpId="0"/>
      <p:bldP spid="19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AABC5C7F-24D1-4FF3-B7AC-00305CDB962B}"/>
              </a:ext>
            </a:extLst>
          </p:cNvPr>
          <p:cNvGrpSpPr/>
          <p:nvPr/>
        </p:nvGrpSpPr>
        <p:grpSpPr>
          <a:xfrm>
            <a:off x="346072" y="1414296"/>
            <a:ext cx="9260266" cy="4267313"/>
            <a:chOff x="1461440" y="1872646"/>
            <a:chExt cx="9305176" cy="341597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EE8B756-32A2-4DBD-BEF2-35D1B1F90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61440" y="1872646"/>
              <a:ext cx="9305176" cy="514258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0E6D8CD-823C-44C4-AC35-9261FE9E5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4309" y="2871709"/>
              <a:ext cx="9183382" cy="1114581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75201F9-9DEB-4D3D-B623-A6A0B7ADC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61440" y="4335989"/>
              <a:ext cx="9221487" cy="952633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F5C9916-1FD2-4008-BA69-C0BFEC200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09072" y="2533173"/>
              <a:ext cx="9173855" cy="266737"/>
            </a:xfrm>
            <a:prstGeom prst="rect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17FD5FD-8896-479F-8C06-6C27722BDF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99C62E-524D-4078-87CD-5E8352C43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083E42-89B1-414E-9F6C-A898AD097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2" name="Image 3" descr="PR 1.jpg">
            <a:extLst>
              <a:ext uri="{FF2B5EF4-FFF2-40B4-BE49-F238E27FC236}">
                <a16:creationId xmlns:a16="http://schemas.microsoft.com/office/drawing/2014/main" id="{2777A9B9-F6A1-4ACD-9AE3-C60D01F5F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3EDA696-9398-479D-8107-195422AC2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41" y="258253"/>
            <a:ext cx="7199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 Narrow" panose="020B0604020202020204" pitchFamily="34" charset="0"/>
                <a:ea typeface="MS PGothic" pitchFamily="34" charset="-128"/>
                <a:cs typeface="+mn-cs"/>
              </a:rPr>
              <a:t> Microprogestatifs et méningiomes : Lévonorgestrel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34F86EB-48E0-49D3-BF47-BE6F527FF177}"/>
              </a:ext>
            </a:extLst>
          </p:cNvPr>
          <p:cNvSpPr txBox="1"/>
          <p:nvPr/>
        </p:nvSpPr>
        <p:spPr>
          <a:xfrm>
            <a:off x="9719353" y="2896862"/>
            <a:ext cx="2255746" cy="923330"/>
          </a:xfrm>
          <a:prstGeom prst="rect">
            <a:avLst/>
          </a:prstGeom>
          <a:noFill/>
          <a:ln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Peu d’effectif </a:t>
            </a:r>
          </a:p>
          <a:p>
            <a:r>
              <a:rPr lang="fr-FR" dirty="0"/>
              <a:t>Molécule peu utilisée </a:t>
            </a:r>
          </a:p>
          <a:p>
            <a:r>
              <a:rPr lang="fr-FR" dirty="0"/>
              <a:t>par voie orale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C312170-1E68-4EBF-B7B2-0B0020036252}"/>
              </a:ext>
            </a:extLst>
          </p:cNvPr>
          <p:cNvSpPr txBox="1"/>
          <p:nvPr/>
        </p:nvSpPr>
        <p:spPr>
          <a:xfrm>
            <a:off x="9581533" y="5150646"/>
            <a:ext cx="343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  <a:sym typeface="Webdings" panose="05030102010509060703" pitchFamily="18" charset="2"/>
              </a:rPr>
              <a:t>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50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8241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Progestatifs  et risque de  méningiome : étude US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6566899" y="401619"/>
            <a:ext cx="2706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Xiao T et al </a:t>
            </a:r>
            <a:r>
              <a:rPr lang="fr-FR" sz="1600" i="1" dirty="0" err="1"/>
              <a:t>Jama</a:t>
            </a:r>
            <a:r>
              <a:rPr lang="fr-FR" sz="1600" i="1" dirty="0"/>
              <a:t> </a:t>
            </a:r>
            <a:r>
              <a:rPr lang="fr-FR" sz="1600" i="1" dirty="0" err="1"/>
              <a:t>Neurol</a:t>
            </a:r>
            <a:r>
              <a:rPr lang="fr-FR" sz="1600" i="1" dirty="0"/>
              <a:t>  2025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23FEF-AB02-4DDD-B482-1E6F693CFA55}"/>
              </a:ext>
            </a:extLst>
          </p:cNvPr>
          <p:cNvSpPr/>
          <p:nvPr/>
        </p:nvSpPr>
        <p:spPr>
          <a:xfrm>
            <a:off x="250371" y="1101126"/>
            <a:ext cx="11212285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GuardianSansGR-Regular"/>
              </a:rPr>
              <a:t>Cohort retrospective : US national database 68 </a:t>
            </a:r>
            <a:r>
              <a:rPr lang="en-US" dirty="0" err="1">
                <a:latin typeface="GuardianSansGR-Regular"/>
              </a:rPr>
              <a:t>centres</a:t>
            </a:r>
            <a:r>
              <a:rPr lang="en-US" dirty="0">
                <a:latin typeface="GuardianSansGR-Regular"/>
              </a:rPr>
              <a:t> santé. December 2004 to December 2024 .</a:t>
            </a:r>
            <a:r>
              <a:rPr lang="en-US" dirty="0"/>
              <a:t> 10 425 438 femmes  </a:t>
            </a:r>
            <a:r>
              <a:rPr lang="en-US" dirty="0" err="1"/>
              <a:t>moyenne</a:t>
            </a:r>
            <a:r>
              <a:rPr lang="en-US" dirty="0"/>
              <a:t> </a:t>
            </a:r>
            <a:r>
              <a:rPr lang="en-US" dirty="0" err="1"/>
              <a:t>d’âge</a:t>
            </a:r>
            <a:r>
              <a:rPr lang="en-US" dirty="0"/>
              <a:t>  33.4 </a:t>
            </a:r>
            <a:r>
              <a:rPr lang="en-US" dirty="0" err="1"/>
              <a:t>ans</a:t>
            </a:r>
            <a:r>
              <a:rPr lang="en-US" dirty="0"/>
              <a:t> à </a:t>
            </a:r>
            <a:r>
              <a:rPr lang="en-US" dirty="0" err="1"/>
              <a:t>l’inclusion</a:t>
            </a:r>
            <a:r>
              <a:rPr lang="en-US" dirty="0"/>
              <a:t> </a:t>
            </a:r>
            <a:endParaRPr lang="fr-FR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52F3D495-FAD1-4055-9A12-7EACD7D1A7A6}"/>
              </a:ext>
            </a:extLst>
          </p:cNvPr>
          <p:cNvGrpSpPr/>
          <p:nvPr/>
        </p:nvGrpSpPr>
        <p:grpSpPr>
          <a:xfrm>
            <a:off x="1273629" y="1772376"/>
            <a:ext cx="9912225" cy="5026846"/>
            <a:chOff x="442548" y="1591411"/>
            <a:chExt cx="9912225" cy="502684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33BA715-07F0-47FF-8390-A982065C6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54086" y="1591411"/>
              <a:ext cx="7600687" cy="502684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059C1FE-37A3-4F92-BE0D-EA8A313EE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548" y="2692909"/>
              <a:ext cx="2311538" cy="3202131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AE783CC-5FC9-45AB-89EB-D8112BD6C6FD}"/>
              </a:ext>
            </a:extLst>
          </p:cNvPr>
          <p:cNvSpPr/>
          <p:nvPr/>
        </p:nvSpPr>
        <p:spPr>
          <a:xfrm>
            <a:off x="1295399" y="3929743"/>
            <a:ext cx="7311436" cy="272143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913131-6BA2-4F96-9640-5BD4D1AD9E38}"/>
              </a:ext>
            </a:extLst>
          </p:cNvPr>
          <p:cNvSpPr/>
          <p:nvPr/>
        </p:nvSpPr>
        <p:spPr>
          <a:xfrm>
            <a:off x="1295399" y="3477985"/>
            <a:ext cx="7311436" cy="272143"/>
          </a:xfrm>
          <a:prstGeom prst="rect">
            <a:avLst/>
          </a:prstGeom>
          <a:noFill/>
          <a:ln w="57150">
            <a:solidFill>
              <a:srgbClr val="65B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72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A335DF-999E-D740-BA41-E29B1163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EBAF0-9BD6-D14A-996E-8CA2692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9FD9-E530-3847-BF73-441EA8545A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900341"/>
            <a:ext cx="12191999" cy="67718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901FB-2F10-C841-84A9-23E53319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0" name="Image 3" descr="PR 1.jpg">
            <a:extLst>
              <a:ext uri="{FF2B5EF4-FFF2-40B4-BE49-F238E27FC236}">
                <a16:creationId xmlns:a16="http://schemas.microsoft.com/office/drawing/2014/main" id="{66893DF1-C308-9E4C-B9E8-4BC73E655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F8D45D1-6ED1-479E-BDFE-5290F7CC44AE}"/>
              </a:ext>
            </a:extLst>
          </p:cNvPr>
          <p:cNvSpPr txBox="1"/>
          <p:nvPr/>
        </p:nvSpPr>
        <p:spPr>
          <a:xfrm>
            <a:off x="94268" y="239743"/>
            <a:ext cx="687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Progestatifs  et risque de  méningiome : étude suédoise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42EB6-73E0-4F6E-B8F0-322F66DBFD22}"/>
              </a:ext>
            </a:extLst>
          </p:cNvPr>
          <p:cNvSpPr txBox="1"/>
          <p:nvPr/>
        </p:nvSpPr>
        <p:spPr>
          <a:xfrm>
            <a:off x="8863784" y="6322501"/>
            <a:ext cx="312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err="1"/>
              <a:t>Tettamanti</a:t>
            </a:r>
            <a:r>
              <a:rPr lang="fr-FR" dirty="0"/>
              <a:t> </a:t>
            </a:r>
            <a:r>
              <a:rPr lang="fr-FR" sz="1600" i="1" dirty="0"/>
              <a:t>et al Neuro </a:t>
            </a:r>
            <a:r>
              <a:rPr lang="fr-FR" sz="1600" i="1" dirty="0" err="1"/>
              <a:t>oncol</a:t>
            </a:r>
            <a:r>
              <a:rPr lang="fr-FR" sz="1600" i="1" dirty="0"/>
              <a:t> 2025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23FEF-AB02-4DDD-B482-1E6F693CFA55}"/>
              </a:ext>
            </a:extLst>
          </p:cNvPr>
          <p:cNvSpPr/>
          <p:nvPr/>
        </p:nvSpPr>
        <p:spPr>
          <a:xfrm>
            <a:off x="250371" y="1101126"/>
            <a:ext cx="11212285" cy="923330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Swedish Cancer Register to identify women born 1955-1995, diagnosed with meningioma at age ≥20 years, between 2007 and 2015 (</a:t>
            </a:r>
            <a:r>
              <a:rPr lang="en-US" i="1" dirty="0"/>
              <a:t>N</a:t>
            </a:r>
            <a:r>
              <a:rPr lang="en-US" dirty="0"/>
              <a:t>=1055). Twenty controls per case were randomly selected from the Swedish population register, matched by birthyear and county </a:t>
            </a:r>
            <a:r>
              <a:rPr lang="fr-FR" dirty="0"/>
              <a:t>of </a:t>
            </a:r>
            <a:r>
              <a:rPr lang="fr-FR" dirty="0" err="1"/>
              <a:t>residence</a:t>
            </a:r>
            <a:r>
              <a:rPr lang="fr-FR" dirty="0"/>
              <a:t>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AB6A6C1-A572-489E-811A-AFB5F35188DA}"/>
              </a:ext>
            </a:extLst>
          </p:cNvPr>
          <p:cNvGrpSpPr/>
          <p:nvPr/>
        </p:nvGrpSpPr>
        <p:grpSpPr>
          <a:xfrm>
            <a:off x="0" y="2407330"/>
            <a:ext cx="12192000" cy="3532297"/>
            <a:chOff x="0" y="1940804"/>
            <a:chExt cx="12192000" cy="35322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3A6A98D-0716-4EA3-AD46-67EEF2C6D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940804"/>
              <a:ext cx="12192000" cy="1308652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9B9FAEB-2E7E-4B16-8469-C34FF59DF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249456"/>
              <a:ext cx="12192000" cy="2223645"/>
            </a:xfrm>
            <a:prstGeom prst="rect">
              <a:avLst/>
            </a:prstGeom>
          </p:spPr>
        </p:pic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2CE91002-860D-4ECB-BFD6-E85DB0A63606}"/>
              </a:ext>
            </a:extLst>
          </p:cNvPr>
          <p:cNvSpPr txBox="1"/>
          <p:nvPr/>
        </p:nvSpPr>
        <p:spPr>
          <a:xfrm>
            <a:off x="8077200" y="4244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9EEFDD-DF29-4B29-92D5-E8AEA1BB6A13}"/>
              </a:ext>
            </a:extLst>
          </p:cNvPr>
          <p:cNvSpPr/>
          <p:nvPr/>
        </p:nvSpPr>
        <p:spPr>
          <a:xfrm>
            <a:off x="0" y="5072743"/>
            <a:ext cx="11990859" cy="1097313"/>
          </a:xfrm>
          <a:prstGeom prst="roundRect">
            <a:avLst/>
          </a:prstGeom>
          <a:solidFill>
            <a:srgbClr val="0A829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76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id="{DA002BCD-1DC5-409B-A786-C7ECD3A92B29}"/>
              </a:ext>
            </a:extLst>
          </p:cNvPr>
          <p:cNvSpPr txBox="1"/>
          <p:nvPr/>
        </p:nvSpPr>
        <p:spPr>
          <a:xfrm>
            <a:off x="8046749" y="1656467"/>
            <a:ext cx="2470869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>
                <a:solidFill>
                  <a:srgbClr val="65BFA1"/>
                </a:solidFill>
              </a:rPr>
              <a:t>Microprogestatifs</a:t>
            </a:r>
          </a:p>
          <a:p>
            <a:r>
              <a:rPr lang="fr-FR" altLang="fr-FR" dirty="0" err="1"/>
              <a:t>Levonorgestrel</a:t>
            </a:r>
            <a:r>
              <a:rPr lang="fr-FR" altLang="fr-FR" dirty="0"/>
              <a:t> </a:t>
            </a:r>
          </a:p>
          <a:p>
            <a:r>
              <a:rPr lang="fr-FR" altLang="fr-FR" dirty="0"/>
              <a:t>Désogestrel</a:t>
            </a:r>
          </a:p>
          <a:p>
            <a:endParaRPr lang="fr-FR" altLang="fr-FR" dirty="0"/>
          </a:p>
          <a:p>
            <a:r>
              <a:rPr lang="fr-FR" altLang="fr-FR" dirty="0"/>
              <a:t> </a:t>
            </a:r>
            <a:r>
              <a:rPr lang="fr-FR" altLang="fr-FR" i="1" dirty="0" err="1"/>
              <a:t>Dienogest</a:t>
            </a:r>
            <a:r>
              <a:rPr lang="fr-FR" altLang="fr-FR" i="1" dirty="0"/>
              <a:t> </a:t>
            </a:r>
          </a:p>
          <a:p>
            <a:endParaRPr lang="fr-FR" altLang="fr-FR" dirty="0"/>
          </a:p>
          <a:p>
            <a:r>
              <a:rPr lang="fr-FR" b="1" dirty="0">
                <a:solidFill>
                  <a:srgbClr val="65BFA1"/>
                </a:solidFill>
              </a:rPr>
              <a:t>Mini-macroprogestatifs </a:t>
            </a:r>
          </a:p>
          <a:p>
            <a:r>
              <a:rPr lang="fr-FR" dirty="0"/>
              <a:t>Drospirénone </a:t>
            </a:r>
          </a:p>
          <a:p>
            <a:endParaRPr lang="fr-FR" alt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CC93462-DF00-4F22-A70C-0E080F6BE169}"/>
              </a:ext>
            </a:extLst>
          </p:cNvPr>
          <p:cNvSpPr txBox="1"/>
          <p:nvPr/>
        </p:nvSpPr>
        <p:spPr>
          <a:xfrm>
            <a:off x="1506408" y="1566055"/>
            <a:ext cx="2241319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>
                <a:solidFill>
                  <a:srgbClr val="65BFA1"/>
                </a:solidFill>
              </a:rPr>
              <a:t>Macroprogestatifs</a:t>
            </a:r>
          </a:p>
          <a:p>
            <a:r>
              <a:rPr lang="fr-FR" altLang="fr-FR" dirty="0" err="1"/>
              <a:t>Ac</a:t>
            </a:r>
            <a:r>
              <a:rPr lang="fr-FR" altLang="fr-FR" dirty="0"/>
              <a:t> de cyprotérone</a:t>
            </a:r>
          </a:p>
          <a:p>
            <a:r>
              <a:rPr lang="fr-FR" altLang="fr-FR" dirty="0" err="1"/>
              <a:t>Ac</a:t>
            </a:r>
            <a:r>
              <a:rPr lang="fr-FR" altLang="fr-FR" dirty="0"/>
              <a:t>. de nomégestrol</a:t>
            </a:r>
          </a:p>
          <a:p>
            <a:r>
              <a:rPr lang="fr-FR" altLang="fr-FR" dirty="0" err="1"/>
              <a:t>Ac</a:t>
            </a:r>
            <a:r>
              <a:rPr lang="fr-FR" altLang="fr-FR" dirty="0"/>
              <a:t>. de chlormadinone</a:t>
            </a:r>
          </a:p>
          <a:p>
            <a:r>
              <a:rPr lang="fr-FR" altLang="fr-FR" dirty="0" err="1"/>
              <a:t>Médrogestone</a:t>
            </a:r>
            <a:endParaRPr lang="fr-FR" alt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7915780-05E3-4279-909B-BED453A5D363}"/>
              </a:ext>
            </a:extLst>
          </p:cNvPr>
          <p:cNvSpPr txBox="1"/>
          <p:nvPr/>
        </p:nvSpPr>
        <p:spPr>
          <a:xfrm>
            <a:off x="8046749" y="4163175"/>
            <a:ext cx="260693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>
                <a:solidFill>
                  <a:srgbClr val="65BFA1"/>
                </a:solidFill>
              </a:rPr>
              <a:t>DIU au lévonorgestrel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8CE0C2A-13A1-4F0E-9708-A5B9BC85BFF0}"/>
              </a:ext>
            </a:extLst>
          </p:cNvPr>
          <p:cNvSpPr txBox="1"/>
          <p:nvPr/>
        </p:nvSpPr>
        <p:spPr>
          <a:xfrm>
            <a:off x="8000315" y="4798084"/>
            <a:ext cx="232711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>
                <a:solidFill>
                  <a:srgbClr val="65BFA1"/>
                </a:solidFill>
              </a:rPr>
              <a:t>Implant progestatif</a:t>
            </a:r>
          </a:p>
          <a:p>
            <a:r>
              <a:rPr lang="fr-FR" altLang="fr-FR" dirty="0"/>
              <a:t>Etonogestrel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67C79F4-1C36-40AC-BE49-A9ED87B92C3A}"/>
              </a:ext>
            </a:extLst>
          </p:cNvPr>
          <p:cNvSpPr txBox="1"/>
          <p:nvPr/>
        </p:nvSpPr>
        <p:spPr>
          <a:xfrm>
            <a:off x="1582107" y="4798084"/>
            <a:ext cx="40004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100" b="1" dirty="0">
              <a:solidFill>
                <a:srgbClr val="65BFA1"/>
              </a:solidFill>
            </a:endParaRPr>
          </a:p>
          <a:p>
            <a:r>
              <a:rPr lang="fr-FR" sz="2100" b="1" dirty="0">
                <a:solidFill>
                  <a:srgbClr val="65BFA1"/>
                </a:solidFill>
              </a:rPr>
              <a:t>Acétate de </a:t>
            </a:r>
            <a:r>
              <a:rPr lang="fr-FR" sz="2100" b="1" dirty="0" err="1">
                <a:solidFill>
                  <a:srgbClr val="65BFA1"/>
                </a:solidFill>
              </a:rPr>
              <a:t>médroxy-progestérone</a:t>
            </a:r>
            <a:endParaRPr lang="fr-FR" sz="2100" b="1" dirty="0">
              <a:solidFill>
                <a:srgbClr val="65BFA1"/>
              </a:solidFill>
            </a:endParaRPr>
          </a:p>
          <a:p>
            <a:r>
              <a:rPr lang="fr-FR" dirty="0" err="1"/>
              <a:t>Dépo</a:t>
            </a:r>
            <a:r>
              <a:rPr lang="fr-FR" dirty="0"/>
              <a:t> </a:t>
            </a:r>
            <a:r>
              <a:rPr lang="fr-FR" dirty="0" err="1"/>
              <a:t>Provera</a:t>
            </a:r>
            <a:r>
              <a:rPr lang="fr-FR" dirty="0"/>
              <a:t> (IM) / </a:t>
            </a:r>
            <a:r>
              <a:rPr lang="fr-FR" sz="1600" dirty="0"/>
              <a:t>Risque vasculaire</a:t>
            </a:r>
          </a:p>
        </p:txBody>
      </p:sp>
      <p:sp>
        <p:nvSpPr>
          <p:cNvPr id="33" name="Subtítulo 1">
            <a:extLst>
              <a:ext uri="{FF2B5EF4-FFF2-40B4-BE49-F238E27FC236}">
                <a16:creationId xmlns:a16="http://schemas.microsoft.com/office/drawing/2014/main" id="{675BFD90-1707-4E9F-AE35-3A3C5CD4CDF2}"/>
              </a:ext>
            </a:extLst>
          </p:cNvPr>
          <p:cNvSpPr txBox="1">
            <a:spLocks/>
          </p:cNvSpPr>
          <p:nvPr/>
        </p:nvSpPr>
        <p:spPr>
          <a:xfrm>
            <a:off x="6001895" y="3594514"/>
            <a:ext cx="1365257" cy="2496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002244"/>
                </a:solidFill>
                <a:latin typeface="Arial"/>
                <a:ea typeface="+mn-ea"/>
                <a:cs typeface="Arial"/>
              </a:defRPr>
            </a:lvl1pPr>
            <a:lvl2pPr marL="3429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err="1">
                <a:solidFill>
                  <a:prstClr val="black"/>
                </a:solidFill>
                <a:latin typeface="+mn-lt"/>
              </a:rPr>
              <a:t>Atrophie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l’endomètre</a:t>
            </a: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35" name="Rectángulo 4">
            <a:extLst>
              <a:ext uri="{FF2B5EF4-FFF2-40B4-BE49-F238E27FC236}">
                <a16:creationId xmlns:a16="http://schemas.microsoft.com/office/drawing/2014/main" id="{340EBDDD-5B1D-4BF1-81C2-C6DB9F2052FF}"/>
              </a:ext>
            </a:extLst>
          </p:cNvPr>
          <p:cNvSpPr/>
          <p:nvPr/>
        </p:nvSpPr>
        <p:spPr>
          <a:xfrm>
            <a:off x="3575647" y="4074921"/>
            <a:ext cx="149271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en-US" sz="1350" b="1" dirty="0">
                <a:latin typeface="Arial" panose="020B0604020202020204" pitchFamily="34" charset="0"/>
                <a:cs typeface="Arial" panose="020B0604020202020204" pitchFamily="34" charset="0"/>
              </a:rPr>
              <a:t>Inhibition de LH</a:t>
            </a:r>
          </a:p>
        </p:txBody>
      </p:sp>
      <p:pic>
        <p:nvPicPr>
          <p:cNvPr id="36" name="Imagen 21">
            <a:extLst>
              <a:ext uri="{FF2B5EF4-FFF2-40B4-BE49-F238E27FC236}">
                <a16:creationId xmlns:a16="http://schemas.microsoft.com/office/drawing/2014/main" id="{0AAE4E9B-6736-42A0-8FF9-B67DA171F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272" y="3880275"/>
            <a:ext cx="190828" cy="178106"/>
          </a:xfrm>
          <a:prstGeom prst="rect">
            <a:avLst/>
          </a:prstGeom>
        </p:spPr>
      </p:pic>
      <p:pic>
        <p:nvPicPr>
          <p:cNvPr id="37" name="Imagen 11">
            <a:extLst>
              <a:ext uri="{FF2B5EF4-FFF2-40B4-BE49-F238E27FC236}">
                <a16:creationId xmlns:a16="http://schemas.microsoft.com/office/drawing/2014/main" id="{D01E128A-33E0-45C5-9A5A-AC1799D603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005" b="31223"/>
          <a:stretch/>
        </p:blipFill>
        <p:spPr>
          <a:xfrm>
            <a:off x="5973920" y="4320198"/>
            <a:ext cx="1167467" cy="972529"/>
          </a:xfrm>
          <a:prstGeom prst="rect">
            <a:avLst/>
          </a:prstGeom>
        </p:spPr>
      </p:pic>
      <p:pic>
        <p:nvPicPr>
          <p:cNvPr id="38" name="Imagen 15">
            <a:extLst>
              <a:ext uri="{FF2B5EF4-FFF2-40B4-BE49-F238E27FC236}">
                <a16:creationId xmlns:a16="http://schemas.microsoft.com/office/drawing/2014/main" id="{F12F1B82-7620-4A12-8761-05DCB5C2F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00" y="4267684"/>
            <a:ext cx="272114" cy="397699"/>
          </a:xfrm>
          <a:prstGeom prst="rect">
            <a:avLst/>
          </a:prstGeom>
        </p:spPr>
      </p:pic>
      <p:pic>
        <p:nvPicPr>
          <p:cNvPr id="39" name="Imagen 18">
            <a:extLst>
              <a:ext uri="{FF2B5EF4-FFF2-40B4-BE49-F238E27FC236}">
                <a16:creationId xmlns:a16="http://schemas.microsoft.com/office/drawing/2014/main" id="{58BA8A79-2F5F-4B64-9554-E23E59364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558" y="3250532"/>
            <a:ext cx="486000" cy="773179"/>
          </a:xfrm>
          <a:prstGeom prst="rect">
            <a:avLst/>
          </a:prstGeom>
        </p:spPr>
      </p:pic>
      <p:pic>
        <p:nvPicPr>
          <p:cNvPr id="40" name="Imagen 37">
            <a:extLst>
              <a:ext uri="{FF2B5EF4-FFF2-40B4-BE49-F238E27FC236}">
                <a16:creationId xmlns:a16="http://schemas.microsoft.com/office/drawing/2014/main" id="{DE7B05AF-9AD0-4437-8E6B-51E606F22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862" y="3631137"/>
            <a:ext cx="732541" cy="360641"/>
          </a:xfrm>
          <a:prstGeom prst="rect">
            <a:avLst/>
          </a:prstGeom>
        </p:spPr>
      </p:pic>
      <p:pic>
        <p:nvPicPr>
          <p:cNvPr id="41" name="Imagen 41">
            <a:extLst>
              <a:ext uri="{FF2B5EF4-FFF2-40B4-BE49-F238E27FC236}">
                <a16:creationId xmlns:a16="http://schemas.microsoft.com/office/drawing/2014/main" id="{753AB653-E653-4A2F-8AE8-EFB54B14A0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0253" y="3539805"/>
            <a:ext cx="871640" cy="980225"/>
          </a:xfrm>
          <a:prstGeom prst="rect">
            <a:avLst/>
          </a:prstGeom>
        </p:spPr>
      </p:pic>
      <p:pic>
        <p:nvPicPr>
          <p:cNvPr id="42" name="Imagen 43">
            <a:extLst>
              <a:ext uri="{FF2B5EF4-FFF2-40B4-BE49-F238E27FC236}">
                <a16:creationId xmlns:a16="http://schemas.microsoft.com/office/drawing/2014/main" id="{B6272B7B-F7C8-4F82-B016-385ED77403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1613" y="2408260"/>
            <a:ext cx="871640" cy="833156"/>
          </a:xfrm>
          <a:prstGeom prst="rect">
            <a:avLst/>
          </a:prstGeom>
        </p:spPr>
      </p:pic>
      <p:pic>
        <p:nvPicPr>
          <p:cNvPr id="43" name="Imagen 45">
            <a:extLst>
              <a:ext uri="{FF2B5EF4-FFF2-40B4-BE49-F238E27FC236}">
                <a16:creationId xmlns:a16="http://schemas.microsoft.com/office/drawing/2014/main" id="{B55CAC64-C70E-4986-A90E-49417CDFE2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8456" y="3946209"/>
            <a:ext cx="131525" cy="207782"/>
          </a:xfrm>
          <a:prstGeom prst="rect">
            <a:avLst/>
          </a:prstGeom>
        </p:spPr>
      </p:pic>
      <p:pic>
        <p:nvPicPr>
          <p:cNvPr id="44" name="Imagen 49">
            <a:extLst>
              <a:ext uri="{FF2B5EF4-FFF2-40B4-BE49-F238E27FC236}">
                <a16:creationId xmlns:a16="http://schemas.microsoft.com/office/drawing/2014/main" id="{5091C3DF-0041-4155-9799-725655C6B1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1773" y="3343810"/>
            <a:ext cx="471061" cy="52340"/>
          </a:xfrm>
          <a:prstGeom prst="rect">
            <a:avLst/>
          </a:prstGeom>
        </p:spPr>
      </p:pic>
      <p:pic>
        <p:nvPicPr>
          <p:cNvPr id="45" name="Imagen 51">
            <a:extLst>
              <a:ext uri="{FF2B5EF4-FFF2-40B4-BE49-F238E27FC236}">
                <a16:creationId xmlns:a16="http://schemas.microsoft.com/office/drawing/2014/main" id="{C92FFDFF-16F2-4F58-B3BC-8CDC966974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636" y="1631905"/>
            <a:ext cx="883775" cy="397699"/>
          </a:xfrm>
          <a:prstGeom prst="rect">
            <a:avLst/>
          </a:prstGeom>
        </p:spPr>
      </p:pic>
      <p:pic>
        <p:nvPicPr>
          <p:cNvPr id="46" name="Imagen 53">
            <a:extLst>
              <a:ext uri="{FF2B5EF4-FFF2-40B4-BE49-F238E27FC236}">
                <a16:creationId xmlns:a16="http://schemas.microsoft.com/office/drawing/2014/main" id="{E897D95A-DDA7-4CFF-BFC5-CF4DB89D67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73484" y="3006084"/>
            <a:ext cx="1685249" cy="596549"/>
          </a:xfrm>
          <a:prstGeom prst="rect">
            <a:avLst/>
          </a:prstGeom>
        </p:spPr>
      </p:pic>
      <p:sp>
        <p:nvSpPr>
          <p:cNvPr id="47" name="Rectángulo 1">
            <a:extLst>
              <a:ext uri="{FF2B5EF4-FFF2-40B4-BE49-F238E27FC236}">
                <a16:creationId xmlns:a16="http://schemas.microsoft.com/office/drawing/2014/main" id="{80BF948F-C5F8-48CB-8BF6-1D4639C561CC}"/>
              </a:ext>
            </a:extLst>
          </p:cNvPr>
          <p:cNvSpPr/>
          <p:nvPr/>
        </p:nvSpPr>
        <p:spPr>
          <a:xfrm>
            <a:off x="4103182" y="3176016"/>
            <a:ext cx="1570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>
              <a:defRPr/>
            </a:pPr>
            <a:r>
              <a:rPr lang="en-US" sz="2400" b="1" dirty="0" err="1">
                <a:solidFill>
                  <a:srgbClr val="65BFA1"/>
                </a:solidFill>
                <a:cs typeface="Arial" panose="020B0604020202020204" pitchFamily="34" charset="0"/>
              </a:rPr>
              <a:t>Progestatif</a:t>
            </a:r>
            <a:endParaRPr lang="es-ES_tradnl" sz="2400" dirty="0">
              <a:solidFill>
                <a:srgbClr val="65BFA1"/>
              </a:solidFill>
              <a:cs typeface="Arial" panose="020B0604020202020204" pitchFamily="34" charset="0"/>
            </a:endParaRPr>
          </a:p>
        </p:txBody>
      </p:sp>
      <p:sp>
        <p:nvSpPr>
          <p:cNvPr id="48" name="Rectángulo 10">
            <a:extLst>
              <a:ext uri="{FF2B5EF4-FFF2-40B4-BE49-F238E27FC236}">
                <a16:creationId xmlns:a16="http://schemas.microsoft.com/office/drawing/2014/main" id="{8EF9DADE-CCC0-4034-9C33-8A664E959DD2}"/>
              </a:ext>
            </a:extLst>
          </p:cNvPr>
          <p:cNvSpPr/>
          <p:nvPr/>
        </p:nvSpPr>
        <p:spPr>
          <a:xfrm>
            <a:off x="3690784" y="4425791"/>
            <a:ext cx="212750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en-US" sz="1350" b="1" dirty="0">
                <a:latin typeface="Arial" panose="020B0604020202020204" pitchFamily="34" charset="0"/>
                <a:cs typeface="Arial" panose="020B0604020202020204" pitchFamily="34" charset="0"/>
              </a:rPr>
              <a:t>Inhibition de </a:t>
            </a:r>
            <a:r>
              <a:rPr lang="en-US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l’ovulation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ángulo 44">
            <a:extLst>
              <a:ext uri="{FF2B5EF4-FFF2-40B4-BE49-F238E27FC236}">
                <a16:creationId xmlns:a16="http://schemas.microsoft.com/office/drawing/2014/main" id="{C1C74A9B-3007-4813-9A3C-3D29836ED441}"/>
              </a:ext>
            </a:extLst>
          </p:cNvPr>
          <p:cNvSpPr/>
          <p:nvPr/>
        </p:nvSpPr>
        <p:spPr>
          <a:xfrm>
            <a:off x="3308308" y="4074923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</a:t>
            </a:r>
          </a:p>
        </p:txBody>
      </p:sp>
      <p:sp>
        <p:nvSpPr>
          <p:cNvPr id="50" name="Rectángulo 14">
            <a:extLst>
              <a:ext uri="{FF2B5EF4-FFF2-40B4-BE49-F238E27FC236}">
                <a16:creationId xmlns:a16="http://schemas.microsoft.com/office/drawing/2014/main" id="{504256F4-DD72-4029-9D57-B81C22889183}"/>
              </a:ext>
            </a:extLst>
          </p:cNvPr>
          <p:cNvSpPr/>
          <p:nvPr/>
        </p:nvSpPr>
        <p:spPr>
          <a:xfrm>
            <a:off x="6001894" y="2042848"/>
            <a:ext cx="17237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Epaississement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du mucus cervical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empêchant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la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pénétration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du </a:t>
            </a:r>
          </a:p>
          <a:p>
            <a:pPr defTabSz="342900">
              <a:defRPr/>
            </a:pP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spermatozoïde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1" name="Rectángulo 16">
            <a:extLst>
              <a:ext uri="{FF2B5EF4-FFF2-40B4-BE49-F238E27FC236}">
                <a16:creationId xmlns:a16="http://schemas.microsoft.com/office/drawing/2014/main" id="{B36EE36A-29C6-48D7-A137-DA63EF402199}"/>
              </a:ext>
            </a:extLst>
          </p:cNvPr>
          <p:cNvSpPr/>
          <p:nvPr/>
        </p:nvSpPr>
        <p:spPr>
          <a:xfrm>
            <a:off x="5985765" y="5292727"/>
            <a:ext cx="13813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Diminution de la </a:t>
            </a:r>
          </a:p>
          <a:p>
            <a:pPr defTabSz="342900">
              <a:defRPr/>
            </a:pP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contractilité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tubaire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54F969E3-C1CD-4DD4-91BB-FEDF8727E8C9}"/>
              </a:ext>
            </a:extLst>
          </p:cNvPr>
          <p:cNvCxnSpPr>
            <a:cxnSpLocks/>
          </p:cNvCxnSpPr>
          <p:nvPr/>
        </p:nvCxnSpPr>
        <p:spPr>
          <a:xfrm flipV="1">
            <a:off x="3359980" y="4090511"/>
            <a:ext cx="160598" cy="1754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1565230E-CCC7-4722-AF40-3BB08AB6C897}"/>
              </a:ext>
            </a:extLst>
          </p:cNvPr>
          <p:cNvCxnSpPr>
            <a:cxnSpLocks/>
          </p:cNvCxnSpPr>
          <p:nvPr/>
        </p:nvCxnSpPr>
        <p:spPr>
          <a:xfrm flipV="1">
            <a:off x="3443933" y="4385127"/>
            <a:ext cx="257549" cy="2738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5DEF931C-455E-4B02-9DDD-51BBDD3B9C91}"/>
              </a:ext>
            </a:extLst>
          </p:cNvPr>
          <p:cNvSpPr txBox="1"/>
          <p:nvPr/>
        </p:nvSpPr>
        <p:spPr>
          <a:xfrm>
            <a:off x="451540" y="243501"/>
            <a:ext cx="5221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progestatifs de synthèse </a:t>
            </a:r>
            <a:endParaRPr lang="fr-FR" sz="1400" b="1" dirty="0"/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9129AD16-DAD3-174F-9AF7-415BD728F0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09129" y="6042766"/>
            <a:ext cx="553915" cy="573663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09E41ACF-005A-47A5-9298-B4E9898649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F05239B-7E28-46FD-AF55-7CA19D11B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4DE9ABC-94E9-4A0A-9E77-DC2CDA72F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61" name="Image 3" descr="PR 1.jpg">
            <a:extLst>
              <a:ext uri="{FF2B5EF4-FFF2-40B4-BE49-F238E27FC236}">
                <a16:creationId xmlns:a16="http://schemas.microsoft.com/office/drawing/2014/main" id="{BBE0496F-D3BE-40E5-87AF-8E4A8EBB675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0304" y="6471338"/>
            <a:ext cx="3507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err="1"/>
              <a:t>Adapated</a:t>
            </a:r>
            <a:r>
              <a:rPr lang="fr-FR" sz="1600" i="1" dirty="0"/>
              <a:t> </a:t>
            </a:r>
            <a:r>
              <a:rPr lang="fr-FR" sz="1600" i="1" dirty="0" err="1"/>
              <a:t>With</a:t>
            </a:r>
            <a:r>
              <a:rPr lang="fr-FR" sz="1600" i="1" dirty="0"/>
              <a:t> </a:t>
            </a:r>
            <a:r>
              <a:rPr lang="fr-FR" sz="1600" i="1" dirty="0" err="1"/>
              <a:t>Courtesy</a:t>
            </a:r>
            <a:r>
              <a:rPr lang="fr-FR" sz="1600" i="1" dirty="0"/>
              <a:t> </a:t>
            </a:r>
            <a:r>
              <a:rPr lang="fr-FR" sz="1600" i="1" dirty="0" err="1"/>
              <a:t>Fl</a:t>
            </a:r>
            <a:r>
              <a:rPr lang="fr-FR" sz="1600" i="1" dirty="0"/>
              <a:t> </a:t>
            </a:r>
            <a:r>
              <a:rPr lang="fr-FR" sz="1600" i="1" dirty="0" err="1"/>
              <a:t>Tremollieres</a:t>
            </a:r>
            <a:r>
              <a:rPr lang="fr-FR" sz="1600" i="1" dirty="0"/>
              <a:t> </a:t>
            </a:r>
          </a:p>
        </p:txBody>
      </p:sp>
      <p:sp>
        <p:nvSpPr>
          <p:cNvPr id="3" name="Flèche : haut 2">
            <a:extLst>
              <a:ext uri="{FF2B5EF4-FFF2-40B4-BE49-F238E27FC236}">
                <a16:creationId xmlns:a16="http://schemas.microsoft.com/office/drawing/2014/main" id="{D157AB06-FCD6-4415-8924-D56B097A9A6E}"/>
              </a:ext>
            </a:extLst>
          </p:cNvPr>
          <p:cNvSpPr/>
          <p:nvPr/>
        </p:nvSpPr>
        <p:spPr>
          <a:xfrm>
            <a:off x="1039854" y="1906845"/>
            <a:ext cx="466554" cy="1038746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197A2E70-BADB-405A-A871-5179DB94F711}"/>
              </a:ext>
            </a:extLst>
          </p:cNvPr>
          <p:cNvSpPr/>
          <p:nvPr/>
        </p:nvSpPr>
        <p:spPr>
          <a:xfrm>
            <a:off x="4988560" y="6135642"/>
            <a:ext cx="978408" cy="484632"/>
          </a:xfrm>
          <a:prstGeom prst="rightArrow">
            <a:avLst/>
          </a:prstGeom>
          <a:solidFill>
            <a:srgbClr val="0A8292"/>
          </a:solidFill>
          <a:ln>
            <a:solidFill>
              <a:srgbClr val="0A8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AB75C0-09F4-4C5E-A99B-F86B48DDFE6D}"/>
              </a:ext>
            </a:extLst>
          </p:cNvPr>
          <p:cNvSpPr txBox="1"/>
          <p:nvPr/>
        </p:nvSpPr>
        <p:spPr>
          <a:xfrm>
            <a:off x="6225034" y="6193292"/>
            <a:ext cx="2845715" cy="369332"/>
          </a:xfrm>
          <a:prstGeom prst="rect">
            <a:avLst/>
          </a:prstGeom>
          <a:noFill/>
          <a:ln>
            <a:solidFill>
              <a:srgbClr val="0A8292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/>
              <a:t>Indications très différentes  </a:t>
            </a:r>
          </a:p>
        </p:txBody>
      </p:sp>
    </p:spTree>
    <p:extLst>
      <p:ext uri="{BB962C8B-B14F-4D97-AF65-F5344CB8AC3E}">
        <p14:creationId xmlns:p14="http://schemas.microsoft.com/office/powerpoint/2010/main" val="31179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/>
        </p:nvSpPr>
        <p:spPr>
          <a:xfrm>
            <a:off x="6767855" y="6484182"/>
            <a:ext cx="2603337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dirty="0">
                <a:latin typeface="Calibri"/>
                <a:ea typeface="Calibri"/>
                <a:cs typeface="Calibri"/>
                <a:sym typeface="Calibri"/>
              </a:rPr>
              <a:t>Recommandations ANSM 12/2023</a:t>
            </a:r>
            <a:endParaRPr sz="135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92770738-A552-C847-B0F5-7B1E5B00C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59"/>
          <a:stretch/>
        </p:blipFill>
        <p:spPr bwMode="auto">
          <a:xfrm>
            <a:off x="6241473" y="6186468"/>
            <a:ext cx="1506682" cy="3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67C1AE-F538-4ACF-9584-AB29BC7AC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152" y="23887"/>
            <a:ext cx="8951796" cy="65780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D076BF-6956-4CBC-8625-41F1517EF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1229233" y="3197489"/>
            <a:ext cx="4975747" cy="6311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61BDA9-52B4-4F6C-846D-F2AD2E1691F0}"/>
              </a:ext>
            </a:extLst>
          </p:cNvPr>
          <p:cNvSpPr/>
          <p:nvPr/>
        </p:nvSpPr>
        <p:spPr>
          <a:xfrm>
            <a:off x="9732654" y="4626430"/>
            <a:ext cx="1217844" cy="197546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521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/>
        </p:nvSpPr>
        <p:spPr>
          <a:xfrm>
            <a:off x="7890493" y="6487888"/>
            <a:ext cx="2603337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fr-FR" sz="1350" dirty="0">
                <a:latin typeface="Calibri"/>
                <a:ea typeface="Calibri"/>
                <a:cs typeface="Calibri"/>
                <a:sym typeface="Calibri"/>
              </a:rPr>
              <a:t>Recommandations ANSM 12/2023</a:t>
            </a:r>
            <a:endParaRPr sz="135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92770738-A552-C847-B0F5-7B1E5B00C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59"/>
          <a:stretch/>
        </p:blipFill>
        <p:spPr bwMode="auto">
          <a:xfrm>
            <a:off x="6241473" y="6186468"/>
            <a:ext cx="1506682" cy="3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EF88188-260C-4DFE-AECA-820922FC7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113" y="569949"/>
            <a:ext cx="9132848" cy="5660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4CEE32-7A0F-4D2B-BB2C-A9FDF83AB2A5}"/>
              </a:ext>
            </a:extLst>
          </p:cNvPr>
          <p:cNvSpPr/>
          <p:nvPr/>
        </p:nvSpPr>
        <p:spPr>
          <a:xfrm>
            <a:off x="1698171" y="629167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  <a:latin typeface="Alwyn"/>
              </a:rPr>
              <a:t>2. </a:t>
            </a:r>
            <a:r>
              <a:rPr lang="fr-FR" sz="1400" dirty="0" err="1">
                <a:solidFill>
                  <a:srgbClr val="000000"/>
                </a:solidFill>
                <a:latin typeface="Alwyn"/>
              </a:rPr>
              <a:t>diénogest</a:t>
            </a:r>
            <a:r>
              <a:rPr lang="fr-FR" sz="1400" dirty="0">
                <a:solidFill>
                  <a:srgbClr val="000000"/>
                </a:solidFill>
                <a:latin typeface="Alwyn"/>
              </a:rPr>
              <a:t>, </a:t>
            </a:r>
            <a:r>
              <a:rPr lang="fr-FR" sz="1400" dirty="0" err="1">
                <a:solidFill>
                  <a:srgbClr val="000000"/>
                </a:solidFill>
                <a:latin typeface="Alwyn"/>
              </a:rPr>
              <a:t>drospirenone</a:t>
            </a:r>
            <a:r>
              <a:rPr lang="fr-FR" sz="1400" dirty="0">
                <a:solidFill>
                  <a:srgbClr val="000000"/>
                </a:solidFill>
                <a:latin typeface="Alwyn"/>
              </a:rPr>
              <a:t> et </a:t>
            </a:r>
            <a:r>
              <a:rPr lang="fr-FR" sz="1400" dirty="0" err="1">
                <a:solidFill>
                  <a:srgbClr val="000000"/>
                </a:solidFill>
                <a:latin typeface="Alwyn"/>
              </a:rPr>
              <a:t>desogestrel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41617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0216" y="1124744"/>
            <a:ext cx="3966978" cy="5186456"/>
          </a:xfrm>
          <a:ln>
            <a:solidFill>
              <a:srgbClr val="0A8292"/>
            </a:solidFill>
          </a:ln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Kystes fonctionnels ovariens </a:t>
            </a:r>
            <a:r>
              <a:rPr lang="fr-FR" sz="1600" dirty="0"/>
              <a:t>à répétition (patientes traitées par AVK)</a:t>
            </a:r>
          </a:p>
          <a:p>
            <a:r>
              <a:rPr lang="fr-FR" sz="1600" dirty="0">
                <a:solidFill>
                  <a:srgbClr val="FF0000"/>
                </a:solidFill>
              </a:rPr>
              <a:t>Refus, intolérance  ou impossibilité de pose du DIU</a:t>
            </a:r>
          </a:p>
          <a:p>
            <a:r>
              <a:rPr lang="fr-FR" sz="1600" dirty="0">
                <a:solidFill>
                  <a:srgbClr val="FF0000"/>
                </a:solidFill>
              </a:rPr>
              <a:t>Mauvaise tolérance endométriale </a:t>
            </a:r>
            <a:r>
              <a:rPr lang="fr-FR" sz="1600" dirty="0"/>
              <a:t>des microprogestatifs </a:t>
            </a:r>
          </a:p>
          <a:p>
            <a:r>
              <a:rPr lang="fr-FR" sz="2000" dirty="0"/>
              <a:t>….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1800" b="1" dirty="0"/>
              <a:t>Situations cliniques nécessitant un traitement </a:t>
            </a:r>
            <a:r>
              <a:rPr lang="fr-FR" sz="1800" b="1" dirty="0" err="1"/>
              <a:t>antigonadotrope</a:t>
            </a:r>
            <a:r>
              <a:rPr lang="fr-FR" sz="1800" b="1" dirty="0"/>
              <a:t>… sans alternative en dehors des agonistes au GnRH (durée courte)</a:t>
            </a:r>
          </a:p>
          <a:p>
            <a:r>
              <a:rPr lang="fr-FR" sz="1800" b="1" dirty="0"/>
              <a:t>durée à réévaluer régulièrement</a:t>
            </a:r>
            <a:endParaRPr lang="fr-FR" sz="18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4" name="Flèche vers le bas 3"/>
          <p:cNvSpPr/>
          <p:nvPr/>
        </p:nvSpPr>
        <p:spPr>
          <a:xfrm>
            <a:off x="1830843" y="3007192"/>
            <a:ext cx="749808" cy="950976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814807" y="3450744"/>
            <a:ext cx="2546350" cy="2308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900" dirty="0" err="1">
                <a:latin typeface="+mj-lt"/>
                <a:cs typeface="Arial" charset="0"/>
              </a:rPr>
              <a:t>Alhenc</a:t>
            </a:r>
            <a:r>
              <a:rPr lang="fr-FR" sz="900" dirty="0">
                <a:latin typeface="+mj-lt"/>
                <a:cs typeface="Arial" charset="0"/>
              </a:rPr>
              <a:t>-Gelas M Plu-Bureau G  et al., J T H  2004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706" y="1490622"/>
            <a:ext cx="4769213" cy="1938378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6704483" y="1124744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Hémostase </a:t>
            </a:r>
            <a:r>
              <a:rPr lang="fr-FR" sz="1600" dirty="0">
                <a:sym typeface="Wingdings" panose="05000000000000000000" pitchFamily="2" charset="2"/>
              </a:rPr>
              <a:t> neutralité </a:t>
            </a:r>
            <a:endParaRPr lang="fr-F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44" y="3933057"/>
            <a:ext cx="4454906" cy="175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BD0AA56-7776-490D-9FF1-7614225700E7}"/>
              </a:ext>
            </a:extLst>
          </p:cNvPr>
          <p:cNvSpPr txBox="1"/>
          <p:nvPr/>
        </p:nvSpPr>
        <p:spPr>
          <a:xfrm>
            <a:off x="8218297" y="6519828"/>
            <a:ext cx="23639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Conard J et al. Contraception, 2004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F0EBE2C-9D46-41F1-9330-FE9F83F336F1}"/>
              </a:ext>
            </a:extLst>
          </p:cNvPr>
          <p:cNvSpPr txBox="1"/>
          <p:nvPr/>
        </p:nvSpPr>
        <p:spPr>
          <a:xfrm>
            <a:off x="410216" y="218301"/>
            <a:ext cx="6048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Progestatifs et risque vasculaire – situations complexes </a:t>
            </a:r>
            <a:endParaRPr lang="fr-FR" sz="135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D0AA56-7776-490D-9FF1-7614225700E7}"/>
              </a:ext>
            </a:extLst>
          </p:cNvPr>
          <p:cNvSpPr txBox="1"/>
          <p:nvPr/>
        </p:nvSpPr>
        <p:spPr>
          <a:xfrm>
            <a:off x="1594701" y="6515762"/>
            <a:ext cx="4456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Groupe de travail CNEGM, FNCGM, CNGOF, PGR, SFGEA (2020-2021)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E93BE43-4B0E-42A0-B18A-632383EC1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D97BEF6-2018-48DD-A4AA-849982CDE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A8CFE3-9AE8-4DF8-9D10-00CE007E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24" name="Image 3" descr="PR 1.jpg">
            <a:extLst>
              <a:ext uri="{FF2B5EF4-FFF2-40B4-BE49-F238E27FC236}">
                <a16:creationId xmlns:a16="http://schemas.microsoft.com/office/drawing/2014/main" id="{0273283D-0864-4DAE-AEC7-D288E4E26B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9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1894141" y="959163"/>
            <a:ext cx="8168093" cy="4034336"/>
          </a:xfrm>
        </p:spPr>
        <p:txBody>
          <a:bodyPr>
            <a:no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Ménorragies</a:t>
            </a:r>
          </a:p>
          <a:p>
            <a:pPr lvl="1"/>
            <a:r>
              <a:rPr lang="fr-FR" sz="1800" dirty="0"/>
              <a:t>en cas de contre-indication absolue (thrombophilie…) ou relative (âge, morbidité) aux estrogènes </a:t>
            </a:r>
          </a:p>
          <a:p>
            <a:pPr lvl="1"/>
            <a:r>
              <a:rPr lang="fr-FR" sz="1800" dirty="0"/>
              <a:t>Référence aux Protocoles Nationaux De Soins (PNDS) </a:t>
            </a:r>
          </a:p>
          <a:p>
            <a:pPr lvl="2"/>
            <a:r>
              <a:rPr lang="fr-FR" sz="1050" dirty="0"/>
              <a:t>PNDS Maladie de Willebrand (septembre 2018) </a:t>
            </a:r>
          </a:p>
          <a:p>
            <a:pPr lvl="2"/>
            <a:r>
              <a:rPr lang="fr-FR" sz="1050" dirty="0"/>
              <a:t>PNDS </a:t>
            </a:r>
            <a:r>
              <a:rPr lang="fr-FR" sz="1050" dirty="0" err="1"/>
              <a:t>Thrombasthénie</a:t>
            </a:r>
            <a:r>
              <a:rPr lang="fr-FR" sz="1050" dirty="0"/>
              <a:t> de </a:t>
            </a:r>
            <a:r>
              <a:rPr lang="fr-FR" sz="1050" dirty="0" err="1"/>
              <a:t>Glanzmann</a:t>
            </a:r>
            <a:r>
              <a:rPr lang="fr-FR" sz="1050" dirty="0"/>
              <a:t> et pathologies plaquettaires </a:t>
            </a:r>
            <a:r>
              <a:rPr lang="fr-FR" sz="1050" dirty="0" err="1"/>
              <a:t>apparentées</a:t>
            </a:r>
            <a:r>
              <a:rPr lang="fr-FR" sz="1050" dirty="0"/>
              <a:t> (décembre 2019) </a:t>
            </a:r>
          </a:p>
          <a:p>
            <a:pPr lvl="2"/>
            <a:r>
              <a:rPr lang="fr-FR" sz="1050" dirty="0"/>
              <a:t>PNDS </a:t>
            </a:r>
            <a:r>
              <a:rPr lang="fr-FR" sz="1050" dirty="0" err="1"/>
              <a:t>Hémophilie</a:t>
            </a:r>
            <a:r>
              <a:rPr lang="fr-FR" sz="1050" dirty="0"/>
              <a:t> et autres </a:t>
            </a:r>
            <a:r>
              <a:rPr lang="fr-FR" sz="1050" dirty="0" err="1"/>
              <a:t>déficits</a:t>
            </a:r>
            <a:r>
              <a:rPr lang="fr-FR" sz="1050" dirty="0"/>
              <a:t> constitutionnels en </a:t>
            </a:r>
            <a:r>
              <a:rPr lang="fr-FR" sz="1050" dirty="0" err="1"/>
              <a:t>protéines</a:t>
            </a:r>
            <a:r>
              <a:rPr lang="fr-FR" sz="1050" dirty="0"/>
              <a:t> de la coagulation (2019) (Femmes conductrices ou atteintes) </a:t>
            </a:r>
          </a:p>
          <a:p>
            <a:pPr lvl="1"/>
            <a:r>
              <a:rPr lang="fr-F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Prévention des ménorragies en cours de chimiothérapie </a:t>
            </a:r>
            <a:r>
              <a:rPr lang="fr-FR" sz="1000" dirty="0">
                <a:ea typeface="Calibri" panose="020F0502020204030204" pitchFamily="34" charset="0"/>
                <a:cs typeface="Times New Roman" panose="02020603050405020304" pitchFamily="18" charset="0"/>
              </a:rPr>
              <a:t>(hémopathies)</a:t>
            </a:r>
          </a:p>
          <a:p>
            <a:pPr lvl="1"/>
            <a:endParaRPr lang="fr-F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rgbClr val="0070C0"/>
                </a:solidFill>
              </a:rPr>
              <a:t>Traitement  des maladies mammaires bénignes sévères </a:t>
            </a:r>
          </a:p>
          <a:p>
            <a:r>
              <a:rPr lang="fr-FR" sz="2000" b="1" dirty="0">
                <a:solidFill>
                  <a:srgbClr val="0070C0"/>
                </a:solidFill>
              </a:rPr>
              <a:t>Hyperplasies de l’endomètre</a:t>
            </a:r>
          </a:p>
          <a:p>
            <a:r>
              <a:rPr lang="fr-FR" sz="2000" b="1" dirty="0">
                <a:solidFill>
                  <a:srgbClr val="0070C0"/>
                </a:solidFill>
              </a:rPr>
              <a:t>Pathologie ovarienne bénigne </a:t>
            </a:r>
          </a:p>
          <a:p>
            <a:pPr lvl="1"/>
            <a:r>
              <a:rPr lang="fr-FR" sz="1800" dirty="0"/>
              <a:t>Kystes fonctionnels à répétition</a:t>
            </a:r>
          </a:p>
          <a:p>
            <a:r>
              <a:rPr lang="fr-FR" sz="2000" b="1" dirty="0">
                <a:solidFill>
                  <a:srgbClr val="0070C0"/>
                </a:solidFill>
              </a:rPr>
              <a:t>Fibromes</a:t>
            </a:r>
            <a:r>
              <a:rPr lang="fr-FR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000" b="1" dirty="0">
                <a:solidFill>
                  <a:srgbClr val="0070C0"/>
                </a:solidFill>
              </a:rPr>
              <a:t> (ponctuellement)</a:t>
            </a:r>
          </a:p>
          <a:p>
            <a:pPr lvl="1">
              <a:lnSpc>
                <a:spcPct val="120000"/>
              </a:lnSpc>
            </a:pPr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Les </a:t>
            </a:r>
            <a:r>
              <a:rPr lang="fr-FR" sz="1800" dirty="0" err="1">
                <a:solidFill>
                  <a:schemeClr val="bg2">
                    <a:lumMod val="75000"/>
                  </a:schemeClr>
                </a:solidFill>
              </a:rPr>
              <a:t>macroprogestatifs</a:t>
            </a:r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 peuvent être envisagés pour certains types de fibromes, à adapter au désir de grossesse et au souhait de la patiente d’un traitement conservateur ainsi qu’à la nécessité d’une contraception compatible avec le ou les fibromes </a:t>
            </a:r>
          </a:p>
          <a:p>
            <a:pPr lvl="1">
              <a:lnSpc>
                <a:spcPct val="120000"/>
              </a:lnSpc>
            </a:pPr>
            <a:endParaRPr lang="fr-FR" sz="1400" b="1" dirty="0">
              <a:solidFill>
                <a:srgbClr val="0070C0"/>
              </a:solidFill>
            </a:endParaRPr>
          </a:p>
          <a:p>
            <a:endParaRPr lang="fr-FR" sz="2000" b="1" dirty="0">
              <a:solidFill>
                <a:srgbClr val="0070C0"/>
              </a:solidFill>
            </a:endParaRPr>
          </a:p>
          <a:p>
            <a:endParaRPr lang="fr-FR" sz="1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32E617F-4693-4603-B79F-20571B4E57F9}"/>
              </a:ext>
            </a:extLst>
          </p:cNvPr>
          <p:cNvSpPr txBox="1"/>
          <p:nvPr/>
        </p:nvSpPr>
        <p:spPr>
          <a:xfrm>
            <a:off x="484358" y="261097"/>
            <a:ext cx="6053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Les indications : pathologies gynécologiques bénignes</a:t>
            </a:r>
            <a:endParaRPr lang="fr-FR" sz="135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937EEC-2E27-41CE-AB01-B575A19DFB08}"/>
              </a:ext>
            </a:extLst>
          </p:cNvPr>
          <p:cNvSpPr txBox="1"/>
          <p:nvPr/>
        </p:nvSpPr>
        <p:spPr>
          <a:xfrm>
            <a:off x="1594701" y="6558294"/>
            <a:ext cx="4456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Groupe de travail CNEGM, FNCGM, CNGOF, PGR, SFGEA (2020-2021)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1B8CD63-EF0B-4B52-8FB9-F65FA05B8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E25B537-DA25-48A1-8266-3E2A62040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67514E-ECB6-448E-8008-B48269B68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7" name="Image 3" descr="PR 1.jpg">
            <a:extLst>
              <a:ext uri="{FF2B5EF4-FFF2-40B4-BE49-F238E27FC236}">
                <a16:creationId xmlns:a16="http://schemas.microsoft.com/office/drawing/2014/main" id="{0702DFCC-6E8E-41F1-9CE7-FC7EE5461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069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1732722" y="1182341"/>
            <a:ext cx="3719720" cy="5478566"/>
          </a:xfrm>
        </p:spPr>
        <p:txBody>
          <a:bodyPr>
            <a:normAutofit lnSpcReduction="10000"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ENDOMETRIOSE </a:t>
            </a:r>
            <a:endParaRPr lang="fr-FR" sz="1000" dirty="0"/>
          </a:p>
          <a:p>
            <a:endParaRPr lang="fr-FR" sz="1400" dirty="0"/>
          </a:p>
          <a:p>
            <a:pPr marL="0" indent="0">
              <a:buNone/>
            </a:pPr>
            <a:endParaRPr lang="fr-FR" sz="1400" dirty="0"/>
          </a:p>
          <a:p>
            <a:pPr marL="0" indent="0">
              <a:buNone/>
            </a:pPr>
            <a:endParaRPr lang="fr-FR" sz="1400" dirty="0"/>
          </a:p>
          <a:p>
            <a:pPr marL="29766" lvl="1" indent="0" defTabSz="738188">
              <a:buNone/>
            </a:pPr>
            <a:endParaRPr lang="fr-FR" sz="1800" b="1" dirty="0"/>
          </a:p>
          <a:p>
            <a:pPr marL="201216" lvl="1" defTabSz="738188"/>
            <a:r>
              <a:rPr lang="fr-FR" sz="2600" b="1" dirty="0"/>
              <a:t>Balance bénéfice/risque </a:t>
            </a:r>
            <a:r>
              <a:rPr lang="fr-FR" sz="2200" dirty="0"/>
              <a:t>: </a:t>
            </a:r>
          </a:p>
          <a:p>
            <a:pPr marL="335756" lvl="3" defTabSz="738188"/>
            <a:r>
              <a:rPr lang="fr-FR" sz="1600" dirty="0"/>
              <a:t>Aménorrhée thérapeutique +++</a:t>
            </a:r>
          </a:p>
          <a:p>
            <a:pPr marL="335756" lvl="3" defTabSz="738188"/>
            <a:endParaRPr lang="fr-FR" sz="1600" dirty="0"/>
          </a:p>
          <a:p>
            <a:pPr marL="335756" lvl="3" defTabSz="738188"/>
            <a:r>
              <a:rPr lang="fr-FR" sz="1600" dirty="0"/>
              <a:t>Si inefficacité des alternatives thérapeutiques</a:t>
            </a:r>
          </a:p>
          <a:p>
            <a:pPr marL="335756" lvl="3" defTabSz="738188"/>
            <a:endParaRPr lang="fr-FR" sz="1600" dirty="0"/>
          </a:p>
          <a:p>
            <a:pPr marL="335756" lvl="2" defTabSz="738188"/>
            <a:r>
              <a:rPr lang="fr-FR" sz="1600" dirty="0"/>
              <a:t>Arsenal thérapeutique large nécessaire</a:t>
            </a:r>
          </a:p>
          <a:p>
            <a:pPr marL="335756" lvl="2" defTabSz="738188"/>
            <a:endParaRPr lang="fr-FR" sz="1600" dirty="0"/>
          </a:p>
          <a:p>
            <a:pPr marL="335756" lvl="2" defTabSz="738188"/>
            <a:r>
              <a:rPr lang="fr-FR" sz="1600" dirty="0" err="1"/>
              <a:t>Diénogest</a:t>
            </a:r>
            <a:r>
              <a:rPr lang="fr-FR" sz="1600" dirty="0"/>
              <a:t> : </a:t>
            </a:r>
          </a:p>
          <a:p>
            <a:pPr marL="678656" lvl="3" defTabSz="738188"/>
            <a:r>
              <a:rPr lang="fr-FR" sz="1600" dirty="0"/>
              <a:t>pas de recul sur le risque de méningiome </a:t>
            </a:r>
          </a:p>
          <a:p>
            <a:pPr marL="678656" lvl="3" defTabSz="738188"/>
            <a:r>
              <a:rPr lang="fr-FR" sz="1600" dirty="0"/>
              <a:t>effet </a:t>
            </a:r>
            <a:r>
              <a:rPr lang="fr-FR" sz="1600" dirty="0" err="1"/>
              <a:t>antigonadotrope</a:t>
            </a:r>
            <a:r>
              <a:rPr lang="fr-FR" sz="1600" dirty="0"/>
              <a:t> non démontré</a:t>
            </a:r>
          </a:p>
          <a:p>
            <a:pPr marL="0" indent="0" defTabSz="738188">
              <a:buNone/>
            </a:pPr>
            <a:endParaRPr lang="fr-FR" sz="1600" dirty="0"/>
          </a:p>
        </p:txBody>
      </p:sp>
      <p:sp>
        <p:nvSpPr>
          <p:cNvPr id="7" name="Flèche vers le bas 6"/>
          <p:cNvSpPr/>
          <p:nvPr/>
        </p:nvSpPr>
        <p:spPr>
          <a:xfrm>
            <a:off x="3012896" y="1745507"/>
            <a:ext cx="562356" cy="713232"/>
          </a:xfrm>
          <a:prstGeom prst="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6860196" y="1114351"/>
            <a:ext cx="2950178" cy="126231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rgbClr val="0070C0"/>
                </a:solidFill>
              </a:rPr>
              <a:t>HIRSUTISME MAJEUR (SOPK)</a:t>
            </a:r>
            <a:endParaRPr lang="fr-FR" sz="2000" dirty="0">
              <a:sym typeface="Wingdings" panose="05000000000000000000" pitchFamily="2" charset="2"/>
            </a:endParaRPr>
          </a:p>
          <a:p>
            <a:endParaRPr lang="fr-FR" sz="1800" dirty="0"/>
          </a:p>
          <a:p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9" name="Flèche vers le bas 8"/>
          <p:cNvSpPr/>
          <p:nvPr/>
        </p:nvSpPr>
        <p:spPr>
          <a:xfrm>
            <a:off x="7926517" y="1716303"/>
            <a:ext cx="562356" cy="713232"/>
          </a:xfrm>
          <a:prstGeom prst="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635576E-EBEC-4E37-9E4C-9C2117F8BEEF}"/>
              </a:ext>
            </a:extLst>
          </p:cNvPr>
          <p:cNvSpPr txBox="1"/>
          <p:nvPr/>
        </p:nvSpPr>
        <p:spPr>
          <a:xfrm>
            <a:off x="6732607" y="2521001"/>
            <a:ext cx="371596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1216" lvl="1" defTabSz="738188"/>
            <a:r>
              <a:rPr lang="fr-FR" sz="2400" b="1" dirty="0"/>
              <a:t>Balance bénéfice/risque </a:t>
            </a:r>
            <a:r>
              <a:rPr lang="fr-FR" sz="2400" dirty="0"/>
              <a:t>: </a:t>
            </a:r>
          </a:p>
          <a:p>
            <a:pPr marL="201216" lvl="1" defTabSz="738188"/>
            <a:endParaRPr lang="fr-FR" dirty="0"/>
          </a:p>
          <a:p>
            <a:pPr marL="592931" lvl="2" indent="-257175" defTabSz="738188">
              <a:buFont typeface="Arial" panose="020B0604020202020204" pitchFamily="34" charset="0"/>
              <a:buChar char="•"/>
            </a:pPr>
            <a:r>
              <a:rPr lang="fr-FR" dirty="0"/>
              <a:t>Favorable selon le niveau de risque individuel de méningiome </a:t>
            </a:r>
          </a:p>
          <a:p>
            <a:pPr marL="592931" lvl="2" indent="-257175" defTabSz="738188">
              <a:buFont typeface="Arial" panose="020B0604020202020204" pitchFamily="34" charset="0"/>
              <a:buChar char="•"/>
            </a:pPr>
            <a:endParaRPr lang="fr-FR" dirty="0"/>
          </a:p>
          <a:p>
            <a:pPr marL="592931" lvl="2" indent="-257175" defTabSz="738188">
              <a:buFont typeface="Arial" panose="020B0604020202020204" pitchFamily="34" charset="0"/>
              <a:buChar char="•"/>
            </a:pPr>
            <a:r>
              <a:rPr lang="fr-FR" dirty="0"/>
              <a:t>Amélioration significative de la qualité de vie</a:t>
            </a:r>
          </a:p>
          <a:p>
            <a:pPr marL="592931" lvl="2" indent="-257175" defTabSz="738188">
              <a:buFont typeface="Arial" panose="020B0604020202020204" pitchFamily="34" charset="0"/>
              <a:buChar char="•"/>
            </a:pPr>
            <a:endParaRPr lang="fr-FR" dirty="0"/>
          </a:p>
          <a:p>
            <a:pPr marL="592931" lvl="2" indent="-257175" defTabSz="738188">
              <a:buFont typeface="Arial" panose="020B0604020202020204" pitchFamily="34" charset="0"/>
              <a:buChar char="•"/>
            </a:pPr>
            <a:r>
              <a:rPr lang="fr-FR" dirty="0"/>
              <a:t>Alternative : spironolactone (pas d’AMM dans cette indication)</a:t>
            </a:r>
          </a:p>
          <a:p>
            <a:pPr marL="335756" lvl="2" defTabSz="738188"/>
            <a:endParaRPr lang="fr-FR" dirty="0"/>
          </a:p>
          <a:p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B8AEDDC-15B1-4629-AAF8-F78B3BCD0B84}"/>
              </a:ext>
            </a:extLst>
          </p:cNvPr>
          <p:cNvSpPr txBox="1"/>
          <p:nvPr/>
        </p:nvSpPr>
        <p:spPr>
          <a:xfrm>
            <a:off x="517016" y="216092"/>
            <a:ext cx="515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Les indications dans le cadre de l’AMM </a:t>
            </a:r>
            <a:endParaRPr lang="fr-FR" sz="1350" b="1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74B22F4-1B58-474E-A2D9-1E7A9D455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602" y="196945"/>
            <a:ext cx="1303020" cy="50405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13C43F5-BE01-4028-8540-D0752CA62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AD61C2-F10B-40A3-BE4C-ED33F9248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21" name="Image 3" descr="PR 1.jpg">
            <a:extLst>
              <a:ext uri="{FF2B5EF4-FFF2-40B4-BE49-F238E27FC236}">
                <a16:creationId xmlns:a16="http://schemas.microsoft.com/office/drawing/2014/main" id="{ED0A383E-0915-4060-941E-5CBB4011C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464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/>
      <p:bldP spid="9" grpId="0" animBg="1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6621067" y="610870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974276" y="1183619"/>
            <a:ext cx="9911438" cy="599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70C0"/>
                </a:solidFill>
              </a:rPr>
              <a:t>Les progestatifs restent utiles et nécessaires pour certaines femmes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Evaluation de la balance bénéfice risque de chaque molécule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Contre-indication de tous les  progestatifs si méningiome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Utilisation des microprogestatifs à privilégier si pas de contre-indication clinique et pas de nécessité d’un traitement </a:t>
            </a:r>
            <a:r>
              <a:rPr lang="fr-FR" sz="2400" dirty="0" err="1"/>
              <a:t>antigonadotrope</a:t>
            </a:r>
            <a:r>
              <a:rPr lang="fr-FR" sz="2400" dirty="0"/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Attention aux durées cumulées des différents progestatifs </a:t>
            </a:r>
            <a:endParaRPr lang="fr-FR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Adapter la molécule, la voie d’administration et la dose au contexte clinique +++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Contexte clinique complexe </a:t>
            </a:r>
            <a:r>
              <a:rPr lang="fr-FR" sz="2400" dirty="0">
                <a:sym typeface="Wingdings" panose="05000000000000000000" pitchFamily="2" charset="2"/>
              </a:rPr>
              <a:t> RCP  Hormones -  méningiome </a:t>
            </a:r>
          </a:p>
          <a:p>
            <a:pPr>
              <a:lnSpc>
                <a:spcPct val="150000"/>
              </a:lnSpc>
            </a:pPr>
            <a:r>
              <a:rPr lang="fr-FR" dirty="0">
                <a:sym typeface="Wingdings" panose="05000000000000000000" pitchFamily="2" charset="2"/>
              </a:rPr>
              <a:t>						(neuroradiologue – neurochirurgien – gynécologue)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07C5B01-6D25-4ACE-86F7-52EB2A0202AD}"/>
              </a:ext>
            </a:extLst>
          </p:cNvPr>
          <p:cNvSpPr txBox="1"/>
          <p:nvPr/>
        </p:nvSpPr>
        <p:spPr>
          <a:xfrm>
            <a:off x="562072" y="260888"/>
            <a:ext cx="6762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Take</a:t>
            </a:r>
            <a:r>
              <a:rPr lang="fr-FR" sz="2000" b="1" dirty="0"/>
              <a:t> Home messages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6349798-BADF-4314-9379-FA91A6E54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872" y="196945"/>
            <a:ext cx="1303020" cy="5040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BAEFFE-4ECB-4021-8225-CED93EB5C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2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A9D5E5-B083-469E-AA36-42A6654C5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7" name="Image 3" descr="PR 1.jpg">
            <a:extLst>
              <a:ext uri="{FF2B5EF4-FFF2-40B4-BE49-F238E27FC236}">
                <a16:creationId xmlns:a16="http://schemas.microsoft.com/office/drawing/2014/main" id="{53B714D6-7A74-4B0B-9FA8-C42F725AFE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5729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99"/>
          <p:cNvSpPr txBox="1"/>
          <p:nvPr/>
        </p:nvSpPr>
        <p:spPr>
          <a:xfrm>
            <a:off x="3110653" y="5099853"/>
            <a:ext cx="13860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endParaRPr sz="1050" i="1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/>
            <a:endParaRPr sz="1050" i="1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63" name="Google Shape;1363;p99"/>
          <p:cNvSpPr txBox="1"/>
          <p:nvPr/>
        </p:nvSpPr>
        <p:spPr>
          <a:xfrm>
            <a:off x="3263900" y="5517357"/>
            <a:ext cx="1386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1350" b="1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72744" y="6511014"/>
            <a:ext cx="261039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1350" dirty="0">
                <a:ea typeface="Calibri"/>
                <a:cs typeface="Calibri"/>
                <a:sym typeface="Calibri"/>
              </a:rPr>
              <a:t>Recommandations ANSM 01/2021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E5EB19-9ACD-46D6-B7F4-DEB15AA6FDF8}"/>
              </a:ext>
            </a:extLst>
          </p:cNvPr>
          <p:cNvSpPr txBox="1"/>
          <p:nvPr/>
        </p:nvSpPr>
        <p:spPr>
          <a:xfrm>
            <a:off x="2039139" y="952497"/>
            <a:ext cx="8220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Indications pour lesquelles la balance bénéfice risque est favorable sans alternative 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A328DD5-FA1F-484D-8A1C-5261448DBCD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67543" y="1400431"/>
          <a:ext cx="9459687" cy="2731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3229">
                  <a:extLst>
                    <a:ext uri="{9D8B030D-6E8A-4147-A177-3AD203B41FA5}">
                      <a16:colId xmlns:a16="http://schemas.microsoft.com/office/drawing/2014/main" val="773929037"/>
                    </a:ext>
                  </a:extLst>
                </a:gridCol>
                <a:gridCol w="3153229">
                  <a:extLst>
                    <a:ext uri="{9D8B030D-6E8A-4147-A177-3AD203B41FA5}">
                      <a16:colId xmlns:a16="http://schemas.microsoft.com/office/drawing/2014/main" val="3503900211"/>
                    </a:ext>
                  </a:extLst>
                </a:gridCol>
                <a:gridCol w="3153229">
                  <a:extLst>
                    <a:ext uri="{9D8B030D-6E8A-4147-A177-3AD203B41FA5}">
                      <a16:colId xmlns:a16="http://schemas.microsoft.com/office/drawing/2014/main" val="2503084530"/>
                    </a:ext>
                  </a:extLst>
                </a:gridCol>
              </a:tblGrid>
              <a:tr h="689344">
                <a:tc>
                  <a:txBody>
                    <a:bodyPr/>
                    <a:lstStyle/>
                    <a:p>
                      <a:r>
                        <a:rPr lang="fr-FR" dirty="0"/>
                        <a:t>Acétate de Nomégestrol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829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Acétate de Chlormadinone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829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Conduite à tenir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8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38813"/>
                  </a:ext>
                </a:extLst>
              </a:tr>
              <a:tr h="1936727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Hémorragies fonctionnelles 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Ménorragies liées aux fibromes en préopératoire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</a:t>
                      </a:r>
                      <a:r>
                        <a:rPr lang="fr-FR" sz="1600" dirty="0" err="1"/>
                        <a:t>Mastopathie</a:t>
                      </a:r>
                      <a:r>
                        <a:rPr lang="fr-FR" sz="1600" dirty="0"/>
                        <a:t> sévère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Endométriose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Hémorragies fonctionnelles 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Ménorragies liées aux fibromes en préopératoire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b="1" dirty="0">
                          <a:solidFill>
                            <a:srgbClr val="0A8292"/>
                          </a:solidFill>
                        </a:rPr>
                        <a:t>&gt;&gt;</a:t>
                      </a:r>
                      <a:r>
                        <a:rPr lang="fr-FR" sz="1600" dirty="0"/>
                        <a:t> </a:t>
                      </a:r>
                      <a:r>
                        <a:rPr lang="fr-FR" sz="1600" dirty="0" err="1"/>
                        <a:t>Mastopathie</a:t>
                      </a:r>
                      <a:r>
                        <a:rPr lang="fr-FR" sz="1600" dirty="0"/>
                        <a:t> sévère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Le traitement devra être le plus court possible 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800" b="1" dirty="0">
                          <a:solidFill>
                            <a:srgbClr val="0A8292"/>
                          </a:solidFill>
                        </a:rPr>
                        <a:t>ET</a:t>
                      </a:r>
                    </a:p>
                    <a:p>
                      <a:endParaRPr lang="fr-FR" sz="1600" dirty="0"/>
                    </a:p>
                    <a:p>
                      <a:r>
                        <a:rPr lang="fr-FR" sz="1600" dirty="0"/>
                        <a:t>Le rapport bénéfice/risque doit être réévalué au minimum 1 fois par an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829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938385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16E4D78C-5A14-4CA7-A195-41F4258210A9}"/>
              </a:ext>
            </a:extLst>
          </p:cNvPr>
          <p:cNvSpPr txBox="1"/>
          <p:nvPr/>
        </p:nvSpPr>
        <p:spPr>
          <a:xfrm>
            <a:off x="2039139" y="4419846"/>
            <a:ext cx="845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Indications pour lesquelles la balance bénéfice risque est défavorable sans alternative 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3652689-6583-4968-A6CB-204640D647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71833" y="4854819"/>
          <a:ext cx="6743544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3544">
                  <a:extLst>
                    <a:ext uri="{9D8B030D-6E8A-4147-A177-3AD203B41FA5}">
                      <a16:colId xmlns:a16="http://schemas.microsoft.com/office/drawing/2014/main" val="235006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b="0" dirty="0"/>
                        <a:t>&gt;&gt; Ménopause, cycle artificiel avec un estrogène</a:t>
                      </a:r>
                    </a:p>
                    <a:p>
                      <a:r>
                        <a:rPr lang="fr-FR" sz="1600" b="0" dirty="0"/>
                        <a:t>&gt;&gt; Irrégularités du cycle</a:t>
                      </a:r>
                    </a:p>
                    <a:p>
                      <a:r>
                        <a:rPr lang="fr-FR" sz="1600" b="0" dirty="0"/>
                        <a:t>&gt;&gt; Syndrome prémenstruel (Dysménorrhées essentielles)</a:t>
                      </a:r>
                    </a:p>
                    <a:p>
                      <a:r>
                        <a:rPr lang="fr-FR" sz="1600" b="0" dirty="0"/>
                        <a:t>&gt;&gt; Mastodynies non sévères </a:t>
                      </a:r>
                    </a:p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</a:rPr>
                        <a:t>&gt;&gt; Contraception (sans facteur de risque vasculaire associé)</a:t>
                      </a:r>
                    </a:p>
                    <a:p>
                      <a:endParaRPr lang="fr-FR" sz="1600" b="0" dirty="0"/>
                    </a:p>
                  </a:txBody>
                  <a:tcPr>
                    <a:solidFill>
                      <a:srgbClr val="FF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8671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EFDD4A8B-B5BE-43B1-80F7-E07CB292B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9012" y="196945"/>
            <a:ext cx="1303020" cy="5040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C4D2EF1-3081-4F14-9DD2-4B39B64B1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5E09B1-3192-4031-8CF1-74F7B8F45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8" name="Image 3" descr="PR 1.jpg">
            <a:extLst>
              <a:ext uri="{FF2B5EF4-FFF2-40B4-BE49-F238E27FC236}">
                <a16:creationId xmlns:a16="http://schemas.microsoft.com/office/drawing/2014/main" id="{EE5CFF23-F11A-41C8-B707-10EA86837A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763" y="-1132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B55305D-BBEF-4314-A1A7-10E095E258ED}"/>
              </a:ext>
            </a:extLst>
          </p:cNvPr>
          <p:cNvSpPr txBox="1"/>
          <p:nvPr/>
        </p:nvSpPr>
        <p:spPr>
          <a:xfrm>
            <a:off x="79678" y="239743"/>
            <a:ext cx="8656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Indications des macroprogestatifs (chlormadinone nomégestrol)</a:t>
            </a:r>
          </a:p>
        </p:txBody>
      </p:sp>
    </p:spTree>
    <p:extLst>
      <p:ext uri="{BB962C8B-B14F-4D97-AF65-F5344CB8AC3E}">
        <p14:creationId xmlns:p14="http://schemas.microsoft.com/office/powerpoint/2010/main" val="32215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-470717" y="215308"/>
            <a:ext cx="9463296" cy="138600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7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Evolution de la contraception hormonale en France </a:t>
            </a:r>
            <a:br>
              <a:rPr lang="fr-FR" sz="4000" b="1" dirty="0">
                <a:solidFill>
                  <a:srgbClr val="762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fr-FR" sz="4000" b="1" dirty="0">
              <a:solidFill>
                <a:srgbClr val="76217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/>
          </p:nvPr>
        </p:nvGraphicFramePr>
        <p:xfrm>
          <a:off x="1523999" y="1159447"/>
          <a:ext cx="9463297" cy="500062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69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56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6781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 anchor="ctr">
                    <a:solidFill>
                      <a:srgbClr val="3A94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2011</a:t>
                      </a:r>
                      <a:endParaRPr lang="fr-FR" sz="2000" b="1" i="1" dirty="0"/>
                    </a:p>
                  </a:txBody>
                  <a:tcPr anchor="ctr">
                    <a:solidFill>
                      <a:srgbClr val="3A94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2014</a:t>
                      </a:r>
                      <a:endParaRPr lang="fr-FR" sz="2000" b="1" i="1" dirty="0"/>
                    </a:p>
                  </a:txBody>
                  <a:tcPr anchor="ctr">
                    <a:solidFill>
                      <a:srgbClr val="3A94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2018</a:t>
                      </a:r>
                      <a:endParaRPr lang="fr-FR" sz="2000" b="1" i="1" dirty="0"/>
                    </a:p>
                  </a:txBody>
                  <a:tcPr anchor="ctr">
                    <a:solidFill>
                      <a:srgbClr val="3A94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Evolution</a:t>
                      </a:r>
                    </a:p>
                    <a:p>
                      <a:pPr algn="ctr"/>
                      <a:r>
                        <a:rPr lang="fr-FR" sz="2000" b="1" dirty="0"/>
                        <a:t>2011-2018</a:t>
                      </a:r>
                      <a:endParaRPr lang="fr-FR" sz="2000" b="1" i="1" dirty="0"/>
                    </a:p>
                  </a:txBody>
                  <a:tcPr anchor="ctr">
                    <a:solidFill>
                      <a:srgbClr val="3A94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02">
                <a:tc>
                  <a:txBody>
                    <a:bodyPr/>
                    <a:lstStyle/>
                    <a:p>
                      <a:r>
                        <a:rPr lang="fr-FR" b="1" dirty="0" err="1"/>
                        <a:t>COCs</a:t>
                      </a:r>
                      <a:r>
                        <a:rPr lang="fr-FR" b="1" dirty="0"/>
                        <a:t> *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54.6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41.7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38.9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29.0%</a:t>
                      </a:r>
                      <a:endParaRPr lang="fr-FR" b="1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996">
                <a:tc>
                  <a:txBody>
                    <a:bodyPr/>
                    <a:lstStyle/>
                    <a:p>
                      <a:r>
                        <a:rPr lang="fr-FR" b="1" dirty="0"/>
                        <a:t>PATCH **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404</a:t>
                      </a:r>
                      <a:r>
                        <a:rPr lang="fr-FR" b="1" baseline="0" dirty="0"/>
                        <a:t> </a:t>
                      </a:r>
                      <a:r>
                        <a:rPr lang="fr-FR" b="1" dirty="0"/>
                        <a:t>271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227 201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210 932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- 47.8%</a:t>
                      </a:r>
                      <a:endParaRPr lang="fr-FR" b="1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996">
                <a:tc>
                  <a:txBody>
                    <a:bodyPr/>
                    <a:lstStyle/>
                    <a:p>
                      <a:r>
                        <a:rPr lang="fr-FR" b="1" dirty="0"/>
                        <a:t>VAGINAL</a:t>
                      </a:r>
                      <a:r>
                        <a:rPr lang="fr-FR" b="1" baseline="0" dirty="0"/>
                        <a:t> RING **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1052 364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585 558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460</a:t>
                      </a:r>
                      <a:r>
                        <a:rPr lang="fr-FR" b="1" baseline="0" dirty="0"/>
                        <a:t> </a:t>
                      </a:r>
                      <a:r>
                        <a:rPr lang="fr-FR" b="1" dirty="0"/>
                        <a:t>030</a:t>
                      </a:r>
                      <a:endParaRPr lang="fr-FR" b="1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- 56.2%</a:t>
                      </a:r>
                      <a:endParaRPr lang="fr-FR" b="1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202">
                <a:tc>
                  <a:txBody>
                    <a:bodyPr/>
                    <a:lstStyle/>
                    <a:p>
                      <a:r>
                        <a:rPr lang="fr-FR" sz="2000" b="1" kern="1200" dirty="0">
                          <a:solidFill>
                            <a:srgbClr val="FF0000"/>
                          </a:solidFill>
                        </a:rPr>
                        <a:t>               POP *</a:t>
                      </a:r>
                      <a:endParaRPr lang="fr-FR" sz="2000" b="1" kern="1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>
                          <a:solidFill>
                            <a:srgbClr val="FF0000"/>
                          </a:solidFill>
                        </a:rPr>
                        <a:t>8.0</a:t>
                      </a:r>
                      <a:endParaRPr lang="fr-FR" sz="2000" b="1" kern="1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>
                          <a:solidFill>
                            <a:srgbClr val="FF0000"/>
                          </a:solidFill>
                        </a:rPr>
                        <a:t>13.2</a:t>
                      </a:r>
                      <a:endParaRPr lang="fr-FR" sz="2000" b="1" kern="1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>
                          <a:solidFill>
                            <a:srgbClr val="FF0000"/>
                          </a:solidFill>
                        </a:rPr>
                        <a:t>13.7</a:t>
                      </a:r>
                      <a:endParaRPr lang="fr-FR" sz="2000" b="1" kern="1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>
                          <a:solidFill>
                            <a:srgbClr val="FF0000"/>
                          </a:solidFill>
                        </a:rPr>
                        <a:t>+71.2%</a:t>
                      </a:r>
                      <a:endParaRPr lang="fr-FR" sz="2000" b="1" kern="1200" dirty="0">
                        <a:solidFill>
                          <a:srgbClr val="FF0000"/>
                        </a:solidFill>
                        <a:latin typeface="Constantia" panose="02030602050306030303" pitchFamily="18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996">
                <a:tc>
                  <a:txBody>
                    <a:bodyPr/>
                    <a:lstStyle/>
                    <a:p>
                      <a:r>
                        <a:rPr lang="fr-FR" b="1" dirty="0"/>
                        <a:t>Cu-IUD **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290 331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434 000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444 723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+53.1%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0996">
                <a:tc>
                  <a:txBody>
                    <a:bodyPr/>
                    <a:lstStyle/>
                    <a:p>
                      <a:r>
                        <a:rPr lang="fr-FR" b="1" dirty="0"/>
                        <a:t>LNG-IUD **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369 869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355 </a:t>
                      </a:r>
                      <a:r>
                        <a:rPr lang="fr-FR" b="1" baseline="0" dirty="0"/>
                        <a:t> 1</a:t>
                      </a:r>
                      <a:r>
                        <a:rPr lang="fr-FR" b="1" dirty="0"/>
                        <a:t>88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376 457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+1.7%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996">
                <a:tc>
                  <a:txBody>
                    <a:bodyPr/>
                    <a:lstStyle/>
                    <a:p>
                      <a:r>
                        <a:rPr lang="fr-FR" b="1" dirty="0"/>
                        <a:t>IMPLANT **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167 592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209 284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214 803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+28.1%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36460">
                <a:tc>
                  <a:txBody>
                    <a:bodyPr/>
                    <a:lstStyle/>
                    <a:p>
                      <a:r>
                        <a:rPr lang="fr-FR" b="1" dirty="0"/>
                        <a:t>Emergency contraceptive</a:t>
                      </a:r>
                      <a:r>
                        <a:rPr lang="fr-FR" b="1" baseline="0" dirty="0"/>
                        <a:t> </a:t>
                      </a:r>
                      <a:r>
                        <a:rPr lang="fr-FR" b="1" baseline="0" dirty="0" err="1"/>
                        <a:t>Pills</a:t>
                      </a:r>
                      <a:r>
                        <a:rPr lang="fr-FR" b="1" baseline="0" dirty="0"/>
                        <a:t> **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1271 000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1330 497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1383 385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+8.8%</a:t>
                      </a:r>
                      <a:endParaRPr lang="fr-FR" b="1" dirty="0">
                        <a:latin typeface="Constanti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637108" y="6377499"/>
            <a:ext cx="5716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  <a:latin typeface="Californian FB" pitchFamily="18" charset="0"/>
                <a:ea typeface="+mj-ea"/>
                <a:cs typeface="+mj-cs"/>
              </a:rPr>
              <a:t>Source: Données GERS (industrie pharmaceutique)</a:t>
            </a:r>
          </a:p>
          <a:p>
            <a:endParaRPr lang="fr-FR" sz="1600" b="1" dirty="0">
              <a:solidFill>
                <a:prstClr val="black"/>
              </a:solidFill>
              <a:latin typeface="Californian FB" pitchFamily="18" charset="0"/>
              <a:ea typeface="+mj-ea"/>
              <a:cs typeface="+mj-cs"/>
            </a:endParaRPr>
          </a:p>
        </p:txBody>
      </p:sp>
      <p:sp>
        <p:nvSpPr>
          <p:cNvPr id="5" name="Flèche droite 4"/>
          <p:cNvSpPr/>
          <p:nvPr/>
        </p:nvSpPr>
        <p:spPr>
          <a:xfrm flipV="1">
            <a:off x="1709734" y="3461177"/>
            <a:ext cx="500066" cy="892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107002C-5EF2-4BD9-A28A-0548AC3576D7}"/>
              </a:ext>
            </a:extLst>
          </p:cNvPr>
          <p:cNvSpPr/>
          <p:nvPr/>
        </p:nvSpPr>
        <p:spPr>
          <a:xfrm>
            <a:off x="9080390" y="3358246"/>
            <a:ext cx="1803619" cy="320011"/>
          </a:xfrm>
          <a:prstGeom prst="ellipse">
            <a:avLst/>
          </a:prstGeom>
          <a:noFill/>
          <a:ln>
            <a:solidFill>
              <a:srgbClr val="CA36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6CE358-A206-4A50-B46E-FDED7AC7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425D-BA2F-8D4A-85E1-DF838BF06851}" type="slidenum">
              <a:rPr lang="fr-FR" smtClean="0"/>
              <a:t>4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AFBEB0-5D19-46F3-41C3-A01405EF7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012" y="196945"/>
            <a:ext cx="1303020" cy="5040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F94FE7-426A-F5B3-B5ED-0E6748AD7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6B3ABB-7C55-876E-4CDD-1BE549A88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1" name="Image 3" descr="PR 1.jpg">
            <a:extLst>
              <a:ext uri="{FF2B5EF4-FFF2-40B4-BE49-F238E27FC236}">
                <a16:creationId xmlns:a16="http://schemas.microsoft.com/office/drawing/2014/main" id="{61BECBC6-C312-F96D-CEA3-015950844C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4" y="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AA193F3-0691-E9AB-C6AF-F2A25107558A}"/>
              </a:ext>
            </a:extLst>
          </p:cNvPr>
          <p:cNvSpPr txBox="1"/>
          <p:nvPr/>
        </p:nvSpPr>
        <p:spPr>
          <a:xfrm>
            <a:off x="1371600" y="6136700"/>
            <a:ext cx="2839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*   En million d’unités par an</a:t>
            </a:r>
          </a:p>
          <a:p>
            <a:r>
              <a:rPr lang="fr-FR" dirty="0"/>
              <a:t>** En unités par an</a:t>
            </a:r>
          </a:p>
        </p:txBody>
      </p:sp>
    </p:spTree>
    <p:extLst>
      <p:ext uri="{BB962C8B-B14F-4D97-AF65-F5344CB8AC3E}">
        <p14:creationId xmlns:p14="http://schemas.microsoft.com/office/powerpoint/2010/main" val="3687984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-470717" y="215308"/>
            <a:ext cx="9463296" cy="138600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7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Evolution de la contraception en France </a:t>
            </a:r>
            <a:br>
              <a:rPr lang="fr-FR" sz="4000" b="1" dirty="0">
                <a:solidFill>
                  <a:srgbClr val="762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fr-FR" sz="4000" b="1" dirty="0">
              <a:solidFill>
                <a:srgbClr val="76217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AFBEB0-5D19-46F3-41C3-A01405EF7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012" y="196945"/>
            <a:ext cx="1303020" cy="5040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F94FE7-426A-F5B3-B5ED-0E6748AD7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6B3ABB-7C55-876E-4CDD-1BE549A88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1" name="Image 3" descr="PR 1.jpg">
            <a:extLst>
              <a:ext uri="{FF2B5EF4-FFF2-40B4-BE49-F238E27FC236}">
                <a16:creationId xmlns:a16="http://schemas.microsoft.com/office/drawing/2014/main" id="{61BECBC6-C312-F96D-CEA3-015950844C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4" y="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EA4AD4F-A739-4DFE-BCAE-84F8A43E8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68" y="1063569"/>
            <a:ext cx="8173591" cy="5734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E62A31D-F948-4DF2-9BF6-9A94CA46DB46}"/>
              </a:ext>
            </a:extLst>
          </p:cNvPr>
          <p:cNvSpPr/>
          <p:nvPr/>
        </p:nvSpPr>
        <p:spPr>
          <a:xfrm>
            <a:off x="9980484" y="6429087"/>
            <a:ext cx="1888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>
                <a:latin typeface="GuardianSansGR-Regular"/>
              </a:rPr>
              <a:t> </a:t>
            </a:r>
            <a:r>
              <a:rPr lang="fr-FR" dirty="0"/>
              <a:t>Poncet et al 2025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851392" y="2514600"/>
            <a:ext cx="2679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 </a:t>
            </a:r>
            <a:r>
              <a:rPr lang="fr-FR" dirty="0"/>
              <a:t>des POP </a:t>
            </a:r>
          </a:p>
          <a:p>
            <a:endParaRPr lang="fr-FR" dirty="0"/>
          </a:p>
          <a:p>
            <a:r>
              <a:rPr lang="fr-FR" dirty="0"/>
              <a:t>↘ des COP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 rot="2118806">
            <a:off x="1629008" y="2661321"/>
            <a:ext cx="6098537" cy="9311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91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-470717" y="215308"/>
            <a:ext cx="9463296" cy="138600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7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Evolution de la contraception en France </a:t>
            </a:r>
            <a:br>
              <a:rPr lang="fr-FR" sz="4000" b="1" dirty="0">
                <a:solidFill>
                  <a:srgbClr val="762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fr-FR" sz="4000" b="1" dirty="0">
              <a:solidFill>
                <a:srgbClr val="76217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AFBEB0-5D19-46F3-41C3-A01405EF7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012" y="196945"/>
            <a:ext cx="1303020" cy="5040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F94FE7-426A-F5B3-B5ED-0E6748AD7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0" y="-7927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6B3ABB-7C55-876E-4CDD-1BE549A88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92" y="722358"/>
            <a:ext cx="12192000" cy="247670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1" name="Image 3" descr="PR 1.jpg">
            <a:extLst>
              <a:ext uri="{FF2B5EF4-FFF2-40B4-BE49-F238E27FC236}">
                <a16:creationId xmlns:a16="http://schemas.microsoft.com/office/drawing/2014/main" id="{61BECBC6-C312-F96D-CEA3-015950844C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24" y="0"/>
            <a:ext cx="1615376" cy="9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EA4AD4F-A739-4DFE-BCAE-84F8A43E8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24" y="1063569"/>
            <a:ext cx="8173591" cy="5734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E62A31D-F948-4DF2-9BF6-9A94CA46DB46}"/>
              </a:ext>
            </a:extLst>
          </p:cNvPr>
          <p:cNvSpPr/>
          <p:nvPr/>
        </p:nvSpPr>
        <p:spPr>
          <a:xfrm>
            <a:off x="9980484" y="6429087"/>
            <a:ext cx="1888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>
                <a:latin typeface="GuardianSansGR-Regular"/>
              </a:rPr>
              <a:t> </a:t>
            </a:r>
            <a:r>
              <a:rPr lang="fr-FR" dirty="0"/>
              <a:t>Poncet et al 2025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851392" y="2514600"/>
            <a:ext cx="26791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 </a:t>
            </a:r>
            <a:r>
              <a:rPr lang="fr-FR" sz="2000" b="1" dirty="0">
                <a:solidFill>
                  <a:srgbClr val="0070C0"/>
                </a:solidFill>
              </a:rPr>
              <a:t>DIU cuivre</a:t>
            </a:r>
            <a:endParaRPr lang="fr-FR" b="1" dirty="0">
              <a:solidFill>
                <a:srgbClr val="0070C0"/>
              </a:solidFill>
            </a:endParaRPr>
          </a:p>
          <a:p>
            <a:endParaRPr lang="fr-FR" dirty="0"/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↔ voire </a:t>
            </a:r>
            <a:r>
              <a:rPr lang="fr-FR" dirty="0"/>
              <a:t>↘ du DIU-LNG</a:t>
            </a:r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 rot="1441113">
            <a:off x="4165268" y="2445502"/>
            <a:ext cx="3318918" cy="1258863"/>
          </a:xfrm>
          <a:prstGeom prst="ellipse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69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519676" y="891888"/>
            <a:ext cx="54076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solidFill>
                  <a:srgbClr val="000000"/>
                </a:solidFill>
                <a:latin typeface="Corbel" pitchFamily="34" charset="0"/>
              </a:rPr>
              <a:t>La plus fréquente des tumeurs non gliales du SNC </a:t>
            </a:r>
          </a:p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solidFill>
                  <a:srgbClr val="000000"/>
                </a:solidFill>
                <a:latin typeface="Corbel" pitchFamily="34" charset="0"/>
              </a:rPr>
              <a:t>Tumeur bénigne  &gt; 90% des cas ; </a:t>
            </a:r>
            <a:r>
              <a:rPr lang="fr-FR" altLang="fr-FR" b="1" dirty="0">
                <a:solidFill>
                  <a:schemeClr val="accent1"/>
                </a:solidFill>
                <a:latin typeface="Corbel" pitchFamily="34" charset="0"/>
              </a:rPr>
              <a:t>PR +++</a:t>
            </a:r>
          </a:p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latin typeface="Corbel" pitchFamily="34" charset="0"/>
              </a:rPr>
              <a:t>Pic d’incidence 50-60 ans </a:t>
            </a:r>
          </a:p>
        </p:txBody>
      </p:sp>
      <p:sp>
        <p:nvSpPr>
          <p:cNvPr id="22" name="ZoneTexte 15"/>
          <p:cNvSpPr txBox="1">
            <a:spLocks noChangeArrowheads="1"/>
          </p:cNvSpPr>
          <p:nvPr/>
        </p:nvSpPr>
        <p:spPr bwMode="auto">
          <a:xfrm>
            <a:off x="8276679" y="6624313"/>
            <a:ext cx="159428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Champeaux et al, 2019</a:t>
            </a:r>
          </a:p>
        </p:txBody>
      </p:sp>
      <p:pic>
        <p:nvPicPr>
          <p:cNvPr id="23567" name="Imag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801" y="1108079"/>
            <a:ext cx="1059656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Imag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09" y="1108076"/>
            <a:ext cx="1126331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653" y="3163339"/>
            <a:ext cx="2747659" cy="36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467" y="3018147"/>
            <a:ext cx="2752600" cy="362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ZoneTexte 15"/>
          <p:cNvSpPr txBox="1">
            <a:spLocks noChangeArrowheads="1"/>
          </p:cNvSpPr>
          <p:nvPr/>
        </p:nvSpPr>
        <p:spPr bwMode="auto">
          <a:xfrm>
            <a:off x="9282108" y="749206"/>
            <a:ext cx="1385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 err="1">
                <a:solidFill>
                  <a:srgbClr val="000000"/>
                </a:solidFill>
                <a:latin typeface="Corbel" pitchFamily="34" charset="0"/>
              </a:rPr>
              <a:t>Brodbelt</a:t>
            </a:r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 et al, 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27280" y="3937553"/>
            <a:ext cx="1712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Corbel" panose="020B0503020204020204" pitchFamily="34" charset="0"/>
              </a:rPr>
              <a:t>PMSI France</a:t>
            </a:r>
          </a:p>
          <a:p>
            <a:r>
              <a:rPr lang="fr-FR" sz="1600" dirty="0">
                <a:latin typeface="Corbel" panose="020B0503020204020204" pitchFamily="34" charset="0"/>
              </a:rPr>
              <a:t>2008-2016</a:t>
            </a:r>
          </a:p>
          <a:p>
            <a:r>
              <a:rPr lang="fr-FR" sz="1600" dirty="0">
                <a:latin typeface="Corbel" panose="020B0503020204020204" pitchFamily="34" charset="0"/>
              </a:rPr>
              <a:t>25 737 cas opérés</a:t>
            </a:r>
          </a:p>
          <a:p>
            <a:r>
              <a:rPr lang="fr-FR" sz="1600" dirty="0">
                <a:latin typeface="Corbel" panose="020B0503020204020204" pitchFamily="34" charset="0"/>
              </a:rPr>
              <a:t>I: 4,51 /100 000 PA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129AD16-DAD3-174F-9AF7-415BD728F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3109" y="110317"/>
            <a:ext cx="553915" cy="5736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292E71-F6A3-4C27-989E-33EBF2EF6B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9203" y="164995"/>
            <a:ext cx="977265" cy="37804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6ED635B-6C02-4BC8-8633-05249E2E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42"/>
            <a:ext cx="10956124" cy="147001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8610A3-C1B2-47FC-AC88-B8B0B83AA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9056"/>
            <a:ext cx="10956124" cy="131576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9" name="Image 3" descr="PR 1.jpg">
            <a:extLst>
              <a:ext uri="{FF2B5EF4-FFF2-40B4-BE49-F238E27FC236}">
                <a16:creationId xmlns:a16="http://schemas.microsoft.com/office/drawing/2014/main" id="{4B7A0EC7-8C65-49DF-AF17-3CE6E5E4C1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124" y="-12862"/>
            <a:ext cx="1211532" cy="7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DEF931C-455E-4B02-9DDD-51BBDD3B9C91}"/>
              </a:ext>
            </a:extLst>
          </p:cNvPr>
          <p:cNvSpPr txBox="1"/>
          <p:nvPr/>
        </p:nvSpPr>
        <p:spPr>
          <a:xfrm>
            <a:off x="208647" y="145364"/>
            <a:ext cx="515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Méningiome incidence </a:t>
            </a:r>
            <a:endParaRPr lang="fr-FR" sz="1350" b="1" dirty="0"/>
          </a:p>
        </p:txBody>
      </p:sp>
      <p:sp>
        <p:nvSpPr>
          <p:cNvPr id="3" name="Ellipse 2"/>
          <p:cNvSpPr/>
          <p:nvPr/>
        </p:nvSpPr>
        <p:spPr>
          <a:xfrm>
            <a:off x="2526323" y="6242539"/>
            <a:ext cx="624254" cy="40345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8418513" y="6148755"/>
            <a:ext cx="624254" cy="40345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15">
            <a:extLst>
              <a:ext uri="{FF2B5EF4-FFF2-40B4-BE49-F238E27FC236}">
                <a16:creationId xmlns:a16="http://schemas.microsoft.com/office/drawing/2014/main" id="{5ED487E6-D648-4289-9992-82973BE57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8" y="6624313"/>
            <a:ext cx="1439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 err="1">
                <a:solidFill>
                  <a:srgbClr val="000000"/>
                </a:solidFill>
                <a:latin typeface="Corbel" pitchFamily="34" charset="0"/>
              </a:rPr>
              <a:t>Brodbelt</a:t>
            </a:r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 et al, 2019</a:t>
            </a:r>
          </a:p>
        </p:txBody>
      </p:sp>
    </p:spTree>
    <p:extLst>
      <p:ext uri="{BB962C8B-B14F-4D97-AF65-F5344CB8AC3E}">
        <p14:creationId xmlns:p14="http://schemas.microsoft.com/office/powerpoint/2010/main" val="138418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4" grpId="0"/>
      <p:bldP spid="3" grpId="0" animBg="1"/>
      <p:bldP spid="21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15"/>
          <p:cNvSpPr txBox="1">
            <a:spLocks noChangeArrowheads="1"/>
          </p:cNvSpPr>
          <p:nvPr/>
        </p:nvSpPr>
        <p:spPr bwMode="auto">
          <a:xfrm>
            <a:off x="8276679" y="6624313"/>
            <a:ext cx="159428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Champeaux et al, 2019</a:t>
            </a:r>
          </a:p>
        </p:txBody>
      </p:sp>
      <p:pic>
        <p:nvPicPr>
          <p:cNvPr id="23567" name="Imag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801" y="1108079"/>
            <a:ext cx="1059656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Imag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09" y="1108076"/>
            <a:ext cx="1126331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653" y="3163339"/>
            <a:ext cx="2747659" cy="36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467" y="3018147"/>
            <a:ext cx="2752600" cy="362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ZoneTexte 15"/>
          <p:cNvSpPr txBox="1">
            <a:spLocks noChangeArrowheads="1"/>
          </p:cNvSpPr>
          <p:nvPr/>
        </p:nvSpPr>
        <p:spPr bwMode="auto">
          <a:xfrm>
            <a:off x="9282108" y="749206"/>
            <a:ext cx="1385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 err="1">
                <a:solidFill>
                  <a:srgbClr val="000000"/>
                </a:solidFill>
                <a:latin typeface="Corbel" pitchFamily="34" charset="0"/>
              </a:rPr>
              <a:t>Brodbelt</a:t>
            </a:r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 et al, 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27280" y="3937553"/>
            <a:ext cx="1712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Corbel" panose="020B0503020204020204" pitchFamily="34" charset="0"/>
              </a:rPr>
              <a:t>PMSI France</a:t>
            </a:r>
          </a:p>
          <a:p>
            <a:r>
              <a:rPr lang="fr-FR" sz="1600" dirty="0">
                <a:latin typeface="Corbel" panose="020B0503020204020204" pitchFamily="34" charset="0"/>
              </a:rPr>
              <a:t>2008-2016</a:t>
            </a:r>
          </a:p>
          <a:p>
            <a:r>
              <a:rPr lang="fr-FR" sz="1600" dirty="0">
                <a:latin typeface="Corbel" panose="020B0503020204020204" pitchFamily="34" charset="0"/>
              </a:rPr>
              <a:t>25 737 cas opérés</a:t>
            </a:r>
          </a:p>
          <a:p>
            <a:r>
              <a:rPr lang="fr-FR" sz="1600" dirty="0">
                <a:latin typeface="Corbel" panose="020B0503020204020204" pitchFamily="34" charset="0"/>
              </a:rPr>
              <a:t>I: 4,51 /100 000 PA</a:t>
            </a:r>
          </a:p>
        </p:txBody>
      </p:sp>
      <p:sp>
        <p:nvSpPr>
          <p:cNvPr id="21" name="Ellipse 20"/>
          <p:cNvSpPr/>
          <p:nvPr/>
        </p:nvSpPr>
        <p:spPr>
          <a:xfrm>
            <a:off x="8655707" y="6148755"/>
            <a:ext cx="624254" cy="4034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01D9D56-847D-43AC-A001-BA9FB56D646C}"/>
              </a:ext>
            </a:extLst>
          </p:cNvPr>
          <p:cNvSpPr/>
          <p:nvPr/>
        </p:nvSpPr>
        <p:spPr>
          <a:xfrm>
            <a:off x="2779447" y="6200334"/>
            <a:ext cx="624254" cy="4034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15">
            <a:extLst>
              <a:ext uri="{FF2B5EF4-FFF2-40B4-BE49-F238E27FC236}">
                <a16:creationId xmlns:a16="http://schemas.microsoft.com/office/drawing/2014/main" id="{857251D4-AB2C-4F7E-965C-9F4EF0FB3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8" y="6624313"/>
            <a:ext cx="1439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fr-FR" altLang="fr-FR" sz="1200" i="1" dirty="0" err="1">
                <a:solidFill>
                  <a:srgbClr val="000000"/>
                </a:solidFill>
                <a:latin typeface="Corbel" pitchFamily="34" charset="0"/>
              </a:rPr>
              <a:t>Brodbelt</a:t>
            </a:r>
            <a:r>
              <a:rPr lang="fr-FR" altLang="fr-FR" sz="1200" i="1" dirty="0">
                <a:solidFill>
                  <a:srgbClr val="000000"/>
                </a:solidFill>
                <a:latin typeface="Corbel" pitchFamily="34" charset="0"/>
              </a:rPr>
              <a:t> et al, 2019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369258-80B6-4014-A83C-AEC05DA5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768" y="881728"/>
            <a:ext cx="54076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solidFill>
                  <a:srgbClr val="000000"/>
                </a:solidFill>
                <a:latin typeface="Corbel" pitchFamily="34" charset="0"/>
              </a:rPr>
              <a:t>La plus fréquente des tumeurs non gliales du SNC </a:t>
            </a:r>
          </a:p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solidFill>
                  <a:srgbClr val="000000"/>
                </a:solidFill>
                <a:latin typeface="Corbel" pitchFamily="34" charset="0"/>
              </a:rPr>
              <a:t>Tumeur bénigne  &gt; 90% des cas ; </a:t>
            </a:r>
            <a:r>
              <a:rPr lang="fr-FR" altLang="fr-FR" b="1" dirty="0">
                <a:solidFill>
                  <a:schemeClr val="accent1"/>
                </a:solidFill>
                <a:latin typeface="Corbel" pitchFamily="34" charset="0"/>
              </a:rPr>
              <a:t>PR +++</a:t>
            </a:r>
          </a:p>
          <a:p>
            <a:pPr>
              <a:lnSpc>
                <a:spcPct val="200000"/>
              </a:lnSpc>
              <a:buClr>
                <a:srgbClr val="7030A0"/>
              </a:buClr>
            </a:pPr>
            <a:r>
              <a:rPr lang="fr-FR" altLang="fr-FR" dirty="0">
                <a:latin typeface="Corbel" pitchFamily="34" charset="0"/>
              </a:rPr>
              <a:t>Pic d’incidence 50-60 ans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129AD16-DAD3-174F-9AF7-415BD728F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3109" y="110317"/>
            <a:ext cx="553915" cy="57366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E292E71-F6A3-4C27-989E-33EBF2EF6B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9203" y="164995"/>
            <a:ext cx="977265" cy="37804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6ED635B-6C02-4BC8-8633-05249E2E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42"/>
            <a:ext cx="10956124" cy="147001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8610A3-C1B2-47FC-AC88-B8B0B83AA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9056"/>
            <a:ext cx="10956124" cy="131576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32" name="Image 3" descr="PR 1.jpg">
            <a:extLst>
              <a:ext uri="{FF2B5EF4-FFF2-40B4-BE49-F238E27FC236}">
                <a16:creationId xmlns:a16="http://schemas.microsoft.com/office/drawing/2014/main" id="{4B7A0EC7-8C65-49DF-AF17-3CE6E5E4C1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124" y="-12862"/>
            <a:ext cx="1211532" cy="7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DEF931C-455E-4B02-9DDD-51BBDD3B9C91}"/>
              </a:ext>
            </a:extLst>
          </p:cNvPr>
          <p:cNvSpPr txBox="1"/>
          <p:nvPr/>
        </p:nvSpPr>
        <p:spPr>
          <a:xfrm>
            <a:off x="202394" y="146053"/>
            <a:ext cx="515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Méningiome incidence </a:t>
            </a:r>
            <a:endParaRPr lang="fr-FR" sz="1350" b="1" dirty="0"/>
          </a:p>
        </p:txBody>
      </p:sp>
    </p:spTree>
    <p:extLst>
      <p:ext uri="{BB962C8B-B14F-4D97-AF65-F5344CB8AC3E}">
        <p14:creationId xmlns:p14="http://schemas.microsoft.com/office/powerpoint/2010/main" val="370300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479" y="1261548"/>
            <a:ext cx="8640762" cy="4248150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buClr>
                <a:srgbClr val="7030A0"/>
              </a:buClr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Classification OMS  </a:t>
            </a:r>
          </a:p>
          <a:p>
            <a:pPr lvl="1">
              <a:lnSpc>
                <a:spcPts val="2700"/>
              </a:lnSpc>
              <a:buClr>
                <a:srgbClr val="7030A0"/>
              </a:buClr>
              <a:buFont typeface="Arial" pitchFamily="34" charset="0"/>
              <a:buChar char="•"/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grade I  bénin  &gt; 9O %</a:t>
            </a:r>
          </a:p>
          <a:p>
            <a:pPr lvl="1">
              <a:lnSpc>
                <a:spcPts val="2700"/>
              </a:lnSpc>
              <a:buClr>
                <a:srgbClr val="7030A0"/>
              </a:buClr>
              <a:buFont typeface="Arial" pitchFamily="34" charset="0"/>
              <a:buChar char="•"/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grade II intermédiaire 5-7%</a:t>
            </a:r>
          </a:p>
          <a:p>
            <a:pPr lvl="1">
              <a:lnSpc>
                <a:spcPts val="2700"/>
              </a:lnSpc>
              <a:buClr>
                <a:srgbClr val="7030A0"/>
              </a:buClr>
              <a:buFont typeface="Arial" pitchFamily="34" charset="0"/>
              <a:buChar char="•"/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grade III </a:t>
            </a:r>
            <a:r>
              <a:rPr lang="fr-FR" sz="1800" dirty="0" err="1">
                <a:solidFill>
                  <a:srgbClr val="000000"/>
                </a:solidFill>
                <a:latin typeface="+mj-lt"/>
              </a:rPr>
              <a:t>anaplasique</a:t>
            </a:r>
            <a:r>
              <a:rPr lang="fr-FR" sz="1800" dirty="0">
                <a:solidFill>
                  <a:srgbClr val="000000"/>
                </a:solidFill>
                <a:latin typeface="+mj-lt"/>
              </a:rPr>
              <a:t>  1-3%</a:t>
            </a:r>
          </a:p>
          <a:p>
            <a:pPr>
              <a:lnSpc>
                <a:spcPts val="3000"/>
              </a:lnSpc>
              <a:buClr>
                <a:srgbClr val="7030A0"/>
              </a:buClr>
            </a:pPr>
            <a:endParaRPr lang="fr-FR" sz="1800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ts val="3000"/>
              </a:lnSpc>
              <a:buClr>
                <a:srgbClr val="7030A0"/>
              </a:buClr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Cas sporadiques / neurofibromatose</a:t>
            </a:r>
          </a:p>
          <a:p>
            <a:pPr>
              <a:lnSpc>
                <a:spcPts val="3000"/>
              </a:lnSpc>
              <a:buClr>
                <a:srgbClr val="7030A0"/>
              </a:buClr>
            </a:pPr>
            <a:endParaRPr lang="fr-FR" sz="1800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ts val="3000"/>
              </a:lnSpc>
              <a:buClr>
                <a:srgbClr val="7030A0"/>
              </a:buClr>
            </a:pPr>
            <a:r>
              <a:rPr lang="fr-FR" sz="1800" dirty="0">
                <a:solidFill>
                  <a:srgbClr val="000000"/>
                </a:solidFill>
                <a:latin typeface="+mj-lt"/>
              </a:rPr>
              <a:t>Facteurs de risque </a:t>
            </a:r>
          </a:p>
          <a:p>
            <a:pPr lvl="1">
              <a:lnSpc>
                <a:spcPts val="3000"/>
              </a:lnSpc>
              <a:buClr>
                <a:srgbClr val="7030A0"/>
              </a:buClr>
            </a:pPr>
            <a:r>
              <a:rPr lang="fr-FR" sz="1600" dirty="0">
                <a:solidFill>
                  <a:srgbClr val="000000"/>
                </a:solidFill>
                <a:latin typeface="+mj-lt"/>
              </a:rPr>
              <a:t>Age  </a:t>
            </a:r>
          </a:p>
          <a:p>
            <a:pPr lvl="1">
              <a:lnSpc>
                <a:spcPts val="3000"/>
              </a:lnSpc>
              <a:buClr>
                <a:srgbClr val="7030A0"/>
              </a:buClr>
            </a:pPr>
            <a:r>
              <a:rPr lang="fr-FR" sz="1600" dirty="0">
                <a:solidFill>
                  <a:srgbClr val="000000"/>
                </a:solidFill>
                <a:latin typeface="+mj-lt"/>
              </a:rPr>
              <a:t>Irradiation cérébrale et</a:t>
            </a:r>
          </a:p>
          <a:p>
            <a:pPr lvl="1">
              <a:lnSpc>
                <a:spcPts val="3000"/>
              </a:lnSpc>
              <a:buClr>
                <a:srgbClr val="7030A0"/>
              </a:buClr>
            </a:pPr>
            <a:r>
              <a:rPr lang="fr-FR" sz="1600" dirty="0">
                <a:solidFill>
                  <a:srgbClr val="000000"/>
                </a:solidFill>
                <a:latin typeface="+mj-lt"/>
              </a:rPr>
              <a:t> …. hormones</a:t>
            </a:r>
          </a:p>
          <a:p>
            <a:pPr>
              <a:lnSpc>
                <a:spcPts val="2400"/>
              </a:lnSpc>
              <a:buClr>
                <a:srgbClr val="7030A0"/>
              </a:buClr>
            </a:pPr>
            <a:endParaRPr lang="fr-FR" sz="18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220" name="Picture 4" descr="PI17a2 - Cliquez ici pour diminuer ma taill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9" y="1700809"/>
            <a:ext cx="3779837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19" y="4767264"/>
            <a:ext cx="34194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EBD25F-8D22-44A4-8632-2D051CA25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109" y="110317"/>
            <a:ext cx="553915" cy="5736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1DB4791-E948-4EA2-A75C-FFCC8458F8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9203" y="164995"/>
            <a:ext cx="977265" cy="3780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D10AAB0-5D39-4790-99D9-8F2AB80DC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42"/>
            <a:ext cx="10956124" cy="147001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6B5C99-B2E9-4ABD-AF42-464246282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9056"/>
            <a:ext cx="10956124" cy="131576"/>
          </a:xfrm>
          <a:prstGeom prst="rect">
            <a:avLst/>
          </a:prstGeom>
          <a:gradFill flip="none" rotWithShape="1">
            <a:gsLst>
              <a:gs pos="0">
                <a:srgbClr val="2E5BA5"/>
              </a:gs>
              <a:gs pos="39000">
                <a:srgbClr val="679BC4"/>
              </a:gs>
              <a:gs pos="62000">
                <a:srgbClr val="98C7D2"/>
              </a:gs>
              <a:gs pos="99000">
                <a:srgbClr val="3B948B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fr-FR" sz="1350">
              <a:solidFill>
                <a:srgbClr val="000000"/>
              </a:solidFill>
              <a:latin typeface="Calibri" charset="0"/>
              <a:ea typeface="MS PGothic" charset="0"/>
              <a:cs typeface="ＭＳ Ｐゴシック" charset="0"/>
            </a:endParaRPr>
          </a:p>
        </p:txBody>
      </p:sp>
      <p:pic>
        <p:nvPicPr>
          <p:cNvPr id="17" name="Image 3" descr="PR 1.jpg">
            <a:extLst>
              <a:ext uri="{FF2B5EF4-FFF2-40B4-BE49-F238E27FC236}">
                <a16:creationId xmlns:a16="http://schemas.microsoft.com/office/drawing/2014/main" id="{459C0ED8-16F3-4C68-9842-3EFF1F441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124" y="-12862"/>
            <a:ext cx="1211532" cy="7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C58583E-F83B-47A0-8EB3-9C18CAEDF584}"/>
              </a:ext>
            </a:extLst>
          </p:cNvPr>
          <p:cNvSpPr txBox="1"/>
          <p:nvPr/>
        </p:nvSpPr>
        <p:spPr>
          <a:xfrm>
            <a:off x="424089" y="164995"/>
            <a:ext cx="515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Méningiome : type - facteurs de risque </a:t>
            </a:r>
            <a:endParaRPr lang="fr-FR" sz="1350" b="1" dirty="0"/>
          </a:p>
        </p:txBody>
      </p:sp>
    </p:spTree>
    <p:extLst>
      <p:ext uri="{BB962C8B-B14F-4D97-AF65-F5344CB8AC3E}">
        <p14:creationId xmlns:p14="http://schemas.microsoft.com/office/powerpoint/2010/main" val="1719890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5487</TotalTime>
  <Words>2043</Words>
  <Application>Microsoft Office PowerPoint</Application>
  <PresentationFormat>Grand écran</PresentationFormat>
  <Paragraphs>469</Paragraphs>
  <Slides>36</Slides>
  <Notes>27</Notes>
  <HiddenSlides>1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36</vt:i4>
      </vt:variant>
    </vt:vector>
  </HeadingPairs>
  <TitlesOfParts>
    <vt:vector size="53" baseType="lpstr">
      <vt:lpstr>MS PGothic</vt:lpstr>
      <vt:lpstr>MS PGothic</vt:lpstr>
      <vt:lpstr>SimSun</vt:lpstr>
      <vt:lpstr>Alwyn</vt:lpstr>
      <vt:lpstr>Arial</vt:lpstr>
      <vt:lpstr>Arial Narrow</vt:lpstr>
      <vt:lpstr>Calibri</vt:lpstr>
      <vt:lpstr>Californian FB</vt:lpstr>
      <vt:lpstr>Constantia</vt:lpstr>
      <vt:lpstr>Corbel</vt:lpstr>
      <vt:lpstr>GuardianSansGR-Regular</vt:lpstr>
      <vt:lpstr>Tahoma</vt:lpstr>
      <vt:lpstr>Times New Roman</vt:lpstr>
      <vt:lpstr>Webdings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ENSAM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Fabrice Mantelet</dc:creator>
  <cp:lastModifiedBy>Geneviève Plu- Bureau</cp:lastModifiedBy>
  <cp:revision>386</cp:revision>
  <cp:lastPrinted>2021-09-19T16:12:12Z</cp:lastPrinted>
  <dcterms:created xsi:type="dcterms:W3CDTF">2015-03-28T21:00:20Z</dcterms:created>
  <dcterms:modified xsi:type="dcterms:W3CDTF">2026-06-05T07:37:47Z</dcterms:modified>
</cp:coreProperties>
</file>