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19" r:id="rId1"/>
  </p:sldMasterIdLst>
  <p:notesMasterIdLst>
    <p:notesMasterId r:id="rId27"/>
  </p:notesMasterIdLst>
  <p:sldIdLst>
    <p:sldId id="256" r:id="rId2"/>
    <p:sldId id="257" r:id="rId3"/>
    <p:sldId id="291" r:id="rId4"/>
    <p:sldId id="289" r:id="rId5"/>
    <p:sldId id="290" r:id="rId6"/>
    <p:sldId id="292" r:id="rId7"/>
    <p:sldId id="268" r:id="rId8"/>
    <p:sldId id="258" r:id="rId9"/>
    <p:sldId id="259" r:id="rId10"/>
    <p:sldId id="293" r:id="rId11"/>
    <p:sldId id="262" r:id="rId12"/>
    <p:sldId id="265" r:id="rId13"/>
    <p:sldId id="266" r:id="rId14"/>
    <p:sldId id="267" r:id="rId15"/>
    <p:sldId id="270" r:id="rId16"/>
    <p:sldId id="308" r:id="rId17"/>
    <p:sldId id="294" r:id="rId18"/>
    <p:sldId id="295" r:id="rId19"/>
    <p:sldId id="299" r:id="rId20"/>
    <p:sldId id="303" r:id="rId21"/>
    <p:sldId id="302" r:id="rId22"/>
    <p:sldId id="304" r:id="rId23"/>
    <p:sldId id="298" r:id="rId24"/>
    <p:sldId id="305" r:id="rId25"/>
    <p:sldId id="30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0"/>
    <p:restoredTop sz="95889"/>
  </p:normalViewPr>
  <p:slideViewPr>
    <p:cSldViewPr snapToGrid="0">
      <p:cViewPr varScale="1">
        <p:scale>
          <a:sx n="103" d="100"/>
          <a:sy n="103" d="100"/>
        </p:scale>
        <p:origin x="192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56978-4906-F545-94F2-226638AB9D49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9F65A-EDA8-A545-81E5-9B40FEE441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08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166B0A7-FC3F-2044-B339-4A6D97BB8196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0E80-2F3D-AC44-8744-5C31A2267EBC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787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6B0A7-FC3F-2044-B339-4A6D97BB8196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0E80-2F3D-AC44-8744-5C31A2267E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598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6B0A7-FC3F-2044-B339-4A6D97BB8196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0E80-2F3D-AC44-8744-5C31A2267EBC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597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6B0A7-FC3F-2044-B339-4A6D97BB8196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0E80-2F3D-AC44-8744-5C31A2267E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0153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6B0A7-FC3F-2044-B339-4A6D97BB8196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0E80-2F3D-AC44-8744-5C31A2267EBC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0712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6B0A7-FC3F-2044-B339-4A6D97BB8196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0E80-2F3D-AC44-8744-5C31A2267E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2594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6B0A7-FC3F-2044-B339-4A6D97BB8196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0E80-2F3D-AC44-8744-5C31A2267E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72482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6B0A7-FC3F-2044-B339-4A6D97BB8196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0E80-2F3D-AC44-8744-5C31A2267E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6203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6B0A7-FC3F-2044-B339-4A6D97BB8196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0E80-2F3D-AC44-8744-5C31A2267E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142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6B0A7-FC3F-2044-B339-4A6D97BB8196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0E80-2F3D-AC44-8744-5C31A2267E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60193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6B0A7-FC3F-2044-B339-4A6D97BB8196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20E80-2F3D-AC44-8744-5C31A2267EBC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219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166B0A7-FC3F-2044-B339-4A6D97BB8196}" type="datetimeFigureOut">
              <a:rPr lang="fr-FR" smtClean="0"/>
              <a:t>04/06/2026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D820E80-2F3D-AC44-8744-5C31A2267EBC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545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21" r:id="rId2"/>
    <p:sldLayoutId id="2147484022" r:id="rId3"/>
    <p:sldLayoutId id="2147484023" r:id="rId4"/>
    <p:sldLayoutId id="2147484024" r:id="rId5"/>
    <p:sldLayoutId id="2147484025" r:id="rId6"/>
    <p:sldLayoutId id="2147484026" r:id="rId7"/>
    <p:sldLayoutId id="2147484027" r:id="rId8"/>
    <p:sldLayoutId id="2147484028" r:id="rId9"/>
    <p:sldLayoutId id="2147484029" r:id="rId10"/>
    <p:sldLayoutId id="2147484030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6C0F08-D5DD-142A-D286-2BC5BBAF9D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Hématome intra-myométrial post-myomectomie par laparoscopie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588D504-C271-2FED-951B-1878A169B6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Case report et revue de la littérature</a:t>
            </a:r>
          </a:p>
          <a:p>
            <a:endParaRPr lang="fr-FR" dirty="0"/>
          </a:p>
          <a:p>
            <a:r>
              <a:rPr lang="fr-FR" dirty="0"/>
              <a:t>Julien BOURDIN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06DEF7-AFBA-972D-DEC6-BE2FBCB11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80295"/>
            <a:ext cx="1533954" cy="90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20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EE249F-7504-9DCF-C09A-A90D96EA3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Aurions-nous dû </a:t>
            </a:r>
            <a:r>
              <a:rPr lang="fr-FR" dirty="0" err="1"/>
              <a:t>ré-opérer</a:t>
            </a:r>
            <a:r>
              <a:rPr lang="fr-FR" dirty="0"/>
              <a:t>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FB4144-0449-7545-4359-FB6EAB5F6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11167872" cy="5043268"/>
          </a:xfrm>
        </p:spPr>
        <p:txBody>
          <a:bodyPr>
            <a:normAutofit/>
          </a:bodyPr>
          <a:lstStyle/>
          <a:p>
            <a:r>
              <a:rPr lang="fr-FR" sz="2800" dirty="0"/>
              <a:t>Non car : </a:t>
            </a:r>
          </a:p>
          <a:p>
            <a:pPr lvl="1"/>
            <a:r>
              <a:rPr lang="fr-FR" sz="2400" dirty="0"/>
              <a:t>Patiente stable, </a:t>
            </a:r>
          </a:p>
          <a:p>
            <a:pPr lvl="1"/>
            <a:r>
              <a:rPr lang="fr-FR" sz="2400" dirty="0"/>
              <a:t>Aucun signe de complication infectieuse</a:t>
            </a:r>
          </a:p>
          <a:p>
            <a:pPr lvl="1"/>
            <a:r>
              <a:rPr lang="fr-FR" sz="2400" dirty="0"/>
              <a:t>Aucun désir de grossesse</a:t>
            </a:r>
          </a:p>
          <a:p>
            <a:pPr lvl="1"/>
            <a:r>
              <a:rPr lang="fr-FR" sz="2400" dirty="0"/>
              <a:t>44 ans </a:t>
            </a:r>
          </a:p>
        </p:txBody>
      </p:sp>
    </p:spTree>
    <p:extLst>
      <p:ext uri="{BB962C8B-B14F-4D97-AF65-F5344CB8AC3E}">
        <p14:creationId xmlns:p14="http://schemas.microsoft.com/office/powerpoint/2010/main" val="2337611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1A622A-CEF2-74CF-A7F8-AF029224B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Consultations post-opératoires précoces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164CC0-72A4-B545-1EB3-73235A0B5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1874521"/>
            <a:ext cx="9720073" cy="4023360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J9 : </a:t>
            </a:r>
          </a:p>
          <a:p>
            <a:pPr marL="0" indent="0">
              <a:buNone/>
            </a:pPr>
            <a:r>
              <a:rPr lang="fr-FR" dirty="0"/>
              <a:t>Diminution des douleurs abdominales, avec arrêt de la prise d’antalgiques</a:t>
            </a:r>
          </a:p>
          <a:p>
            <a:pPr marL="0" indent="0">
              <a:buNone/>
            </a:pPr>
            <a:r>
              <a:rPr lang="fr-FR" dirty="0"/>
              <a:t>Evacuation de quelques caillots de sang J3-J4</a:t>
            </a:r>
          </a:p>
          <a:p>
            <a:pPr marL="0" indent="0">
              <a:buNone/>
            </a:pPr>
            <a:r>
              <a:rPr lang="fr-FR" dirty="0"/>
              <a:t>Hématome en régression, 60x52mm, aucun épanchement pelvien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J19 : </a:t>
            </a:r>
          </a:p>
          <a:p>
            <a:pPr marL="0" indent="0">
              <a:buNone/>
            </a:pPr>
            <a:r>
              <a:rPr lang="fr-FR" dirty="0"/>
              <a:t>Hématome stable, aucun symptôme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4877DEA1-D9A9-A890-FED3-4A78B21DED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85" t="10420" r="1252"/>
          <a:stretch>
            <a:fillRect/>
          </a:stretch>
        </p:blipFill>
        <p:spPr>
          <a:xfrm>
            <a:off x="7650480" y="3886201"/>
            <a:ext cx="4349261" cy="262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259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104471-AAE1-CF8F-3E35-D5BFE96F4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Consultation post-opératoire J40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310DD8-AD60-8B92-57A8-6091FC6FE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Aucun signe d’infection, </a:t>
            </a:r>
          </a:p>
          <a:p>
            <a:r>
              <a:rPr lang="fr-FR" dirty="0"/>
              <a:t>Aucune plainte</a:t>
            </a:r>
          </a:p>
          <a:p>
            <a:r>
              <a:rPr lang="fr-FR" dirty="0"/>
              <a:t>Programmation échographie à 3 mois de la chirurgie</a:t>
            </a:r>
          </a:p>
        </p:txBody>
      </p:sp>
      <p:pic>
        <p:nvPicPr>
          <p:cNvPr id="6" name="Graphique 5" descr="Flèche : courbe légère contour">
            <a:extLst>
              <a:ext uri="{FF2B5EF4-FFF2-40B4-BE49-F238E27FC236}">
                <a16:creationId xmlns:a16="http://schemas.microsoft.com/office/drawing/2014/main" id="{33C46E71-8854-B89F-C2FA-DC7E69AD2A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846234" y="3532164"/>
            <a:ext cx="2309446" cy="230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44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EDCFE4-D969-A5B3-663D-C8347D91B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Echographie 3 mois – mars 2026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D8AB193-C3EB-E950-502E-47F3B4FC0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Persistance d’un hématome résiduel de 4,5cm de diamètre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680407-B6AF-9760-17E6-603537532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919" y="3404337"/>
            <a:ext cx="5646127" cy="3364273"/>
          </a:xfrm>
          <a:prstGeom prst="rect">
            <a:avLst/>
          </a:prstGeom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6938304E-EC26-9FC3-844E-085E7129C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988" y="3404338"/>
            <a:ext cx="6101012" cy="336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781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2D7132-AA22-96E3-B8D9-3CD5E179F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Echographie 3 mois – mars 2026</a:t>
            </a:r>
          </a:p>
        </p:txBody>
      </p:sp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F3BC9978-1BD5-2070-4C2B-AE89CA197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Respect de la cavité, non déformée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9534C65-A762-7B6C-8B4B-C8495F874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7846" y="1917211"/>
            <a:ext cx="4673600" cy="440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515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A568D0-6A98-3A48-7274-74FBFDA0F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644869" y="5013434"/>
            <a:ext cx="9958552" cy="1430763"/>
          </a:xfrm>
        </p:spPr>
        <p:txBody>
          <a:bodyPr/>
          <a:lstStyle/>
          <a:p>
            <a:r>
              <a:rPr lang="fr-FR" dirty="0"/>
              <a:t>Les hématomes Dans la littérature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CBEAC0-A0A7-72B9-479A-0F7CAAE5B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8652" y="5013434"/>
            <a:ext cx="1294962" cy="129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12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8B5BAB-6F63-CB57-C941-71A5F86AD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Articles analysés 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27D379-0B5E-BD64-5543-4E3E72D973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084832"/>
            <a:ext cx="12192000" cy="477316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FR" dirty="0"/>
              <a:t>Beyth Y, Jaffe R, </a:t>
            </a:r>
            <a:r>
              <a:rPr lang="fr-FR" dirty="0" err="1"/>
              <a:t>Goldberqer</a:t>
            </a:r>
            <a:r>
              <a:rPr lang="fr-FR" dirty="0"/>
              <a:t> S. </a:t>
            </a:r>
            <a:r>
              <a:rPr lang="fr-FR" dirty="0" err="1"/>
              <a:t>Uterine</a:t>
            </a:r>
            <a:r>
              <a:rPr lang="fr-FR" dirty="0"/>
              <a:t> </a:t>
            </a:r>
            <a:r>
              <a:rPr lang="fr-FR" dirty="0" err="1"/>
              <a:t>remodelling</a:t>
            </a:r>
            <a:r>
              <a:rPr lang="fr-FR" dirty="0"/>
              <a:t> </a:t>
            </a:r>
            <a:r>
              <a:rPr lang="fr-FR" dirty="0" err="1"/>
              <a:t>following</a:t>
            </a:r>
            <a:r>
              <a:rPr lang="fr-FR" dirty="0"/>
              <a:t> conservative </a:t>
            </a:r>
            <a:r>
              <a:rPr lang="fr-FR" dirty="0" err="1"/>
              <a:t>myomectomy</a:t>
            </a:r>
            <a:r>
              <a:rPr lang="fr-FR" dirty="0"/>
              <a:t>: </a:t>
            </a:r>
            <a:r>
              <a:rPr lang="fr-FR" dirty="0" err="1"/>
              <a:t>Ultrasonographic</a:t>
            </a:r>
            <a:r>
              <a:rPr lang="fr-FR" dirty="0"/>
              <a:t> </a:t>
            </a:r>
            <a:r>
              <a:rPr lang="fr-FR" dirty="0" err="1"/>
              <a:t>evaluation</a:t>
            </a:r>
            <a:r>
              <a:rPr lang="fr-FR" dirty="0"/>
              <a:t>. Acta </a:t>
            </a:r>
            <a:r>
              <a:rPr lang="fr-FR" dirty="0" err="1"/>
              <a:t>Obstet</a:t>
            </a:r>
            <a:r>
              <a:rPr lang="fr-FR" dirty="0"/>
              <a:t> </a:t>
            </a:r>
            <a:r>
              <a:rPr lang="fr-FR" dirty="0" err="1"/>
              <a:t>Gynecol</a:t>
            </a:r>
            <a:r>
              <a:rPr lang="fr-FR" dirty="0"/>
              <a:t> Scand. </a:t>
            </a:r>
            <a:r>
              <a:rPr lang="fr-FR" dirty="0" err="1"/>
              <a:t>déc</a:t>
            </a:r>
            <a:r>
              <a:rPr lang="fr-FR" dirty="0"/>
              <a:t> 1992</a:t>
            </a:r>
          </a:p>
          <a:p>
            <a:pPr marL="0" indent="0">
              <a:buNone/>
            </a:pPr>
            <a:r>
              <a:rPr lang="fr-FR" dirty="0"/>
              <a:t>Chang WC, Chang DY, Huang SC, Shih JC, Hsu WC, Chen SY, et al. Use of </a:t>
            </a:r>
            <a:r>
              <a:rPr lang="fr-FR" dirty="0" err="1"/>
              <a:t>three-dimensional</a:t>
            </a:r>
            <a:r>
              <a:rPr lang="fr-FR" dirty="0"/>
              <a:t> </a:t>
            </a:r>
            <a:r>
              <a:rPr lang="fr-FR" dirty="0" err="1"/>
              <a:t>ultrasonography</a:t>
            </a:r>
            <a:r>
              <a:rPr lang="fr-FR" dirty="0"/>
              <a:t> in the </a:t>
            </a:r>
            <a:r>
              <a:rPr lang="fr-FR" dirty="0" err="1"/>
              <a:t>evaluation</a:t>
            </a:r>
            <a:r>
              <a:rPr lang="fr-FR" dirty="0"/>
              <a:t> of </a:t>
            </a:r>
            <a:r>
              <a:rPr lang="fr-FR" dirty="0" err="1"/>
              <a:t>uterine</a:t>
            </a:r>
            <a:r>
              <a:rPr lang="fr-FR" dirty="0"/>
              <a:t> perfusion and </a:t>
            </a:r>
            <a:r>
              <a:rPr lang="fr-FR" dirty="0" err="1"/>
              <a:t>healing</a:t>
            </a:r>
            <a:r>
              <a:rPr lang="fr-FR" dirty="0"/>
              <a:t> </a:t>
            </a:r>
            <a:r>
              <a:rPr lang="fr-FR" dirty="0" err="1"/>
              <a:t>after</a:t>
            </a:r>
            <a:r>
              <a:rPr lang="fr-FR" dirty="0"/>
              <a:t> </a:t>
            </a:r>
            <a:r>
              <a:rPr lang="fr-FR" dirty="0" err="1"/>
              <a:t>laparoscopic</a:t>
            </a:r>
            <a:r>
              <a:rPr lang="fr-FR" dirty="0"/>
              <a:t> </a:t>
            </a:r>
            <a:r>
              <a:rPr lang="fr-FR" dirty="0" err="1"/>
              <a:t>myomectomy</a:t>
            </a:r>
            <a:r>
              <a:rPr lang="fr-FR" dirty="0"/>
              <a:t>. </a:t>
            </a:r>
            <a:r>
              <a:rPr lang="fr-FR" dirty="0" err="1"/>
              <a:t>Fertility</a:t>
            </a:r>
            <a:r>
              <a:rPr lang="fr-FR" dirty="0"/>
              <a:t> and </a:t>
            </a:r>
            <a:r>
              <a:rPr lang="fr-FR" dirty="0" err="1"/>
              <a:t>Sterility</a:t>
            </a:r>
            <a:r>
              <a:rPr lang="fr-FR" dirty="0"/>
              <a:t>. sept 2009</a:t>
            </a:r>
          </a:p>
          <a:p>
            <a:pPr marL="0" indent="0">
              <a:buNone/>
            </a:pPr>
            <a:r>
              <a:rPr lang="fr-FR" dirty="0"/>
              <a:t>Darwish AM, Nasr AM, El-Nashar DA. Evaluation of </a:t>
            </a:r>
            <a:r>
              <a:rPr lang="fr-FR" dirty="0" err="1"/>
              <a:t>postmyomectomy</a:t>
            </a:r>
            <a:r>
              <a:rPr lang="fr-FR" dirty="0"/>
              <a:t> </a:t>
            </a:r>
            <a:r>
              <a:rPr lang="fr-FR" dirty="0" err="1"/>
              <a:t>uterine</a:t>
            </a:r>
            <a:r>
              <a:rPr lang="fr-FR" dirty="0"/>
              <a:t> </a:t>
            </a:r>
            <a:r>
              <a:rPr lang="fr-FR" dirty="0" err="1"/>
              <a:t>scar</a:t>
            </a:r>
            <a:r>
              <a:rPr lang="fr-FR" dirty="0"/>
              <a:t>. J Clin </a:t>
            </a:r>
            <a:r>
              <a:rPr lang="fr-FR" dirty="0" err="1"/>
              <a:t>Ultrasound</a:t>
            </a:r>
            <a:r>
              <a:rPr lang="fr-FR" dirty="0"/>
              <a:t>. mai 2005</a:t>
            </a:r>
          </a:p>
          <a:p>
            <a:pPr marL="0" indent="0">
              <a:buNone/>
            </a:pPr>
            <a:r>
              <a:rPr lang="fr-FR" dirty="0"/>
              <a:t>Koo YJ, Lee JK, Lee YK, Kwak DW, Lee IH, Lim KT, et al. </a:t>
            </a:r>
            <a:r>
              <a:rPr lang="fr-FR" dirty="0" err="1"/>
              <a:t>Pregnancy</a:t>
            </a:r>
            <a:r>
              <a:rPr lang="fr-FR" dirty="0"/>
              <a:t> </a:t>
            </a:r>
            <a:r>
              <a:rPr lang="fr-FR" dirty="0" err="1"/>
              <a:t>Outcomes</a:t>
            </a:r>
            <a:r>
              <a:rPr lang="fr-FR" dirty="0"/>
              <a:t> and Risk </a:t>
            </a:r>
            <a:r>
              <a:rPr lang="fr-FR" dirty="0" err="1"/>
              <a:t>Factors</a:t>
            </a:r>
            <a:r>
              <a:rPr lang="fr-FR" dirty="0"/>
              <a:t> for </a:t>
            </a:r>
            <a:r>
              <a:rPr lang="fr-FR" dirty="0" err="1"/>
              <a:t>Uterine</a:t>
            </a:r>
            <a:r>
              <a:rPr lang="fr-FR" dirty="0"/>
              <a:t> Rupture </a:t>
            </a:r>
            <a:r>
              <a:rPr lang="fr-FR" dirty="0" err="1"/>
              <a:t>After</a:t>
            </a:r>
            <a:r>
              <a:rPr lang="fr-FR" dirty="0"/>
              <a:t> </a:t>
            </a:r>
            <a:r>
              <a:rPr lang="fr-FR" dirty="0" err="1"/>
              <a:t>Laparoscopic</a:t>
            </a:r>
            <a:r>
              <a:rPr lang="fr-FR" dirty="0"/>
              <a:t> </a:t>
            </a:r>
            <a:r>
              <a:rPr lang="fr-FR" dirty="0" err="1"/>
              <a:t>Myomectomy</a:t>
            </a:r>
            <a:r>
              <a:rPr lang="fr-FR" dirty="0"/>
              <a:t>: A Single-Center </a:t>
            </a:r>
            <a:r>
              <a:rPr lang="fr-FR" dirty="0" err="1"/>
              <a:t>Experience</a:t>
            </a:r>
            <a:r>
              <a:rPr lang="fr-FR" dirty="0"/>
              <a:t> and </a:t>
            </a:r>
            <a:r>
              <a:rPr lang="fr-FR" dirty="0" err="1"/>
              <a:t>Literature</a:t>
            </a:r>
            <a:r>
              <a:rPr lang="fr-FR" dirty="0"/>
              <a:t> </a:t>
            </a:r>
            <a:r>
              <a:rPr lang="fr-FR" dirty="0" err="1"/>
              <a:t>Review</a:t>
            </a:r>
            <a:r>
              <a:rPr lang="fr-FR" dirty="0"/>
              <a:t>. Journal of </a:t>
            </a:r>
            <a:r>
              <a:rPr lang="fr-FR" dirty="0" err="1"/>
              <a:t>Minimally</a:t>
            </a:r>
            <a:r>
              <a:rPr lang="fr-FR" dirty="0"/>
              <a:t> Invasive </a:t>
            </a:r>
            <a:r>
              <a:rPr lang="fr-FR" dirty="0" err="1"/>
              <a:t>Gynecology</a:t>
            </a:r>
            <a:r>
              <a:rPr lang="fr-FR" dirty="0"/>
              <a:t>. sept 2015</a:t>
            </a:r>
          </a:p>
          <a:p>
            <a:pPr marL="0" indent="0">
              <a:buNone/>
            </a:pPr>
            <a:r>
              <a:rPr lang="fr-FR" dirty="0"/>
              <a:t>Parker WH, Einarsson J, Istre O, Dubuisson JB. Risk </a:t>
            </a:r>
            <a:r>
              <a:rPr lang="fr-FR" dirty="0" err="1"/>
              <a:t>Factors</a:t>
            </a:r>
            <a:r>
              <a:rPr lang="fr-FR" dirty="0"/>
              <a:t> for </a:t>
            </a:r>
            <a:r>
              <a:rPr lang="fr-FR" dirty="0" err="1"/>
              <a:t>Uterine</a:t>
            </a:r>
            <a:r>
              <a:rPr lang="fr-FR" dirty="0"/>
              <a:t> Rupture </a:t>
            </a:r>
            <a:r>
              <a:rPr lang="fr-FR" dirty="0" err="1"/>
              <a:t>after</a:t>
            </a:r>
            <a:r>
              <a:rPr lang="fr-FR" dirty="0"/>
              <a:t> </a:t>
            </a:r>
            <a:r>
              <a:rPr lang="fr-FR" dirty="0" err="1"/>
              <a:t>Laparoscopic</a:t>
            </a:r>
            <a:r>
              <a:rPr lang="fr-FR" dirty="0"/>
              <a:t> </a:t>
            </a:r>
            <a:r>
              <a:rPr lang="fr-FR" dirty="0" err="1"/>
              <a:t>Myomectomy</a:t>
            </a:r>
            <a:r>
              <a:rPr lang="fr-FR" dirty="0"/>
              <a:t>. Journal of </a:t>
            </a:r>
            <a:r>
              <a:rPr lang="fr-FR" dirty="0" err="1"/>
              <a:t>Minimally</a:t>
            </a:r>
            <a:r>
              <a:rPr lang="fr-FR" dirty="0"/>
              <a:t> Invasive </a:t>
            </a:r>
            <a:r>
              <a:rPr lang="fr-FR" dirty="0" err="1"/>
              <a:t>Gynecology</a:t>
            </a:r>
            <a:r>
              <a:rPr lang="fr-FR" dirty="0"/>
              <a:t>. sept 2010</a:t>
            </a:r>
          </a:p>
          <a:p>
            <a:pPr marL="0" indent="0">
              <a:buNone/>
            </a:pPr>
            <a:r>
              <a:rPr lang="fr-FR" dirty="0"/>
              <a:t>Pun </a:t>
            </a:r>
            <a:r>
              <a:rPr lang="fr-FR" dirty="0" err="1"/>
              <a:t>T</a:t>
            </a:r>
            <a:r>
              <a:rPr lang="fr-FR" dirty="0"/>
              <a:t>, Chau M, </a:t>
            </a:r>
            <a:r>
              <a:rPr lang="fr-FR" dirty="0" err="1"/>
              <a:t>Lam</a:t>
            </a:r>
            <a:r>
              <a:rPr lang="fr-FR" dirty="0"/>
              <a:t> C, Tang G, Leong L. </a:t>
            </a:r>
            <a:r>
              <a:rPr lang="fr-FR" dirty="0" err="1"/>
              <a:t>Sonographic</a:t>
            </a:r>
            <a:r>
              <a:rPr lang="fr-FR" dirty="0"/>
              <a:t> </a:t>
            </a:r>
            <a:r>
              <a:rPr lang="fr-FR" dirty="0" err="1"/>
              <a:t>evaluation</a:t>
            </a:r>
            <a:r>
              <a:rPr lang="fr-FR" dirty="0"/>
              <a:t> of the </a:t>
            </a:r>
            <a:r>
              <a:rPr lang="fr-FR" dirty="0" err="1"/>
              <a:t>myomectomy</a:t>
            </a:r>
            <a:r>
              <a:rPr lang="fr-FR" dirty="0"/>
              <a:t> « </a:t>
            </a:r>
            <a:r>
              <a:rPr lang="fr-FR" dirty="0" err="1"/>
              <a:t>scars</a:t>
            </a:r>
            <a:r>
              <a:rPr lang="fr-FR" dirty="0"/>
              <a:t> ». Acta </a:t>
            </a:r>
            <a:r>
              <a:rPr lang="fr-FR" dirty="0" err="1"/>
              <a:t>Obstet</a:t>
            </a:r>
            <a:r>
              <a:rPr lang="fr-FR" dirty="0"/>
              <a:t> </a:t>
            </a:r>
            <a:r>
              <a:rPr lang="fr-FR" dirty="0" err="1"/>
              <a:t>Gynecol</a:t>
            </a:r>
            <a:r>
              <a:rPr lang="fr-FR" dirty="0"/>
              <a:t> Scand. </a:t>
            </a:r>
            <a:r>
              <a:rPr lang="fr-FR" dirty="0" err="1"/>
              <a:t>févr</a:t>
            </a:r>
            <a:r>
              <a:rPr lang="fr-FR" dirty="0"/>
              <a:t> 1998</a:t>
            </a:r>
          </a:p>
          <a:p>
            <a:pPr marL="0" indent="0">
              <a:buNone/>
            </a:pPr>
            <a:r>
              <a:rPr lang="fr-FR" dirty="0"/>
              <a:t>Seinera P, Gaglioti P, Volpi E, Cau MA, Todros </a:t>
            </a:r>
            <a:r>
              <a:rPr lang="fr-FR" dirty="0" err="1"/>
              <a:t>T</a:t>
            </a:r>
            <a:r>
              <a:rPr lang="fr-FR" dirty="0"/>
              <a:t>. </a:t>
            </a:r>
            <a:r>
              <a:rPr lang="fr-FR" dirty="0" err="1"/>
              <a:t>Ultrasound</a:t>
            </a:r>
            <a:r>
              <a:rPr lang="fr-FR" dirty="0"/>
              <a:t> </a:t>
            </a:r>
            <a:r>
              <a:rPr lang="fr-FR" dirty="0" err="1"/>
              <a:t>evaluation</a:t>
            </a:r>
            <a:r>
              <a:rPr lang="fr-FR" dirty="0"/>
              <a:t> of </a:t>
            </a:r>
            <a:r>
              <a:rPr lang="fr-FR" dirty="0" err="1"/>
              <a:t>uterine</a:t>
            </a:r>
            <a:r>
              <a:rPr lang="fr-FR" dirty="0"/>
              <a:t> </a:t>
            </a:r>
            <a:r>
              <a:rPr lang="fr-FR" dirty="0" err="1"/>
              <a:t>wound</a:t>
            </a:r>
            <a:r>
              <a:rPr lang="fr-FR" dirty="0"/>
              <a:t> </a:t>
            </a:r>
            <a:r>
              <a:rPr lang="fr-FR" dirty="0" err="1"/>
              <a:t>healing</a:t>
            </a:r>
            <a:r>
              <a:rPr lang="fr-FR" dirty="0"/>
              <a:t> </a:t>
            </a:r>
            <a:r>
              <a:rPr lang="fr-FR" dirty="0" err="1"/>
              <a:t>following</a:t>
            </a:r>
            <a:r>
              <a:rPr lang="fr-FR" dirty="0"/>
              <a:t> </a:t>
            </a:r>
            <a:r>
              <a:rPr lang="fr-FR" dirty="0" err="1"/>
              <a:t>laparoscopic</a:t>
            </a:r>
            <a:r>
              <a:rPr lang="fr-FR" dirty="0"/>
              <a:t> </a:t>
            </a:r>
            <a:r>
              <a:rPr lang="fr-FR" dirty="0" err="1"/>
              <a:t>myomectomy</a:t>
            </a:r>
            <a:r>
              <a:rPr lang="fr-FR" dirty="0"/>
              <a:t>: </a:t>
            </a:r>
            <a:r>
              <a:rPr lang="fr-FR" dirty="0" err="1"/>
              <a:t>preliminary</a:t>
            </a:r>
            <a:r>
              <a:rPr lang="fr-FR" dirty="0"/>
              <a:t> </a:t>
            </a:r>
            <a:r>
              <a:rPr lang="fr-FR" dirty="0" err="1"/>
              <a:t>results</a:t>
            </a:r>
            <a:r>
              <a:rPr lang="fr-FR" dirty="0"/>
              <a:t>. Human Reproduction. </a:t>
            </a:r>
            <a:r>
              <a:rPr lang="fr-FR" dirty="0" err="1"/>
              <a:t>oct</a:t>
            </a:r>
            <a:r>
              <a:rPr lang="fr-FR" dirty="0"/>
              <a:t> 1999</a:t>
            </a:r>
          </a:p>
          <a:p>
            <a:pPr marL="0" indent="0">
              <a:buNone/>
            </a:pPr>
            <a:r>
              <a:rPr lang="fr-FR" dirty="0"/>
              <a:t>Takeda A, Koyama K, Imoto S, Mori M, Sakai K, Nakamura H. Progressive formation of </a:t>
            </a:r>
            <a:r>
              <a:rPr lang="fr-FR" dirty="0" err="1"/>
              <a:t>uterine</a:t>
            </a:r>
            <a:r>
              <a:rPr lang="fr-FR" dirty="0"/>
              <a:t> </a:t>
            </a:r>
            <a:r>
              <a:rPr lang="fr-FR" dirty="0" err="1"/>
              <a:t>arteriovenous</a:t>
            </a:r>
            <a:r>
              <a:rPr lang="fr-FR" dirty="0"/>
              <a:t> </a:t>
            </a:r>
            <a:r>
              <a:rPr lang="fr-FR" dirty="0" err="1"/>
              <a:t>fistula</a:t>
            </a:r>
            <a:r>
              <a:rPr lang="fr-FR" dirty="0"/>
              <a:t> </a:t>
            </a:r>
            <a:r>
              <a:rPr lang="fr-FR" dirty="0" err="1"/>
              <a:t>after</a:t>
            </a:r>
            <a:r>
              <a:rPr lang="fr-FR" dirty="0"/>
              <a:t> </a:t>
            </a:r>
            <a:r>
              <a:rPr lang="fr-FR" dirty="0" err="1"/>
              <a:t>laparoscopic-assisted</a:t>
            </a:r>
            <a:r>
              <a:rPr lang="fr-FR" dirty="0"/>
              <a:t> </a:t>
            </a:r>
            <a:r>
              <a:rPr lang="fr-FR" dirty="0" err="1"/>
              <a:t>myomectomy</a:t>
            </a:r>
            <a:r>
              <a:rPr lang="fr-FR" dirty="0"/>
              <a:t>. Arch </a:t>
            </a:r>
            <a:r>
              <a:rPr lang="fr-FR" dirty="0" err="1"/>
              <a:t>Gynecol</a:t>
            </a:r>
            <a:r>
              <a:rPr lang="fr-FR" dirty="0"/>
              <a:t> </a:t>
            </a:r>
            <a:r>
              <a:rPr lang="fr-FR" dirty="0" err="1"/>
              <a:t>Obstet</a:t>
            </a:r>
            <a:r>
              <a:rPr lang="fr-FR" dirty="0"/>
              <a:t>. </a:t>
            </a:r>
            <a:r>
              <a:rPr lang="fr-FR" dirty="0" err="1"/>
              <a:t>oct</a:t>
            </a:r>
            <a:r>
              <a:rPr lang="fr-FR" dirty="0"/>
              <a:t> 2009</a:t>
            </a:r>
          </a:p>
          <a:p>
            <a:pPr marL="0" indent="0">
              <a:buNone/>
            </a:pPr>
            <a:r>
              <a:rPr lang="fr-FR" dirty="0"/>
              <a:t>Tanos V, Berry KE, Frist M, Campo R, DeWilde RL. Prevention and Management of Complications in </a:t>
            </a:r>
            <a:r>
              <a:rPr lang="fr-FR" dirty="0" err="1"/>
              <a:t>Laparoscopic</a:t>
            </a:r>
            <a:r>
              <a:rPr lang="fr-FR" dirty="0"/>
              <a:t> </a:t>
            </a:r>
            <a:r>
              <a:rPr lang="fr-FR" dirty="0" err="1"/>
              <a:t>Myomectomy</a:t>
            </a:r>
            <a:r>
              <a:rPr lang="fr-FR" dirty="0"/>
              <a:t>. </a:t>
            </a:r>
            <a:r>
              <a:rPr lang="fr-FR" dirty="0" err="1"/>
              <a:t>BioMed</a:t>
            </a:r>
            <a:r>
              <a:rPr lang="fr-FR" dirty="0"/>
              <a:t> </a:t>
            </a:r>
            <a:r>
              <a:rPr lang="fr-FR" dirty="0" err="1"/>
              <a:t>Research</a:t>
            </a:r>
            <a:r>
              <a:rPr lang="fr-FR" dirty="0"/>
              <a:t> International. 2018</a:t>
            </a:r>
          </a:p>
          <a:p>
            <a:pPr marL="0" indent="0">
              <a:buNone/>
            </a:pPr>
            <a:r>
              <a:rPr lang="fr-FR" dirty="0"/>
              <a:t>Tinelli A, Hurst BS, Mettler L, Tsin DA, Pellegrino M, </a:t>
            </a:r>
            <a:r>
              <a:rPr lang="fr-FR" dirty="0" err="1"/>
              <a:t>Nicolardi</a:t>
            </a:r>
            <a:r>
              <a:rPr lang="fr-FR" dirty="0"/>
              <a:t> G, et al. </a:t>
            </a:r>
            <a:r>
              <a:rPr lang="fr-FR" dirty="0" err="1"/>
              <a:t>Ultrasound</a:t>
            </a:r>
            <a:r>
              <a:rPr lang="fr-FR" dirty="0"/>
              <a:t> </a:t>
            </a:r>
            <a:r>
              <a:rPr lang="fr-FR" dirty="0" err="1"/>
              <a:t>evaluation</a:t>
            </a:r>
            <a:r>
              <a:rPr lang="fr-FR" dirty="0"/>
              <a:t> of </a:t>
            </a:r>
            <a:r>
              <a:rPr lang="fr-FR" dirty="0" err="1"/>
              <a:t>uterine</a:t>
            </a:r>
            <a:r>
              <a:rPr lang="fr-FR" dirty="0"/>
              <a:t> </a:t>
            </a:r>
            <a:r>
              <a:rPr lang="fr-FR" dirty="0" err="1"/>
              <a:t>healing</a:t>
            </a:r>
            <a:r>
              <a:rPr lang="fr-FR" dirty="0"/>
              <a:t> </a:t>
            </a:r>
            <a:r>
              <a:rPr lang="fr-FR" dirty="0" err="1"/>
              <a:t>after</a:t>
            </a:r>
            <a:r>
              <a:rPr lang="fr-FR" dirty="0"/>
              <a:t> </a:t>
            </a:r>
            <a:r>
              <a:rPr lang="fr-FR" dirty="0" err="1"/>
              <a:t>laparoscopic</a:t>
            </a:r>
            <a:r>
              <a:rPr lang="fr-FR" dirty="0"/>
              <a:t> </a:t>
            </a:r>
            <a:r>
              <a:rPr lang="fr-FR" dirty="0" err="1"/>
              <a:t>intracapsular</a:t>
            </a:r>
            <a:r>
              <a:rPr lang="fr-FR" dirty="0"/>
              <a:t> </a:t>
            </a:r>
            <a:r>
              <a:rPr lang="fr-FR" dirty="0" err="1"/>
              <a:t>myomectomy</a:t>
            </a:r>
            <a:r>
              <a:rPr lang="fr-FR" dirty="0"/>
              <a:t>: an </a:t>
            </a:r>
            <a:r>
              <a:rPr lang="fr-FR" dirty="0" err="1"/>
              <a:t>observational</a:t>
            </a:r>
            <a:r>
              <a:rPr lang="fr-FR" dirty="0"/>
              <a:t> </a:t>
            </a:r>
            <a:r>
              <a:rPr lang="fr-FR" dirty="0" err="1"/>
              <a:t>study</a:t>
            </a:r>
            <a:r>
              <a:rPr lang="fr-FR" dirty="0"/>
              <a:t>. Human Reproduction. 1 sept 2012</a:t>
            </a:r>
          </a:p>
          <a:p>
            <a:pPr marL="0" indent="0">
              <a:buNone/>
            </a:pPr>
            <a:r>
              <a:rPr lang="fr-FR" dirty="0"/>
              <a:t>Vargas MV, Moawad GN, Sievers C, Opoku-Anane J, Marfori CQ, Tyan P, et al. </a:t>
            </a:r>
            <a:r>
              <a:rPr lang="fr-FR" dirty="0" err="1"/>
              <a:t>Feasibility</a:t>
            </a:r>
            <a:r>
              <a:rPr lang="fr-FR" dirty="0"/>
              <a:t>, </a:t>
            </a:r>
            <a:r>
              <a:rPr lang="fr-FR" dirty="0" err="1"/>
              <a:t>Safety</a:t>
            </a:r>
            <a:r>
              <a:rPr lang="fr-FR" dirty="0"/>
              <a:t>, and </a:t>
            </a:r>
            <a:r>
              <a:rPr lang="fr-FR" dirty="0" err="1"/>
              <a:t>Prediction</a:t>
            </a:r>
            <a:r>
              <a:rPr lang="fr-FR" dirty="0"/>
              <a:t> of Complications for </a:t>
            </a:r>
            <a:r>
              <a:rPr lang="fr-FR" dirty="0" err="1"/>
              <a:t>Minimally</a:t>
            </a:r>
            <a:r>
              <a:rPr lang="fr-FR" dirty="0"/>
              <a:t> Invasive </a:t>
            </a:r>
            <a:r>
              <a:rPr lang="fr-FR" dirty="0" err="1"/>
              <a:t>Myomectomy</a:t>
            </a:r>
            <a:r>
              <a:rPr lang="fr-FR" dirty="0"/>
              <a:t> in Women With Large and </a:t>
            </a:r>
            <a:r>
              <a:rPr lang="fr-FR" dirty="0" err="1"/>
              <a:t>Numerous</a:t>
            </a:r>
            <a:r>
              <a:rPr lang="fr-FR" dirty="0"/>
              <a:t> </a:t>
            </a:r>
            <a:r>
              <a:rPr lang="fr-FR" dirty="0" err="1"/>
              <a:t>Myomata</a:t>
            </a:r>
            <a:r>
              <a:rPr lang="fr-FR" dirty="0"/>
              <a:t>. Journal of </a:t>
            </a:r>
            <a:r>
              <a:rPr lang="fr-FR" dirty="0" err="1"/>
              <a:t>Minimally</a:t>
            </a:r>
            <a:r>
              <a:rPr lang="fr-FR" dirty="0"/>
              <a:t> Invasive </a:t>
            </a:r>
            <a:r>
              <a:rPr lang="fr-FR" dirty="0" err="1"/>
              <a:t>Gynecology</a:t>
            </a:r>
            <a:r>
              <a:rPr lang="fr-FR" dirty="0"/>
              <a:t>. </a:t>
            </a:r>
            <a:r>
              <a:rPr lang="fr-FR" dirty="0" err="1"/>
              <a:t>févr</a:t>
            </a:r>
            <a:r>
              <a:rPr lang="fr-FR" dirty="0"/>
              <a:t> 2017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8068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5A4F90-1BA1-4B0F-F265-8176DA75A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Aspect / prévalence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3E96B8-AB70-0FA8-4D5E-B97DBBA1C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i="1" dirty="0" err="1"/>
              <a:t>Keckstein</a:t>
            </a:r>
            <a:r>
              <a:rPr lang="fr-FR" i="1" dirty="0"/>
              <a:t> 1994 </a:t>
            </a:r>
            <a:r>
              <a:rPr lang="fr-FR" dirty="0"/>
              <a:t>: 60% d’hématome post-myomectomie (images non décrites) ???</a:t>
            </a:r>
          </a:p>
          <a:p>
            <a:r>
              <a:rPr lang="fr-FR" dirty="0"/>
              <a:t>Zone hétérogène échogène dès J3 = aspect normal de la cicatrisation </a:t>
            </a:r>
          </a:p>
          <a:p>
            <a:r>
              <a:rPr lang="fr-FR" dirty="0"/>
              <a:t>Zone délimitée anéchogène = hématome, apparition zone hyperéchogène dans la zone anéchogène = hématome organisé, </a:t>
            </a:r>
          </a:p>
          <a:p>
            <a:r>
              <a:rPr lang="fr-FR" dirty="0"/>
              <a:t>Hypervascularisation périphérique zone cicatricielle / Hématome avasculaire</a:t>
            </a:r>
          </a:p>
          <a:p>
            <a:r>
              <a:rPr lang="fr-FR" dirty="0"/>
              <a:t>Plutôt aux alentours de 5%, ‘’</a:t>
            </a:r>
            <a:r>
              <a:rPr lang="fr-FR" dirty="0" err="1"/>
              <a:t>haematomas</a:t>
            </a:r>
            <a:r>
              <a:rPr lang="fr-FR" dirty="0"/>
              <a:t> in the </a:t>
            </a:r>
            <a:r>
              <a:rPr lang="fr-FR" dirty="0" err="1"/>
              <a:t>uterine</a:t>
            </a:r>
            <a:r>
              <a:rPr lang="fr-FR" dirty="0"/>
              <a:t> </a:t>
            </a:r>
            <a:r>
              <a:rPr lang="fr-FR" dirty="0" err="1"/>
              <a:t>scar</a:t>
            </a:r>
            <a:r>
              <a:rPr lang="fr-FR" dirty="0"/>
              <a:t> are rare </a:t>
            </a:r>
            <a:r>
              <a:rPr lang="fr-FR" dirty="0" err="1"/>
              <a:t>following</a:t>
            </a:r>
            <a:r>
              <a:rPr lang="fr-FR" dirty="0"/>
              <a:t> </a:t>
            </a:r>
            <a:r>
              <a:rPr lang="fr-FR" dirty="0" err="1"/>
              <a:t>laparoscopic</a:t>
            </a:r>
            <a:r>
              <a:rPr lang="fr-FR" dirty="0"/>
              <a:t> </a:t>
            </a:r>
            <a:r>
              <a:rPr lang="fr-FR" dirty="0" err="1"/>
              <a:t>myomectomy</a:t>
            </a:r>
            <a:r>
              <a:rPr lang="fr-FR" dirty="0"/>
              <a:t>’’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E89F519-0B5C-FE5F-4A41-0A6E7149C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4602" y="585216"/>
            <a:ext cx="1258029" cy="125802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D993963-DB67-A701-665F-9B4B214D8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5318" y="126767"/>
            <a:ext cx="3790528" cy="9168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539C683-E421-C495-FE82-C5D68C0BBF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2075" y="5014857"/>
            <a:ext cx="4363798" cy="8035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C84DE92-54FD-2921-4A2D-88A8ADF4A7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5290" y="1359694"/>
            <a:ext cx="4610583" cy="725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8197AFC-F823-CCBD-9625-28168058CE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3329" y="5963314"/>
            <a:ext cx="3128746" cy="6920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3037328-5DD0-7292-E41A-6A35B3F7AF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520" y="5188090"/>
            <a:ext cx="4494952" cy="4571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7BB36D4-1CB7-381D-3BBC-F148DF9ECC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520" y="5789269"/>
            <a:ext cx="2887101" cy="3480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811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B76C22-149B-691E-85B6-9F8952557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Suivi échographique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2D24CC-3A64-A596-42E4-91CACCC17D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Diminution progressive volume utérin maximale dans les 2 premiers mois,</a:t>
            </a:r>
          </a:p>
          <a:p>
            <a:r>
              <a:rPr lang="fr-FR" dirty="0"/>
              <a:t>6</a:t>
            </a:r>
            <a:r>
              <a:rPr lang="fr-FR" baseline="30000" dirty="0"/>
              <a:t>e</a:t>
            </a:r>
            <a:r>
              <a:rPr lang="fr-FR" dirty="0"/>
              <a:t> mois : ‘’ligne fine échogène’’ à la place de la cicatrice de myomectomie</a:t>
            </a:r>
          </a:p>
          <a:p>
            <a:r>
              <a:rPr lang="fr-FR" dirty="0"/>
              <a:t>J30 : fenêtre optimale pour évaluer la cicatrisation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pic>
        <p:nvPicPr>
          <p:cNvPr id="4" name="Graphique 3" descr="Loupe avec un remplissage uni">
            <a:extLst>
              <a:ext uri="{FF2B5EF4-FFF2-40B4-BE49-F238E27FC236}">
                <a16:creationId xmlns:a16="http://schemas.microsoft.com/office/drawing/2014/main" id="{FA91804A-9C19-43C3-8806-E49F7BA017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40441" y="749572"/>
            <a:ext cx="1136754" cy="113675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7CFA8D7-E4CD-48F4-3467-C4F11AC5D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2412" y="433285"/>
            <a:ext cx="4363798" cy="8035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1109266-9F79-B07F-282B-2A1AFF3CFF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9837" y="3823951"/>
            <a:ext cx="4768947" cy="1161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CC08A69-42EB-303F-DA69-9DBDF00161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341" y="5186877"/>
            <a:ext cx="6701496" cy="6815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1EE2E17-9A1E-AAA5-7B9A-5072F0E8C8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341" y="5948934"/>
            <a:ext cx="5372100" cy="647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78255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13E4FB-EAA5-0186-4036-EAEF591B4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Facteurs de risque 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F73B7EF3-FC27-A21B-ECC4-CEA03622EAA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221004" y="384048"/>
            <a:ext cx="1428320" cy="1428320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955E60F-BABC-96C2-0FA5-8B6C955554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4127" y="2013536"/>
            <a:ext cx="10263465" cy="4318309"/>
          </a:xfrm>
        </p:spPr>
        <p:txBody>
          <a:bodyPr>
            <a:normAutofit/>
          </a:bodyPr>
          <a:lstStyle/>
          <a:p>
            <a:r>
              <a:rPr lang="fr-FR" dirty="0"/>
              <a:t>Taille myome, </a:t>
            </a:r>
          </a:p>
          <a:p>
            <a:r>
              <a:rPr lang="fr-FR" dirty="0"/>
              <a:t>Utilisation garrot sur artère utérine,</a:t>
            </a:r>
          </a:p>
          <a:p>
            <a:r>
              <a:rPr lang="fr-FR" dirty="0"/>
              <a:t>Niveau expérience chirurgicale (&gt; ou &lt; 10 ans)</a:t>
            </a:r>
          </a:p>
          <a:p>
            <a:r>
              <a:rPr lang="fr-FR" dirty="0"/>
              <a:t>‘’</a:t>
            </a:r>
            <a:r>
              <a:rPr lang="fr-FR" dirty="0" err="1"/>
              <a:t>Myometrial</a:t>
            </a:r>
            <a:r>
              <a:rPr lang="fr-FR" dirty="0"/>
              <a:t> gaps’’ par mauvais accolement des berges </a:t>
            </a:r>
          </a:p>
          <a:p>
            <a:r>
              <a:rPr lang="fr-FR" dirty="0"/>
              <a:t>Coagulation excessive donc mauvaise cicatrisation et altération vascularisation </a:t>
            </a:r>
          </a:p>
          <a:p>
            <a:r>
              <a:rPr lang="fr-FR" dirty="0"/>
              <a:t>Adénomyose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AUCUNE association avec parité, nombre myome, site myome, ouverture cavité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F06E6F5-B029-2859-B7B1-039347A44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1004" y="2286000"/>
            <a:ext cx="4610583" cy="725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3E6EE55-4DA1-0C15-F47B-D6C61C2275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3402" y="4439458"/>
            <a:ext cx="4518543" cy="8907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13DE0F8-BC0C-8775-4C50-F87F318D85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1004" y="5836124"/>
            <a:ext cx="3646346" cy="806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62226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4DC03F-22D7-2CFD-642A-5152C511D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Mme D, 44 ans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6C33BF-016A-37B1-E9E1-B4DF810E2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3912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72D262-0967-E2C3-AD12-AD3EE9C13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Diagnostic </a:t>
            </a:r>
            <a:r>
              <a:rPr lang="fr-FR" dirty="0" err="1"/>
              <a:t>differentiel</a:t>
            </a:r>
            <a:endParaRPr lang="fr-FR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78284CDE-8B2F-27A7-9324-09490C5A6DC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074274" y="548640"/>
            <a:ext cx="1455129" cy="1455129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1DCA22-A3A7-63EE-76A4-EC0F38669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9567" y="2233534"/>
            <a:ext cx="10084633" cy="4075826"/>
          </a:xfrm>
        </p:spPr>
        <p:txBody>
          <a:bodyPr/>
          <a:lstStyle/>
          <a:p>
            <a:r>
              <a:rPr lang="fr-FR" dirty="0"/>
              <a:t>Fistule artérioveineuse : zone anéchogène MAIS hypervascularisation avec flux multidirectionnel et turbulent, haute vélocité, basses résistances,</a:t>
            </a:r>
          </a:p>
          <a:p>
            <a:endParaRPr lang="fr-FR" dirty="0"/>
          </a:p>
        </p:txBody>
      </p:sp>
      <p:pic>
        <p:nvPicPr>
          <p:cNvPr id="8" name="Espace réservé du contenu 3">
            <a:extLst>
              <a:ext uri="{FF2B5EF4-FFF2-40B4-BE49-F238E27FC236}">
                <a16:creationId xmlns:a16="http://schemas.microsoft.com/office/drawing/2014/main" id="{8927587C-1D7A-ACDE-A4E1-D9802827A3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7"/>
          <a:stretch>
            <a:fillRect/>
          </a:stretch>
        </p:blipFill>
        <p:spPr>
          <a:xfrm>
            <a:off x="0" y="4156248"/>
            <a:ext cx="6954333" cy="2116536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46AF1F9-3035-F889-B0DB-1372ACAA4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1671" y="3355694"/>
            <a:ext cx="3730595" cy="299622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E395AB5-EECD-9C3B-EBA6-DFFFEEC397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472" y="2972714"/>
            <a:ext cx="4650303" cy="11091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46980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DDA610-1E83-A0A6-E292-016C23607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conséquences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FC3F99-CD2C-F99D-DE40-3920C6D056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2084831"/>
            <a:ext cx="10383388" cy="4224529"/>
          </a:xfrm>
        </p:spPr>
        <p:txBody>
          <a:bodyPr/>
          <a:lstStyle/>
          <a:p>
            <a:r>
              <a:rPr lang="fr-FR" dirty="0"/>
              <a:t>Douleurs</a:t>
            </a:r>
          </a:p>
          <a:p>
            <a:r>
              <a:rPr lang="fr-FR" dirty="0"/>
              <a:t>Fièvre </a:t>
            </a:r>
          </a:p>
          <a:p>
            <a:r>
              <a:rPr lang="fr-FR" dirty="0"/>
              <a:t>Mauvaise cicatrisation avec fragilité utérine ultérieure</a:t>
            </a:r>
          </a:p>
          <a:p>
            <a:r>
              <a:rPr lang="fr-FR" dirty="0"/>
              <a:t>                                </a:t>
            </a:r>
          </a:p>
          <a:p>
            <a:r>
              <a:rPr lang="fr-FR" dirty="0"/>
              <a:t>                                                                 RUPTURE UTERINE ? 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DD22E87E-BFF2-A544-B30F-FD196682872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44629" y="762066"/>
            <a:ext cx="1145915" cy="1145915"/>
          </a:xfrm>
          <a:prstGeom prst="rect">
            <a:avLst/>
          </a:prstGeom>
        </p:spPr>
      </p:pic>
      <p:sp>
        <p:nvSpPr>
          <p:cNvPr id="7" name="Flèche à angle droit 6">
            <a:extLst>
              <a:ext uri="{FF2B5EF4-FFF2-40B4-BE49-F238E27FC236}">
                <a16:creationId xmlns:a16="http://schemas.microsoft.com/office/drawing/2014/main" id="{2693DA04-5CDE-A05A-6F39-8946AD5FFBA0}"/>
              </a:ext>
            </a:extLst>
          </p:cNvPr>
          <p:cNvSpPr/>
          <p:nvPr/>
        </p:nvSpPr>
        <p:spPr>
          <a:xfrm rot="5400000">
            <a:off x="4947586" y="3500052"/>
            <a:ext cx="667063" cy="727023"/>
          </a:xfrm>
          <a:prstGeom prst="bent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F3CB98-D647-C5C3-0AB8-9618C7B32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821" y="4883352"/>
            <a:ext cx="5481732" cy="12125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546483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D81A88-BB35-000B-7793-ECA3ADB79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Rupture utérine post-myomectomie coelioscopique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ECCC3227-0CE9-21C7-8958-15C971DB44C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123833" y="310824"/>
            <a:ext cx="2044039" cy="1737433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471FD10-D920-387F-8295-C95303D11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4128" y="2322648"/>
            <a:ext cx="9720072" cy="3986711"/>
          </a:xfrm>
        </p:spPr>
        <p:txBody>
          <a:bodyPr>
            <a:normAutofit/>
          </a:bodyPr>
          <a:lstStyle/>
          <a:p>
            <a:r>
              <a:rPr lang="fr-FR" dirty="0"/>
              <a:t>1,2% coelioscopie / 0,4% laparotomie</a:t>
            </a:r>
          </a:p>
          <a:p>
            <a:r>
              <a:rPr lang="fr-FR" dirty="0"/>
              <a:t>Aucun intervalle sécurité chirurgie-grossesse</a:t>
            </a:r>
          </a:p>
          <a:p>
            <a:r>
              <a:rPr lang="fr-FR" dirty="0"/>
              <a:t>90% surviennent après myomectomie UNIQUE</a:t>
            </a:r>
          </a:p>
          <a:p>
            <a:r>
              <a:rPr lang="fr-FR" dirty="0"/>
              <a:t>50% myomes mur postérieur</a:t>
            </a:r>
          </a:p>
          <a:p>
            <a:r>
              <a:rPr lang="fr-FR" dirty="0"/>
              <a:t>92% ruptures surviennent AVANT travail, 19-42 SA </a:t>
            </a:r>
          </a:p>
          <a:p>
            <a:r>
              <a:rPr lang="fr-FR" dirty="0"/>
              <a:t>Risque augmenté si coelio vs </a:t>
            </a:r>
            <a:r>
              <a:rPr lang="fr-FR" dirty="0" err="1"/>
              <a:t>laparo</a:t>
            </a:r>
            <a:r>
              <a:rPr lang="fr-FR" dirty="0"/>
              <a:t> MAIS succès tentative voie basse après coelio &gt; </a:t>
            </a:r>
            <a:r>
              <a:rPr lang="fr-FR" dirty="0" err="1"/>
              <a:t>laparo</a:t>
            </a:r>
            <a:r>
              <a:rPr lang="fr-FR" dirty="0"/>
              <a:t> </a:t>
            </a:r>
          </a:p>
          <a:p>
            <a:r>
              <a:rPr lang="fr-FR" dirty="0"/>
              <a:t>1% risque rupture post-césarienne donc au moins équivalent (</a:t>
            </a:r>
            <a:r>
              <a:rPr lang="fr-FR" dirty="0" err="1"/>
              <a:t>Hoffmeyr</a:t>
            </a:r>
            <a:r>
              <a:rPr lang="fr-FR" dirty="0"/>
              <a:t>, OMS)</a:t>
            </a: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AD27DDC-D7F1-19BF-3A3F-828521C14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9668" y="2391429"/>
            <a:ext cx="4448204" cy="10375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276290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9EA1FD-3860-88E2-7739-A1B34E1D3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Comment éviter ces hématomes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335241-B068-5F68-4A0E-8CFFE2A4E3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Hémostase ciblée sur vaisseaux de grande taille</a:t>
            </a:r>
          </a:p>
          <a:p>
            <a:r>
              <a:rPr lang="fr-FR" dirty="0"/>
              <a:t>Coagulation bipolaire, minutieuse</a:t>
            </a:r>
          </a:p>
          <a:p>
            <a:r>
              <a:rPr lang="fr-FR" dirty="0"/>
              <a:t>Vasoconstricteurs</a:t>
            </a:r>
          </a:p>
          <a:p>
            <a:r>
              <a:rPr lang="fr-FR" dirty="0"/>
              <a:t>Fermeture soigneuse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3E6E1F-B68E-B661-EC3D-3EA9DC51B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166878"/>
            <a:ext cx="5481732" cy="12125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BAB5C52-7FE8-B5D7-8334-BF01DF406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930" y="821041"/>
            <a:ext cx="847872" cy="84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456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FF9FFC-29A8-98ED-D177-1D3527563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 maintenant ?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EEA47B-D521-B7E3-E4D5-AE6D771B4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AUCUNE étude centrée sur hématomes post-myomectomie</a:t>
            </a:r>
          </a:p>
          <a:p>
            <a:endParaRPr lang="fr-FR" dirty="0"/>
          </a:p>
          <a:p>
            <a:r>
              <a:rPr lang="fr-FR" dirty="0"/>
              <a:t>Registre prospectif complications myomectomie ? </a:t>
            </a:r>
          </a:p>
        </p:txBody>
      </p:sp>
    </p:spTree>
    <p:extLst>
      <p:ext uri="{BB962C8B-B14F-4D97-AF65-F5344CB8AC3E}">
        <p14:creationId xmlns:p14="http://schemas.microsoft.com/office/powerpoint/2010/main" val="3340099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238A93-E887-136B-39AD-F7FC894880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Merci pour votre attention !!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A19C569-641E-576E-65CC-CA19DC45AE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1E3B7D3-2A44-4B15-FFB6-CD93885D7A65}"/>
              </a:ext>
            </a:extLst>
          </p:cNvPr>
          <p:cNvSpPr txBox="1"/>
          <p:nvPr/>
        </p:nvSpPr>
        <p:spPr>
          <a:xfrm>
            <a:off x="5548184" y="22736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2108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067D4-DC8E-93B6-8A4A-6B4EAE164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12DF67-0F9F-E0FE-FCD6-B8D7DDD27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Mme D, 44 ans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448498-613A-7E3D-2CD6-2D1B2BBB1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Antécédents médico-chirurgicaux : syndrome dépressif, chirurgie ménisque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9" name="Graphique 8" descr="Stéthoscope avec un remplissage uni">
            <a:extLst>
              <a:ext uri="{FF2B5EF4-FFF2-40B4-BE49-F238E27FC236}">
                <a16:creationId xmlns:a16="http://schemas.microsoft.com/office/drawing/2014/main" id="{59A57096-B1BC-2307-A1D4-C385D26461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728" y="201339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977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F7B2C-E6B1-FE38-E192-571AE0A8C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05B965-FFE8-D11C-1817-4FCDAEDD3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Mme D, 44 ans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690C5E-5F06-ED19-A0A1-AB43EBC1A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Antécédents médico-chirurgicaux : syndrome dépressif, chirurgie ménisque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Antécédents gynéco-obstétricaux : G0, RS+ </a:t>
            </a:r>
          </a:p>
        </p:txBody>
      </p:sp>
      <p:pic>
        <p:nvPicPr>
          <p:cNvPr id="4" name="Graphique 3" descr="Stéthoscope avec un remplissage uni">
            <a:extLst>
              <a:ext uri="{FF2B5EF4-FFF2-40B4-BE49-F238E27FC236}">
                <a16:creationId xmlns:a16="http://schemas.microsoft.com/office/drawing/2014/main" id="{7CED94BC-14FA-8569-4448-6168BBE146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44081" y="2286000"/>
            <a:ext cx="380047" cy="441769"/>
          </a:xfrm>
          <a:prstGeom prst="rect">
            <a:avLst/>
          </a:prstGeom>
        </p:spPr>
      </p:pic>
      <p:pic>
        <p:nvPicPr>
          <p:cNvPr id="6" name="Graphique 5" descr="Femme enceinte avec un remplissage uni">
            <a:extLst>
              <a:ext uri="{FF2B5EF4-FFF2-40B4-BE49-F238E27FC236}">
                <a16:creationId xmlns:a16="http://schemas.microsoft.com/office/drawing/2014/main" id="{453DB2CD-0124-144B-3E1D-30E085A17B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6904" y="29289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071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8A7AA-D456-29AB-CD7C-399E41FD1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6DD060-2130-E16E-4E1A-9AD428493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Mme D, 44 ans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6DD2AC-B8DE-DD04-4392-9AEEFEA018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Antécédents médico-chirurgicaux : syndrome dépressif, chirurgie ménisque</a:t>
            </a:r>
          </a:p>
          <a:p>
            <a:pPr marL="0" indent="0">
              <a:buNone/>
            </a:pPr>
            <a:r>
              <a:rPr lang="fr-FR" dirty="0"/>
              <a:t>Antécédents gynéco-obstétricaux : G0, RS+ </a:t>
            </a:r>
          </a:p>
          <a:p>
            <a:pPr marL="0" indent="0">
              <a:buNone/>
            </a:pPr>
            <a:r>
              <a:rPr lang="fr-FR" dirty="0"/>
              <a:t>Aucune allergie connue </a:t>
            </a:r>
          </a:p>
        </p:txBody>
      </p:sp>
      <p:pic>
        <p:nvPicPr>
          <p:cNvPr id="4" name="Graphique 3" descr="Stéthoscope avec un remplissage uni">
            <a:extLst>
              <a:ext uri="{FF2B5EF4-FFF2-40B4-BE49-F238E27FC236}">
                <a16:creationId xmlns:a16="http://schemas.microsoft.com/office/drawing/2014/main" id="{0BCC2D6B-4B81-E14A-24DB-2F307F4E3D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1206" y="2286000"/>
            <a:ext cx="380047" cy="441769"/>
          </a:xfrm>
          <a:prstGeom prst="rect">
            <a:avLst/>
          </a:prstGeom>
        </p:spPr>
      </p:pic>
      <p:pic>
        <p:nvPicPr>
          <p:cNvPr id="5" name="Graphique 4" descr="Femme enceinte avec un remplissage uni">
            <a:extLst>
              <a:ext uri="{FF2B5EF4-FFF2-40B4-BE49-F238E27FC236}">
                <a16:creationId xmlns:a16="http://schemas.microsoft.com/office/drawing/2014/main" id="{71500653-DB7A-5E63-1CF9-FDE2186177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9484" y="2727769"/>
            <a:ext cx="441769" cy="44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34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C0969-96EE-47C3-0569-75E9390AB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850670-10AE-0FFA-8D25-5C8257441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Mme D, 44 ans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F3171E-A103-AC4D-A933-6EB7D0F61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Antécédents médico-chirurgicaux : syndrome dépressif, chirurgie ménisque</a:t>
            </a:r>
          </a:p>
          <a:p>
            <a:pPr marL="0" indent="0">
              <a:buNone/>
            </a:pPr>
            <a:r>
              <a:rPr lang="fr-FR" dirty="0"/>
              <a:t>Antécédents gynéco-obstétricaux : G0, RS+ </a:t>
            </a:r>
          </a:p>
          <a:p>
            <a:pPr marL="0" indent="0">
              <a:buNone/>
            </a:pPr>
            <a:r>
              <a:rPr lang="fr-FR" dirty="0"/>
              <a:t>Aucune allergie connue </a:t>
            </a:r>
          </a:p>
          <a:p>
            <a:pPr marL="0" indent="0">
              <a:buNone/>
            </a:pPr>
            <a:r>
              <a:rPr lang="fr-FR" dirty="0"/>
              <a:t>Volumineux myome utérin, métrorragies </a:t>
            </a:r>
          </a:p>
          <a:p>
            <a:pPr marL="0" indent="0">
              <a:buNone/>
            </a:pPr>
            <a:r>
              <a:rPr lang="fr-FR" dirty="0"/>
              <a:t>Désir de conservation utérine </a:t>
            </a:r>
          </a:p>
        </p:txBody>
      </p:sp>
      <p:pic>
        <p:nvPicPr>
          <p:cNvPr id="4" name="Graphique 3" descr="Stéthoscope avec un remplissage uni">
            <a:extLst>
              <a:ext uri="{FF2B5EF4-FFF2-40B4-BE49-F238E27FC236}">
                <a16:creationId xmlns:a16="http://schemas.microsoft.com/office/drawing/2014/main" id="{63E44B28-B596-54D1-9D1F-1A6BF481B0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1206" y="2286000"/>
            <a:ext cx="380047" cy="441769"/>
          </a:xfrm>
          <a:prstGeom prst="rect">
            <a:avLst/>
          </a:prstGeom>
        </p:spPr>
      </p:pic>
      <p:pic>
        <p:nvPicPr>
          <p:cNvPr id="5" name="Graphique 4" descr="Femme enceinte avec un remplissage uni">
            <a:extLst>
              <a:ext uri="{FF2B5EF4-FFF2-40B4-BE49-F238E27FC236}">
                <a16:creationId xmlns:a16="http://schemas.microsoft.com/office/drawing/2014/main" id="{72EED96D-C1AA-A4D3-8ADD-E2AD7BBBAE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9484" y="2727769"/>
            <a:ext cx="441769" cy="44176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F715E96-053A-6452-5A1B-61EB00C3EA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729" y="3812732"/>
            <a:ext cx="6350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211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6E142A-EE75-14A9-4E79-AEF5B1471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17323"/>
            <a:ext cx="5120561" cy="1325563"/>
          </a:xfrm>
        </p:spPr>
        <p:txBody>
          <a:bodyPr>
            <a:normAutofit/>
          </a:bodyPr>
          <a:lstStyle/>
          <a:p>
            <a:r>
              <a:rPr lang="fr-FR" dirty="0"/>
              <a:t>IRM 2024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0FCD94-90CD-CAD3-7D1C-C566C0C12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092194" cy="4351338"/>
          </a:xfrm>
        </p:spPr>
        <p:txBody>
          <a:bodyPr>
            <a:normAutofit/>
          </a:bodyPr>
          <a:lstStyle/>
          <a:p>
            <a:endParaRPr lang="fr-FR" dirty="0"/>
          </a:p>
          <a:p>
            <a:r>
              <a:rPr lang="fr-FR" dirty="0"/>
              <a:t>Utérus antéversé antéfléchi de 126 x 99 x 88 mm</a:t>
            </a:r>
          </a:p>
          <a:p>
            <a:r>
              <a:rPr lang="fr-FR" dirty="0"/>
              <a:t>Myome hyalin corporéal antérieur gauche FIGO 5 de 83x75x101mm,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65704C5-6EDA-26BA-13F3-E7E7589083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022" b="-1"/>
          <a:stretch>
            <a:fillRect/>
          </a:stretch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DB01C41-05DC-EAEE-383E-95E3711353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9" r="3880" b="-2"/>
          <a:stretch>
            <a:fillRect/>
          </a:stretch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E3F8767-545B-8DC7-7156-F349476F00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320" y="468974"/>
            <a:ext cx="6350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99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B12388-8304-F8BE-FC60-44C38263E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96600" cy="1325563"/>
          </a:xfrm>
        </p:spPr>
        <p:txBody>
          <a:bodyPr/>
          <a:lstStyle/>
          <a:p>
            <a:r>
              <a:rPr lang="fr-FR" dirty="0"/>
              <a:t>26/11/2025 : coelioscopie, 2h48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FB91A0-4520-22B4-AC43-9E9A04406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Installation habituelle, optique en sus-ombilical</a:t>
            </a:r>
          </a:p>
          <a:p>
            <a:r>
              <a:rPr lang="fr-FR" dirty="0"/>
              <a:t>Coagulation artère utérine gauche, mise en place de clips sur l’artère utérine droite </a:t>
            </a:r>
          </a:p>
          <a:p>
            <a:r>
              <a:rPr lang="fr-FR" dirty="0"/>
              <a:t>Incision monopolaire oblique de la base du ligament utéro-ovarien gauche en direction du LUS droit</a:t>
            </a:r>
          </a:p>
          <a:p>
            <a:r>
              <a:rPr lang="fr-FR" dirty="0"/>
              <a:t>Dissection fastidieuse avec multiples élargissements de l’incision, </a:t>
            </a:r>
          </a:p>
          <a:p>
            <a:r>
              <a:rPr lang="fr-FR" dirty="0"/>
              <a:t>Fermeture en deux plans, points simples au </a:t>
            </a:r>
            <a:r>
              <a:rPr lang="fr-FR" dirty="0" err="1"/>
              <a:t>Monocryl</a:t>
            </a:r>
            <a:r>
              <a:rPr lang="fr-FR" dirty="0"/>
              <a:t> 0. Suture complexe du fait de la position basse du myome,</a:t>
            </a:r>
          </a:p>
          <a:p>
            <a:r>
              <a:rPr lang="fr-FR" dirty="0"/>
              <a:t>Hémostase satisfaisante bipolaire, </a:t>
            </a:r>
            <a:r>
              <a:rPr lang="fr-FR" dirty="0" err="1"/>
              <a:t>Interceed</a:t>
            </a:r>
            <a:r>
              <a:rPr lang="fr-FR" dirty="0"/>
              <a:t> sur la face postérieure de l’utérus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Clips laissés en place sur l’artère utérine droite,</a:t>
            </a:r>
          </a:p>
        </p:txBody>
      </p:sp>
    </p:spTree>
    <p:extLst>
      <p:ext uri="{BB962C8B-B14F-4D97-AF65-F5344CB8AC3E}">
        <p14:creationId xmlns:p14="http://schemas.microsoft.com/office/powerpoint/2010/main" val="4199331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D1FE24-D348-5113-1A9B-C29D85AC2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Post-opératoire immédiat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365743-0E54-81CD-5C4E-B1B377BB0E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J1 : douleurs abdominales avec utérus augmenté de volume avec à la palpation  utérus de même taille qu’en </a:t>
            </a:r>
            <a:r>
              <a:rPr lang="fr-FR" dirty="0" err="1"/>
              <a:t>pré-opératoire</a:t>
            </a:r>
            <a:endParaRPr lang="fr-FR" dirty="0"/>
          </a:p>
          <a:p>
            <a:pPr lvl="1"/>
            <a:r>
              <a:rPr lang="fr-FR" dirty="0"/>
              <a:t>Echographie : confirmation du diagnostic d’hématome </a:t>
            </a:r>
            <a:r>
              <a:rPr lang="fr-FR" dirty="0" err="1"/>
              <a:t>intrapariétal</a:t>
            </a:r>
            <a:r>
              <a:rPr lang="fr-FR" dirty="0"/>
              <a:t> utérin latéral gauche de 8cm de grand axe, </a:t>
            </a:r>
          </a:p>
          <a:p>
            <a:r>
              <a:rPr lang="fr-FR" dirty="0"/>
              <a:t>Reprise mictionnelle satisfaisante et spontanée, aucune déglobulisation, </a:t>
            </a:r>
          </a:p>
          <a:p>
            <a:r>
              <a:rPr lang="fr-FR" dirty="0"/>
              <a:t>Douleurs soulagées par les antalgiques de palier 1</a:t>
            </a:r>
          </a:p>
          <a:p>
            <a:r>
              <a:rPr lang="fr-FR" dirty="0"/>
              <a:t>Retour à domicile autorisé à J2 </a:t>
            </a:r>
          </a:p>
          <a:p>
            <a:r>
              <a:rPr lang="fr-FR" dirty="0" err="1"/>
              <a:t>Thromboprophylaxie</a:t>
            </a:r>
            <a:r>
              <a:rPr lang="fr-FR" dirty="0"/>
              <a:t> par LOVENOX 4000UI/j jusqu’au 10/12 (2 semaines)</a:t>
            </a:r>
          </a:p>
          <a:p>
            <a:endParaRPr lang="fr-FR" dirty="0"/>
          </a:p>
          <a:p>
            <a:r>
              <a:rPr lang="fr-FR" dirty="0"/>
              <a:t>Analyse histologique de la pièce opératoire : léiomyome bénin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424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repeatCount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é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é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18494</TotalTime>
  <Words>1087</Words>
  <Application>Microsoft Macintosh PowerPoint</Application>
  <PresentationFormat>Grand écran</PresentationFormat>
  <Paragraphs>125</Paragraphs>
  <Slides>25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30" baseType="lpstr">
      <vt:lpstr>Aptos</vt:lpstr>
      <vt:lpstr>Tw Cen MT</vt:lpstr>
      <vt:lpstr>Tw Cen MT Condensed</vt:lpstr>
      <vt:lpstr>Wingdings 3</vt:lpstr>
      <vt:lpstr>Intégral</vt:lpstr>
      <vt:lpstr>Hématome intra-myométrial post-myomectomie par laparoscopie </vt:lpstr>
      <vt:lpstr>Mme D, 44 ans </vt:lpstr>
      <vt:lpstr>Mme D, 44 ans </vt:lpstr>
      <vt:lpstr>Mme D, 44 ans </vt:lpstr>
      <vt:lpstr>Mme D, 44 ans </vt:lpstr>
      <vt:lpstr>Mme D, 44 ans </vt:lpstr>
      <vt:lpstr>IRM 2024</vt:lpstr>
      <vt:lpstr>26/11/2025 : coelioscopie, 2h48</vt:lpstr>
      <vt:lpstr>Post-opératoire immédiat</vt:lpstr>
      <vt:lpstr>Aurions-nous dû ré-opérer ?</vt:lpstr>
      <vt:lpstr>Consultations post-opératoires précoces </vt:lpstr>
      <vt:lpstr>Consultation post-opératoire J40</vt:lpstr>
      <vt:lpstr>Echographie 3 mois – mars 2026</vt:lpstr>
      <vt:lpstr>Echographie 3 mois – mars 2026</vt:lpstr>
      <vt:lpstr>Les hématomes Dans la littérature</vt:lpstr>
      <vt:lpstr>Articles analysés  </vt:lpstr>
      <vt:lpstr>Aspect / prévalence</vt:lpstr>
      <vt:lpstr>Suivi échographique</vt:lpstr>
      <vt:lpstr>Facteurs de risque </vt:lpstr>
      <vt:lpstr>Diagnostic differentiel</vt:lpstr>
      <vt:lpstr>conséquences</vt:lpstr>
      <vt:lpstr>Rupture utérine post-myomectomie coelioscopique</vt:lpstr>
      <vt:lpstr>Comment éviter ces hématomes </vt:lpstr>
      <vt:lpstr>Et maintenant ? </vt:lpstr>
      <vt:lpstr>Merci pour votre attention 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Julien BOURDIN</dc:creator>
  <cp:lastModifiedBy>Julien BOURDIN</cp:lastModifiedBy>
  <cp:revision>22</cp:revision>
  <dcterms:created xsi:type="dcterms:W3CDTF">2026-05-19T12:00:52Z</dcterms:created>
  <dcterms:modified xsi:type="dcterms:W3CDTF">2026-06-04T21:47:53Z</dcterms:modified>
</cp:coreProperties>
</file>