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6" r:id="rId17"/>
    <p:sldId id="285" r:id="rId18"/>
    <p:sldId id="271" r:id="rId19"/>
    <p:sldId id="274" r:id="rId20"/>
    <p:sldId id="275" r:id="rId21"/>
    <p:sldId id="286" r:id="rId22"/>
    <p:sldId id="273" r:id="rId23"/>
    <p:sldId id="277" r:id="rId24"/>
    <p:sldId id="278" r:id="rId25"/>
    <p:sldId id="283" r:id="rId26"/>
    <p:sldId id="272" r:id="rId27"/>
    <p:sldId id="287" r:id="rId28"/>
    <p:sldId id="279" r:id="rId29"/>
    <p:sldId id="280" r:id="rId30"/>
    <p:sldId id="281" r:id="rId31"/>
    <p:sldId id="282" r:id="rId32"/>
    <p:sldId id="284"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19"/>
  </p:normalViewPr>
  <p:slideViewPr>
    <p:cSldViewPr snapToGrid="0">
      <p:cViewPr varScale="1">
        <p:scale>
          <a:sx n="95" d="100"/>
          <a:sy n="95" d="100"/>
        </p:scale>
        <p:origin x="200" y="488"/>
      </p:cViewPr>
      <p:guideLst/>
    </p:cSldViewPr>
  </p:slideViewPr>
  <p:notesTextViewPr>
    <p:cViewPr>
      <p:scale>
        <a:sx n="1" d="1"/>
        <a:sy n="1" d="1"/>
      </p:scale>
      <p:origin x="0" y="-152"/>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2:37:55.563"/>
    </inkml:context>
    <inkml:brush xml:id="br0">
      <inkml:brushProperty name="width" value="0.035" units="cm"/>
      <inkml:brushProperty name="height" value="0.035" units="cm"/>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0C3F4-E1D4-4E40-817B-EC4802302496}" type="datetimeFigureOut">
              <a:rPr lang="fr-FR" smtClean="0"/>
              <a:t>01/06/2026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473FC-0834-0D45-8ED5-8A4D1A08FC41}" type="slidenum">
              <a:rPr lang="fr-FR" smtClean="0"/>
              <a:t>‹N°›</a:t>
            </a:fld>
            <a:endParaRPr lang="fr-FR"/>
          </a:p>
        </p:txBody>
      </p:sp>
    </p:spTree>
    <p:extLst>
      <p:ext uri="{BB962C8B-B14F-4D97-AF65-F5344CB8AC3E}">
        <p14:creationId xmlns:p14="http://schemas.microsoft.com/office/powerpoint/2010/main" val="2975789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emonde.fr/"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lemonde.fr/sciences/article/2026/01/27/le-test-salivaire-pour-l-endometriose-un-succes-et-beaucoup-de-questions_6664263_1650684.html" TargetMode="External"/><Relationship Id="rId5" Type="http://schemas.openxmlformats.org/officeDocument/2006/relationships/hyperlink" Target="mailto:syndication@lemonde.fr" TargetMode="External"/><Relationship Id="rId4" Type="http://schemas.openxmlformats.org/officeDocument/2006/relationships/hyperlink" Target="https://moncompte.lemonde.fr/cgv"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 L'</a:t>
            </a:r>
            <a:r>
              <a:rPr lang="fr-FR" sz="1200" b="0" i="0" u="none" strike="noStrike" kern="1200" dirty="0" err="1">
                <a:solidFill>
                  <a:schemeClr val="tx1"/>
                </a:solidFill>
                <a:effectLst/>
                <a:latin typeface="+mn-lt"/>
                <a:ea typeface="+mn-ea"/>
                <a:cs typeface="+mn-cs"/>
              </a:rPr>
              <a:t>Endotest</a:t>
            </a:r>
            <a:r>
              <a:rPr lang="fr-FR" sz="1200" b="0" i="0" u="none" strike="noStrike" kern="1200" dirty="0">
                <a:solidFill>
                  <a:schemeClr val="tx1"/>
                </a:solidFill>
                <a:effectLst/>
                <a:latin typeface="+mn-lt"/>
                <a:ea typeface="+mn-ea"/>
                <a:cs typeface="+mn-cs"/>
              </a:rPr>
              <a:t> est présenté comme une avancée majeure dans le diagnostic de l'endométriose. Mais au-delà de la promesse technologique, que disent les données et quel impact </a:t>
            </a:r>
            <a:r>
              <a:rPr lang="fr-FR" sz="1200" b="0" i="0" u="none" strike="noStrike" kern="1200">
                <a:solidFill>
                  <a:schemeClr val="tx1"/>
                </a:solidFill>
                <a:effectLst/>
                <a:latin typeface="+mn-lt"/>
                <a:ea typeface="+mn-ea"/>
                <a:cs typeface="+mn-cs"/>
              </a:rPr>
              <a:t>clinique peut il avoir? </a:t>
            </a:r>
            <a:r>
              <a:rPr lang="fr-FR" sz="1200" b="0" i="0" u="none" strike="noStrike" kern="1200" dirty="0">
                <a:solidFill>
                  <a:schemeClr val="tx1"/>
                </a:solidFill>
                <a:effectLst/>
                <a:latin typeface="+mn-lt"/>
                <a:ea typeface="+mn-ea"/>
                <a:cs typeface="+mn-cs"/>
              </a:rPr>
              <a:t>? »</a:t>
            </a:r>
          </a:p>
          <a:p>
            <a:r>
              <a:rPr lang="fr-FR" sz="1200" b="0" i="0" u="none" strike="noStrike" kern="1200" dirty="0">
                <a:solidFill>
                  <a:schemeClr val="tx1"/>
                </a:solidFill>
                <a:effectLst/>
                <a:latin typeface="+mn-lt"/>
                <a:ea typeface="+mn-ea"/>
                <a:cs typeface="+mn-cs"/>
              </a:rPr>
              <a:t> L'innovation n'est pas seulement de créer un test, mais de démontrer sa valeur clinique. C'est à cette question que nous allons nous intéresser aujourd'hui. </a:t>
            </a:r>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a:t>
            </a:fld>
            <a:endParaRPr lang="fr-FR"/>
          </a:p>
        </p:txBody>
      </p:sp>
    </p:spTree>
    <p:extLst>
      <p:ext uri="{BB962C8B-B14F-4D97-AF65-F5344CB8AC3E}">
        <p14:creationId xmlns:p14="http://schemas.microsoft.com/office/powerpoint/2010/main" val="333963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FR" dirty="0"/>
              <a:t>Au final risque d’augmenter les coelio explo inutiles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16</a:t>
            </a:fld>
            <a:endParaRPr lang="fr-FR"/>
          </a:p>
        </p:txBody>
      </p:sp>
    </p:spTree>
    <p:extLst>
      <p:ext uri="{BB962C8B-B14F-4D97-AF65-F5344CB8AC3E}">
        <p14:creationId xmlns:p14="http://schemas.microsoft.com/office/powerpoint/2010/main" val="466605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puis l’</a:t>
            </a:r>
            <a:r>
              <a:rPr lang="fr-FR" dirty="0" err="1"/>
              <a:t>etude</a:t>
            </a:r>
            <a:r>
              <a:rPr lang="fr-FR" dirty="0"/>
              <a:t> est faite par l’</a:t>
            </a:r>
            <a:r>
              <a:rPr lang="fr-FR" dirty="0" err="1"/>
              <a:t>equipe</a:t>
            </a:r>
            <a:r>
              <a:rPr lang="fr-FR" dirty="0"/>
              <a:t> </a:t>
            </a:r>
            <a:r>
              <a:rPr lang="fr-FR" dirty="0" err="1"/>
              <a:t>ziwig</a:t>
            </a:r>
            <a:r>
              <a:rPr lang="fr-FR" dirty="0"/>
              <a:t> ce qui pose toujours la question des conflits d’</a:t>
            </a:r>
            <a:r>
              <a:rPr lang="fr-FR" dirty="0" err="1"/>
              <a:t>interêts</a:t>
            </a:r>
            <a:r>
              <a:rPr lang="fr-FR" dirty="0"/>
              <a:t>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17</a:t>
            </a:fld>
            <a:endParaRPr lang="fr-FR"/>
          </a:p>
        </p:txBody>
      </p:sp>
    </p:spTree>
    <p:extLst>
      <p:ext uri="{BB962C8B-B14F-4D97-AF65-F5344CB8AC3E}">
        <p14:creationId xmlns:p14="http://schemas.microsoft.com/office/powerpoint/2010/main" val="4245939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L’autre question concernant ce test c’est l’utilité clinique réelle</a:t>
            </a:r>
          </a:p>
          <a:p>
            <a:r>
              <a:rPr lang="fr-FR" dirty="0"/>
              <a:t>Ce qui est vendu c’est de passer d’un parcours classique avec ..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19</a:t>
            </a:fld>
            <a:endParaRPr lang="fr-FR"/>
          </a:p>
        </p:txBody>
      </p:sp>
    </p:spTree>
    <p:extLst>
      <p:ext uri="{BB962C8B-B14F-4D97-AF65-F5344CB8AC3E}">
        <p14:creationId xmlns:p14="http://schemas.microsoft.com/office/powerpoint/2010/main" val="3050391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Douloureuse.. Et dans l’utilisation supposée de ce test on oublie les patientes avec …</a:t>
            </a:r>
          </a:p>
          <a:p>
            <a:r>
              <a:rPr lang="fr-FR" dirty="0"/>
              <a:t>Ne changera pas la prise en charge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20</a:t>
            </a:fld>
            <a:endParaRPr lang="fr-FR"/>
          </a:p>
        </p:txBody>
      </p:sp>
    </p:spTree>
    <p:extLst>
      <p:ext uri="{BB962C8B-B14F-4D97-AF65-F5344CB8AC3E}">
        <p14:creationId xmlns:p14="http://schemas.microsoft.com/office/powerpoint/2010/main" val="2457947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D’autre part un autre  question que </a:t>
            </a:r>
            <a:r>
              <a:rPr lang="fr-FR" dirty="0" err="1"/>
              <a:t>souleve</a:t>
            </a:r>
            <a:r>
              <a:rPr lang="fr-FR" dirty="0"/>
              <a:t> ce test est son cout </a:t>
            </a:r>
            <a:r>
              <a:rPr lang="fr-FR" dirty="0" err="1"/>
              <a:t>puisqucil</a:t>
            </a:r>
            <a:r>
              <a:rPr lang="fr-FR" dirty="0"/>
              <a:t> coute </a:t>
            </a:r>
            <a:r>
              <a:rPr lang="fr-FR" dirty="0" err="1"/>
              <a:t>envrion</a:t>
            </a:r>
            <a:r>
              <a:rPr lang="fr-FR" dirty="0"/>
              <a:t>…</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22</a:t>
            </a:fld>
            <a:endParaRPr lang="fr-FR"/>
          </a:p>
        </p:txBody>
      </p:sp>
    </p:spTree>
    <p:extLst>
      <p:ext uri="{BB962C8B-B14F-4D97-AF65-F5344CB8AC3E}">
        <p14:creationId xmlns:p14="http://schemas.microsoft.com/office/powerpoint/2010/main" val="2233392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L’endométriose </a:t>
            </a:r>
            <a:r>
              <a:rPr lang="fr-FR" dirty="0" err="1"/>
              <a:t>etant</a:t>
            </a:r>
            <a:r>
              <a:rPr lang="fr-FR" dirty="0"/>
              <a:t> plutôt assez sur le devant de la </a:t>
            </a:r>
            <a:r>
              <a:rPr lang="fr-FR" dirty="0" err="1"/>
              <a:t>scene</a:t>
            </a:r>
            <a:r>
              <a:rPr lang="fr-FR" dirty="0"/>
              <a:t> en ce moment, le test est un sujet discuté </a:t>
            </a:r>
            <a:r>
              <a:rPr lang="fr-FR" dirty="0" err="1"/>
              <a:t>ù</a:t>
            </a:r>
            <a:r>
              <a:rPr lang="fr-FR" dirty="0"/>
              <a:t> </a:t>
            </a:r>
            <a:r>
              <a:rPr lang="fr-FR" dirty="0" err="1"/>
              <a:t>njournaliste</a:t>
            </a:r>
            <a:r>
              <a:rPr lang="fr-FR" dirty="0"/>
              <a:t> du monde a </a:t>
            </a:r>
            <a:r>
              <a:rPr lang="fr-FR" dirty="0" err="1"/>
              <a:t>ecrit</a:t>
            </a:r>
            <a:r>
              <a:rPr lang="fr-FR" dirty="0"/>
              <a:t> un article pour signifier que ce n’était pas si simple et que pas mal de questions restaient un peu sans </a:t>
            </a:r>
            <a:r>
              <a:rPr lang="fr-FR" dirty="0" err="1"/>
              <a:t>réposnes</a:t>
            </a:r>
            <a:r>
              <a:rPr lang="fr-FR" dirty="0"/>
              <a:t> </a:t>
            </a:r>
          </a:p>
          <a:p>
            <a:r>
              <a:rPr lang="fr-FR" dirty="0"/>
              <a:t>Un collectif de </a:t>
            </a:r>
            <a:r>
              <a:rPr lang="fr-FR" dirty="0" err="1"/>
              <a:t>medecins</a:t>
            </a:r>
            <a:r>
              <a:rPr lang="fr-FR" dirty="0"/>
              <a:t> comprenant des </a:t>
            </a:r>
            <a:r>
              <a:rPr lang="fr-FR" dirty="0" err="1"/>
              <a:t>gynecos</a:t>
            </a:r>
            <a:r>
              <a:rPr lang="fr-FR" dirty="0"/>
              <a:t> </a:t>
            </a:r>
            <a:r>
              <a:rPr lang="fr-FR" dirty="0" err="1"/>
              <a:t>uqi</a:t>
            </a:r>
            <a:r>
              <a:rPr lang="fr-FR" dirty="0"/>
              <a:t> avaient signé les </a:t>
            </a:r>
            <a:r>
              <a:rPr lang="fr-FR" dirty="0" err="1"/>
              <a:t>artciles</a:t>
            </a:r>
            <a:r>
              <a:rPr lang="fr-FR" dirty="0"/>
              <a:t> initiaux et de </a:t>
            </a:r>
            <a:r>
              <a:rPr lang="fr-FR" dirty="0" err="1"/>
              <a:t>lequie</a:t>
            </a:r>
            <a:r>
              <a:rPr lang="fr-FR" dirty="0"/>
              <a:t>  a </a:t>
            </a:r>
            <a:r>
              <a:rPr lang="fr-FR" dirty="0" err="1"/>
              <a:t>egalement</a:t>
            </a:r>
            <a:r>
              <a:rPr lang="fr-FR" dirty="0"/>
              <a:t> publié une tribune pour </a:t>
            </a:r>
            <a:r>
              <a:rPr lang="fr-FR" dirty="0" err="1"/>
              <a:t>preciser</a:t>
            </a:r>
            <a:r>
              <a:rPr lang="fr-FR" dirty="0"/>
              <a:t> les </a:t>
            </a:r>
            <a:r>
              <a:rPr lang="fr-FR" dirty="0" err="1"/>
              <a:t>defauts</a:t>
            </a:r>
            <a:r>
              <a:rPr lang="fr-FR" dirty="0"/>
              <a:t> du test dans son </a:t>
            </a:r>
            <a:r>
              <a:rPr lang="fr-FR" dirty="0" err="1"/>
              <a:t>integration</a:t>
            </a:r>
            <a:r>
              <a:rPr lang="fr-FR" dirty="0"/>
              <a:t> dans la pec de l’endométriose </a:t>
            </a:r>
            <a:br>
              <a:rPr lang="fr-FR" dirty="0"/>
            </a:br>
            <a:r>
              <a:rPr lang="fr-FR" sz="1200" b="0" i="0" u="none" strike="noStrike" kern="1200" dirty="0">
                <a:solidFill>
                  <a:schemeClr val="tx1"/>
                </a:solidFill>
                <a:effectLst/>
                <a:latin typeface="+mn-lt"/>
                <a:ea typeface="+mn-ea"/>
                <a:cs typeface="+mn-cs"/>
              </a:rPr>
              <a:t>Vous pouvez partager un article en cliquant sur les icônes de partage en haut à droite de celui-ci. </a:t>
            </a:r>
            <a:br>
              <a:rPr lang="fr-FR" dirty="0"/>
            </a:br>
            <a:r>
              <a:rPr lang="fr-FR" sz="1200" b="0" i="0" u="none" strike="noStrike" kern="1200" dirty="0">
                <a:solidFill>
                  <a:schemeClr val="tx1"/>
                </a:solidFill>
                <a:effectLst/>
                <a:latin typeface="+mn-lt"/>
                <a:ea typeface="+mn-ea"/>
                <a:cs typeface="+mn-cs"/>
              </a:rPr>
              <a:t>La reproduction totale ou partielle d’un article, sans l’autorisation écrite et préalable du </a:t>
            </a:r>
            <a:r>
              <a:rPr lang="fr-FR" b="0" i="0" dirty="0">
                <a:effectLst/>
                <a:hlinkClick r:id="rId3"/>
              </a:rPr>
              <a:t>Monde</a:t>
            </a:r>
            <a:r>
              <a:rPr lang="fr-FR" sz="1200" b="0" i="0" u="none" strike="noStrike" kern="1200" dirty="0">
                <a:solidFill>
                  <a:schemeClr val="tx1"/>
                </a:solidFill>
                <a:effectLst/>
                <a:latin typeface="+mn-lt"/>
                <a:ea typeface="+mn-ea"/>
                <a:cs typeface="+mn-cs"/>
              </a:rPr>
              <a:t>, est strictement interdite. </a:t>
            </a:r>
            <a:br>
              <a:rPr lang="fr-FR" dirty="0"/>
            </a:br>
            <a:r>
              <a:rPr lang="fr-FR" sz="1200" b="0" i="0" u="none" strike="noStrike" kern="1200" dirty="0">
                <a:solidFill>
                  <a:schemeClr val="tx1"/>
                </a:solidFill>
                <a:effectLst/>
                <a:latin typeface="+mn-lt"/>
                <a:ea typeface="+mn-ea"/>
                <a:cs typeface="+mn-cs"/>
              </a:rPr>
              <a:t>Pour plus d’informations, consultez nos </a:t>
            </a:r>
            <a:r>
              <a:rPr lang="fr-FR" b="0" i="0" dirty="0">
                <a:effectLst/>
                <a:hlinkClick r:id="rId4"/>
              </a:rPr>
              <a:t>conditions générales de vente</a:t>
            </a:r>
            <a:r>
              <a:rPr lang="fr-FR" sz="1200" b="0" i="0" u="none" strike="noStrike" kern="1200" dirty="0">
                <a:solidFill>
                  <a:schemeClr val="tx1"/>
                </a:solidFill>
                <a:effectLst/>
                <a:latin typeface="+mn-lt"/>
                <a:ea typeface="+mn-ea"/>
                <a:cs typeface="+mn-cs"/>
              </a:rPr>
              <a:t>. </a:t>
            </a:r>
            <a:br>
              <a:rPr lang="fr-FR" dirty="0"/>
            </a:br>
            <a:r>
              <a:rPr lang="fr-FR" sz="1200" b="0" i="0" u="none" strike="noStrike" kern="1200" dirty="0">
                <a:solidFill>
                  <a:schemeClr val="tx1"/>
                </a:solidFill>
                <a:effectLst/>
                <a:latin typeface="+mn-lt"/>
                <a:ea typeface="+mn-ea"/>
                <a:cs typeface="+mn-cs"/>
              </a:rPr>
              <a:t>Pour toute demande d’autorisation, contactez </a:t>
            </a:r>
            <a:r>
              <a:rPr lang="fr-FR" b="0" i="0" dirty="0">
                <a:effectLst/>
                <a:hlinkClick r:id="rId5"/>
              </a:rPr>
              <a:t>syndication@lemonde.fr</a:t>
            </a:r>
            <a:r>
              <a:rPr lang="fr-FR" sz="1200" b="0" i="0" u="none" strike="noStrike" kern="1200" dirty="0">
                <a:solidFill>
                  <a:schemeClr val="tx1"/>
                </a:solidFill>
                <a:effectLst/>
                <a:latin typeface="+mn-lt"/>
                <a:ea typeface="+mn-ea"/>
                <a:cs typeface="+mn-cs"/>
              </a:rPr>
              <a:t>. </a:t>
            </a:r>
            <a:br>
              <a:rPr lang="fr-FR" dirty="0"/>
            </a:br>
            <a:r>
              <a:rPr lang="fr-FR" sz="1200" b="0" i="0" u="none" strike="noStrike" kern="1200" dirty="0">
                <a:solidFill>
                  <a:schemeClr val="tx1"/>
                </a:solidFill>
                <a:effectLst/>
                <a:latin typeface="+mn-lt"/>
                <a:ea typeface="+mn-ea"/>
                <a:cs typeface="+mn-cs"/>
              </a:rPr>
              <a:t>En tant qu’abonné, vous pouvez offrir jusqu’à cinq articles par mois à l’un de vos proches grâce à la fonctionnalité « Offrir un article ». </a:t>
            </a:r>
            <a:br>
              <a:rPr lang="fr-FR" dirty="0"/>
            </a:br>
            <a:br>
              <a:rPr lang="fr-FR" dirty="0"/>
            </a:br>
            <a:r>
              <a:rPr lang="fr-FR" b="0" i="0" dirty="0">
                <a:effectLst/>
                <a:hlinkClick r:id="rId6"/>
              </a:rPr>
              <a:t>https://www.lemonde.fr/sciences/article/2026/01/27/le-test-salivaire-pour-l-endometriose-un-succes-et-beaucoup-de-questions_6664263_1650684.html</a:t>
            </a:r>
            <a:br>
              <a:rPr lang="fr-FR" dirty="0"/>
            </a:br>
            <a:br>
              <a:rPr lang="fr-FR" dirty="0"/>
            </a:br>
            <a:endParaRPr lang="fr-FR" dirty="0"/>
          </a:p>
          <a:p>
            <a:r>
              <a:rPr lang="fr-FR" sz="1200" b="0" i="0" u="none" strike="noStrike" kern="1200" dirty="0">
                <a:solidFill>
                  <a:schemeClr val="tx1"/>
                </a:solidFill>
                <a:effectLst/>
                <a:latin typeface="+mn-lt"/>
                <a:ea typeface="+mn-ea"/>
                <a:cs typeface="+mn-cs"/>
              </a:rPr>
              <a:t>Les miARN sont des petites séquences d’une vingtaine de bases qui ne codent pas pour des gènes, mais qui peuvent en réguler l’expression. Beaucoup ont songé à en faire des biomarqueurs de différentes pathologies depuis leur découverte dans les années 1990. Avec un succès très relatif, puisque plusieurs bilans parus montrent qu’il est rare que, pour une même pathologie, les chercheurs trouvent les mêmes miARN impliqués.</a:t>
            </a:r>
          </a:p>
          <a:p>
            <a:r>
              <a:rPr lang="fr-FR" sz="1200" b="0" i="1" u="none" strike="noStrike" kern="1200" dirty="0">
                <a:solidFill>
                  <a:schemeClr val="tx1"/>
                </a:solidFill>
                <a:effectLst/>
                <a:latin typeface="+mn-lt"/>
                <a:ea typeface="+mn-ea"/>
                <a:cs typeface="+mn-cs"/>
              </a:rPr>
              <a:t>« Notre idée est de ne pas s’attacher à quelques biomarqueurs, mais de les prendre dans leur ensemble, grâce au séquençage à haut débit »</a:t>
            </a:r>
            <a:r>
              <a:rPr lang="fr-FR" sz="1200" b="0" i="0" u="none" strike="noStrike" kern="1200" dirty="0">
                <a:solidFill>
                  <a:schemeClr val="tx1"/>
                </a:solidFill>
                <a:effectLst/>
                <a:latin typeface="+mn-lt"/>
                <a:ea typeface="+mn-ea"/>
                <a:cs typeface="+mn-cs"/>
              </a:rPr>
              <a:t>, observe Yahya El Mir. Cela rend leur approche originale, tout en n’échappant pas à la complexité du monde des miARN. Parmi les</a:t>
            </a:r>
            <a:r>
              <a:rPr lang="fr-FR" sz="1200" b="1" i="0" u="none" strike="noStrike" kern="1200" dirty="0">
                <a:solidFill>
                  <a:schemeClr val="tx1"/>
                </a:solidFill>
                <a:effectLst/>
                <a:latin typeface="+mn-lt"/>
                <a:ea typeface="+mn-ea"/>
                <a:cs typeface="+mn-cs"/>
              </a:rPr>
              <a:t> </a:t>
            </a:r>
            <a:r>
              <a:rPr lang="fr-FR" sz="1200" b="0" i="0" u="none" strike="noStrike" kern="1200" dirty="0">
                <a:solidFill>
                  <a:schemeClr val="tx1"/>
                </a:solidFill>
                <a:effectLst/>
                <a:latin typeface="+mn-lt"/>
                <a:ea typeface="+mn-ea"/>
                <a:cs typeface="+mn-cs"/>
              </a:rPr>
              <a:t>109 miARN jugés pertinents pour le test, quelques-uns ont des quantités identiques, en moyenne, entre les deux groupes, avec ou sans endométriose. Comment expliquer que des miARN en quantité quasi identique dans chaque groupe permettent de les distinguer ? </a:t>
            </a:r>
            <a:r>
              <a:rPr lang="fr-FR" sz="1200" b="0" i="0" u="none" strike="noStrike" kern="1200" dirty="0" err="1">
                <a:solidFill>
                  <a:schemeClr val="tx1"/>
                </a:solidFill>
                <a:effectLst/>
                <a:latin typeface="+mn-lt"/>
                <a:ea typeface="+mn-ea"/>
                <a:cs typeface="+mn-cs"/>
              </a:rPr>
              <a:t>Ziwig</a:t>
            </a:r>
            <a:r>
              <a:rPr lang="fr-FR" sz="1200" b="0" i="0" u="none" strike="noStrike" kern="1200" dirty="0">
                <a:solidFill>
                  <a:schemeClr val="tx1"/>
                </a:solidFill>
                <a:effectLst/>
                <a:latin typeface="+mn-lt"/>
                <a:ea typeface="+mn-ea"/>
                <a:cs typeface="+mn-cs"/>
              </a:rPr>
              <a:t> n’a pas souhaité répondre au </a:t>
            </a:r>
            <a:r>
              <a:rPr lang="fr-FR" sz="1200" b="0" i="1" u="none" strike="noStrike" kern="1200" dirty="0">
                <a:solidFill>
                  <a:schemeClr val="tx1"/>
                </a:solidFill>
                <a:effectLst/>
                <a:latin typeface="+mn-lt"/>
                <a:ea typeface="+mn-ea"/>
                <a:cs typeface="+mn-cs"/>
              </a:rPr>
              <a:t>Monde </a:t>
            </a:r>
            <a:r>
              <a:rPr lang="fr-FR" sz="1200" b="0" i="0" u="none" strike="noStrike" kern="1200" dirty="0">
                <a:solidFill>
                  <a:schemeClr val="tx1"/>
                </a:solidFill>
                <a:effectLst/>
                <a:latin typeface="+mn-lt"/>
                <a:ea typeface="+mn-ea"/>
                <a:cs typeface="+mn-cs"/>
              </a:rPr>
              <a:t>sur ce point.</a:t>
            </a:r>
          </a:p>
          <a:p>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24</a:t>
            </a:fld>
            <a:endParaRPr lang="fr-FR"/>
          </a:p>
        </p:txBody>
      </p:sp>
    </p:spTree>
    <p:extLst>
      <p:ext uri="{BB962C8B-B14F-4D97-AF65-F5344CB8AC3E}">
        <p14:creationId xmlns:p14="http://schemas.microsoft.com/office/powerpoint/2010/main" val="3458687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Validation externe des données </a:t>
            </a:r>
          </a:p>
          <a:p>
            <a:r>
              <a:rPr lang="fr-FR" dirty="0"/>
              <a:t>25000 patientes forfait innovation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26</a:t>
            </a:fld>
            <a:endParaRPr lang="fr-FR"/>
          </a:p>
        </p:txBody>
      </p:sp>
    </p:spTree>
    <p:extLst>
      <p:ext uri="{BB962C8B-B14F-4D97-AF65-F5344CB8AC3E}">
        <p14:creationId xmlns:p14="http://schemas.microsoft.com/office/powerpoint/2010/main" val="2504876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bien la réponse selon ce test se trouve dans ARN révélée par des techniques de S </a:t>
            </a:r>
            <a:r>
              <a:rPr lang="fr-FR" dirty="0" err="1"/>
              <a:t>etIA</a:t>
            </a:r>
            <a:r>
              <a:rPr lang="fr-FR" dirty="0"/>
              <a:t> </a:t>
            </a:r>
          </a:p>
          <a:p>
            <a:r>
              <a:rPr lang="fr-FR" dirty="0" err="1"/>
              <a:t>miRAN</a:t>
            </a:r>
            <a:r>
              <a:rPr lang="fr-FR" dirty="0"/>
              <a:t> 1990</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2</a:t>
            </a:fld>
            <a:endParaRPr lang="fr-FR"/>
          </a:p>
        </p:txBody>
      </p:sp>
    </p:spTree>
    <p:extLst>
      <p:ext uri="{BB962C8B-B14F-4D97-AF65-F5344CB8AC3E}">
        <p14:creationId xmlns:p14="http://schemas.microsoft.com/office/powerpoint/2010/main" val="2413335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10% des femmes pour l’</a:t>
            </a:r>
            <a:r>
              <a:rPr lang="fr-FR" dirty="0" err="1"/>
              <a:t>endometriose</a:t>
            </a:r>
            <a:r>
              <a:rPr lang="fr-FR" dirty="0"/>
              <a:t> et plus pour les douleurs pelviennes </a:t>
            </a:r>
          </a:p>
          <a:p>
            <a:r>
              <a:rPr lang="fr-FR" dirty="0"/>
              <a:t>Delai diagnostic 7 à 10 ans, et encore ce chiffre correspond à de vieilles </a:t>
            </a:r>
            <a:r>
              <a:rPr lang="fr-FR" dirty="0" err="1"/>
              <a:t>etudes</a:t>
            </a:r>
            <a:r>
              <a:rPr lang="fr-FR" dirty="0"/>
              <a:t>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3</a:t>
            </a:fld>
            <a:endParaRPr lang="fr-FR"/>
          </a:p>
        </p:txBody>
      </p:sp>
    </p:spTree>
    <p:extLst>
      <p:ext uri="{BB962C8B-B14F-4D97-AF65-F5344CB8AC3E}">
        <p14:creationId xmlns:p14="http://schemas.microsoft.com/office/powerpoint/2010/main" val="3477195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Les miARN sont des petites séquences d’une vingtaine de bases qui ne codent pas pour des gènes, mais qui peuvent en réguler l’expression. Beaucoup ont songé à en faire des biomarqueurs de différentes pathologies depuis leur découverte dans les années 1990. Avec un succès très relatif, puisque plusieurs bilans parus montrent qu’il est rare que, pour une même pathologie, les chercheurs trouvent les mêmes miARN impliqués</a:t>
            </a:r>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6</a:t>
            </a:fld>
            <a:endParaRPr lang="fr-FR"/>
          </a:p>
        </p:txBody>
      </p:sp>
    </p:spTree>
    <p:extLst>
      <p:ext uri="{BB962C8B-B14F-4D97-AF65-F5344CB8AC3E}">
        <p14:creationId xmlns:p14="http://schemas.microsoft.com/office/powerpoint/2010/main" val="3891452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u="none" strike="noStrike" kern="1200" dirty="0">
                <a:solidFill>
                  <a:schemeClr val="tx1"/>
                </a:solidFill>
                <a:effectLst/>
                <a:latin typeface="+mn-lt"/>
                <a:ea typeface="+mn-ea"/>
                <a:cs typeface="+mn-cs"/>
              </a:rPr>
              <a:t>méthode reconnue qui consiste à découper en dix morceaux équivalents cet échantillon et à construire un modèle prédictif sur chacun. A la fin, la procédure tient compte de tous ces essais pour fournir le modèle le plus efficace</a:t>
            </a:r>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7</a:t>
            </a:fld>
            <a:endParaRPr lang="fr-FR"/>
          </a:p>
        </p:txBody>
      </p:sp>
    </p:spTree>
    <p:extLst>
      <p:ext uri="{BB962C8B-B14F-4D97-AF65-F5344CB8AC3E}">
        <p14:creationId xmlns:p14="http://schemas.microsoft.com/office/powerpoint/2010/main" val="2568099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un des risques lié à la cohorte ca va </a:t>
            </a:r>
            <a:r>
              <a:rPr lang="fr-FR" dirty="0" err="1"/>
              <a:t>etre</a:t>
            </a:r>
            <a:r>
              <a:rPr lang="fr-FR" dirty="0"/>
              <a:t> l’</a:t>
            </a:r>
            <a:r>
              <a:rPr lang="fr-FR" dirty="0" err="1"/>
              <a:t>overfitting</a:t>
            </a:r>
            <a:r>
              <a:rPr lang="fr-FR" dirty="0"/>
              <a:t> , c a d que ca </a:t>
            </a:r>
            <a:r>
              <a:rPr lang="fr-FR" dirty="0" err="1"/>
              <a:t>reussi</a:t>
            </a:r>
            <a:r>
              <a:rPr lang="fr-FR" dirty="0"/>
              <a:t> trop bien sur la cohorte d’</a:t>
            </a:r>
            <a:r>
              <a:rPr lang="fr-FR" dirty="0" err="1"/>
              <a:t>entrzinement</a:t>
            </a:r>
            <a:r>
              <a:rPr lang="fr-FR" dirty="0"/>
              <a:t> mais si on la change alors il y a bcp d’erreurs </a:t>
            </a:r>
          </a:p>
          <a:p>
            <a:r>
              <a:rPr lang="fr-FR" dirty="0"/>
              <a:t>Etudiant fait des annales : 20/20 </a:t>
            </a:r>
          </a:p>
          <a:p>
            <a:r>
              <a:rPr lang="fr-FR" dirty="0"/>
              <a:t>Jour de l’exam ; questions </a:t>
            </a:r>
            <a:r>
              <a:rPr lang="fr-FR" dirty="0" err="1"/>
              <a:t>legerement</a:t>
            </a:r>
            <a:r>
              <a:rPr lang="fr-FR" dirty="0"/>
              <a:t> </a:t>
            </a:r>
            <a:r>
              <a:rPr lang="fr-FR" dirty="0" err="1"/>
              <a:t>differentes</a:t>
            </a:r>
            <a:r>
              <a:rPr lang="fr-FR" dirty="0"/>
              <a:t> : il se plante </a:t>
            </a:r>
          </a:p>
          <a:p>
            <a:r>
              <a:rPr lang="fr-FR" dirty="0"/>
              <a:t>Apprentissage parfait sur les données d’entrainement mais mauvais en validation externe </a:t>
            </a:r>
          </a:p>
          <a:p>
            <a:r>
              <a:rPr lang="fr-FR" sz="1200" b="0" i="0" u="none" strike="noStrike" kern="1200" dirty="0">
                <a:solidFill>
                  <a:schemeClr val="tx1"/>
                </a:solidFill>
                <a:effectLst/>
                <a:latin typeface="+mn-lt"/>
                <a:ea typeface="+mn-ea"/>
                <a:cs typeface="+mn-cs"/>
              </a:rPr>
              <a:t>« En IA médicale, une performance spectaculaire est parfois un signal d’alarme. » le «  trop beau pur être vrai suscite de la méfiance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10</a:t>
            </a:fld>
            <a:endParaRPr lang="fr-FR"/>
          </a:p>
        </p:txBody>
      </p:sp>
    </p:spTree>
    <p:extLst>
      <p:ext uri="{BB962C8B-B14F-4D97-AF65-F5344CB8AC3E}">
        <p14:creationId xmlns:p14="http://schemas.microsoft.com/office/powerpoint/2010/main" val="524215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 y a eu plusieurs articles publiés , le premier </a:t>
            </a:r>
            <a:r>
              <a:rPr lang="fr-FR" dirty="0" err="1"/>
              <a:t>decrivant</a:t>
            </a:r>
            <a:r>
              <a:rPr lang="fr-FR" dirty="0"/>
              <a:t> surtout la méthode, ensuite les </a:t>
            </a:r>
            <a:r>
              <a:rPr lang="fr-FR" dirty="0" err="1"/>
              <a:t>resultats</a:t>
            </a:r>
            <a:r>
              <a:rPr lang="fr-FR" dirty="0"/>
              <a:t> sur 200 patientes et puis ces </a:t>
            </a:r>
            <a:r>
              <a:rPr lang="fr-FR" dirty="0" err="1"/>
              <a:t>resultats</a:t>
            </a:r>
            <a:r>
              <a:rPr lang="fr-FR" dirty="0"/>
              <a:t> sur 971patientes </a:t>
            </a:r>
          </a:p>
          <a:p>
            <a:r>
              <a:rPr lang="fr-FR" dirty="0"/>
              <a:t>Il s’agit d’une cohorte </a:t>
            </a:r>
            <a:r>
              <a:rPr lang="fr-FR" dirty="0" err="1"/>
              <a:t>particuliere</a:t>
            </a:r>
            <a:r>
              <a:rPr lang="fr-FR" dirty="0"/>
              <a:t> puisque 77% avait </a:t>
            </a:r>
            <a:r>
              <a:rPr lang="fr-FR" dirty="0" err="1"/>
              <a:t>endometriose</a:t>
            </a:r>
            <a:r>
              <a:rPr lang="fr-FR" dirty="0"/>
              <a:t> </a:t>
            </a:r>
          </a:p>
          <a:p>
            <a:r>
              <a:rPr lang="fr-FR" dirty="0"/>
              <a:t>Et les </a:t>
            </a:r>
            <a:r>
              <a:rPr lang="fr-FR" dirty="0" err="1"/>
              <a:t>resultats</a:t>
            </a:r>
            <a:r>
              <a:rPr lang="fr-FR" dirty="0"/>
              <a:t> sont magnifiques avec Se et </a:t>
            </a:r>
            <a:r>
              <a:rPr lang="fr-FR" dirty="0" err="1"/>
              <a:t>Sp</a:t>
            </a:r>
            <a:r>
              <a:rPr lang="fr-FR" dirty="0"/>
              <a:t> </a:t>
            </a:r>
            <a:r>
              <a:rPr lang="fr-FR" dirty="0" err="1"/>
              <a:t>tres</a:t>
            </a:r>
            <a:r>
              <a:rPr lang="fr-FR" dirty="0"/>
              <a:t> </a:t>
            </a:r>
            <a:r>
              <a:rPr lang="fr-FR" dirty="0" err="1"/>
              <a:t>eleves</a:t>
            </a:r>
            <a:r>
              <a:rPr lang="fr-FR" dirty="0"/>
              <a:t> et donc 109 miARN qui </a:t>
            </a:r>
            <a:r>
              <a:rPr lang="fr-FR" dirty="0" err="1"/>
              <a:t>sigenraient</a:t>
            </a:r>
            <a:r>
              <a:rPr lang="fr-FR" dirty="0"/>
              <a:t> l’endo</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11</a:t>
            </a:fld>
            <a:endParaRPr lang="fr-FR"/>
          </a:p>
        </p:txBody>
      </p:sp>
    </p:spTree>
    <p:extLst>
      <p:ext uri="{BB962C8B-B14F-4D97-AF65-F5344CB8AC3E}">
        <p14:creationId xmlns:p14="http://schemas.microsoft.com/office/powerpoint/2010/main" val="430712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Alors d’abord il y a une certaine critique méthodologique </a:t>
            </a:r>
            <a:r>
              <a:rPr lang="fr-FR" dirty="0" err="1"/>
              <a:t>concernat</a:t>
            </a:r>
            <a:r>
              <a:rPr lang="fr-FR" dirty="0"/>
              <a:t> l’</a:t>
            </a:r>
            <a:r>
              <a:rPr lang="fr-FR" dirty="0" err="1"/>
              <a:t>etude</a:t>
            </a:r>
            <a:r>
              <a:rPr lang="fr-FR" dirty="0"/>
              <a:t> , la </a:t>
            </a:r>
            <a:r>
              <a:rPr lang="fr-FR" dirty="0" err="1"/>
              <a:t>premiere</a:t>
            </a:r>
            <a:r>
              <a:rPr lang="fr-FR" dirty="0"/>
              <a:t> </a:t>
            </a:r>
            <a:r>
              <a:rPr lang="fr-FR" dirty="0" err="1"/>
              <a:t>concerant</a:t>
            </a:r>
            <a:r>
              <a:rPr lang="fr-FR" dirty="0"/>
              <a:t> la cohorte </a:t>
            </a:r>
          </a:p>
          <a:p>
            <a:r>
              <a:rPr lang="fr-FR" dirty="0"/>
              <a:t>Endo majoritaire et patientes </a:t>
            </a:r>
            <a:r>
              <a:rPr lang="fr-FR" dirty="0" err="1"/>
              <a:t>tres</a:t>
            </a:r>
            <a:r>
              <a:rPr lang="fr-FR" dirty="0"/>
              <a:t> </a:t>
            </a:r>
            <a:r>
              <a:rPr lang="fr-FR" dirty="0" err="1"/>
              <a:t>sympto</a:t>
            </a:r>
            <a:r>
              <a:rPr lang="fr-FR" dirty="0"/>
              <a:t> </a:t>
            </a:r>
          </a:p>
          <a:p>
            <a:r>
              <a:rPr lang="fr-FR" dirty="0"/>
              <a:t>Info tabac </a:t>
            </a:r>
            <a:r>
              <a:rPr lang="fr-FR" dirty="0" err="1"/>
              <a:t>donnéé</a:t>
            </a:r>
            <a:r>
              <a:rPr lang="fr-FR" dirty="0"/>
              <a:t> dans un article mais </a:t>
            </a:r>
            <a:r>
              <a:rPr lang="fr-FR" dirty="0" err="1"/>
              <a:t>pastous</a:t>
            </a:r>
            <a:r>
              <a:rPr lang="fr-FR" dirty="0"/>
              <a:t> </a:t>
            </a:r>
          </a:p>
          <a:p>
            <a:endParaRPr lang="fr-FR" dirty="0"/>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13</a:t>
            </a:fld>
            <a:endParaRPr lang="fr-FR"/>
          </a:p>
        </p:txBody>
      </p:sp>
    </p:spTree>
    <p:extLst>
      <p:ext uri="{BB962C8B-B14F-4D97-AF65-F5344CB8AC3E}">
        <p14:creationId xmlns:p14="http://schemas.microsoft.com/office/powerpoint/2010/main" val="1593449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Rapporté à la prévalence </a:t>
            </a:r>
            <a:r>
              <a:rPr lang="fr-FR" dirty="0" err="1"/>
              <a:t>rééelle</a:t>
            </a:r>
            <a:r>
              <a:rPr lang="fr-FR" dirty="0"/>
              <a:t> de l’endométriose , le taux de Faux positifs serait plus de </a:t>
            </a:r>
            <a:r>
              <a:rPr lang="fr-FR" dirty="0" err="1"/>
              <a:t>lo’ordre</a:t>
            </a:r>
            <a:r>
              <a:rPr lang="fr-FR" dirty="0"/>
              <a:t> de 12 à 30% </a:t>
            </a:r>
          </a:p>
          <a:p>
            <a:r>
              <a:rPr lang="fr-FR" dirty="0"/>
              <a:t>30 % ca fait 3 sur 10 donc 3 FP sur 10 ca aurait un impact </a:t>
            </a:r>
            <a:r>
              <a:rPr lang="fr-FR" dirty="0" err="1"/>
              <a:t>enorme</a:t>
            </a:r>
            <a:r>
              <a:rPr lang="fr-FR" dirty="0"/>
              <a:t> </a:t>
            </a:r>
          </a:p>
        </p:txBody>
      </p:sp>
      <p:sp>
        <p:nvSpPr>
          <p:cNvPr id="4" name="Espace réservé du numéro de diapositive 3"/>
          <p:cNvSpPr>
            <a:spLocks noGrp="1"/>
          </p:cNvSpPr>
          <p:nvPr>
            <p:ph type="sldNum" sz="quarter" idx="5"/>
          </p:nvPr>
        </p:nvSpPr>
        <p:spPr/>
        <p:txBody>
          <a:bodyPr/>
          <a:lstStyle/>
          <a:p>
            <a:fld id="{B11473FC-0834-0D45-8ED5-8A4D1A08FC41}" type="slidenum">
              <a:rPr lang="fr-FR" smtClean="0"/>
              <a:t>15</a:t>
            </a:fld>
            <a:endParaRPr lang="fr-FR"/>
          </a:p>
        </p:txBody>
      </p:sp>
    </p:spTree>
    <p:extLst>
      <p:ext uri="{BB962C8B-B14F-4D97-AF65-F5344CB8AC3E}">
        <p14:creationId xmlns:p14="http://schemas.microsoft.com/office/powerpoint/2010/main" val="2111912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4AB591-84C5-8CE1-47B4-5D349C80F61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61B19AE-E6C3-F39D-0A01-F3962590F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51570A-9DD9-C2FE-DEEB-9D612295E0B7}"/>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A7774167-383E-D75C-994B-5E2FE74D163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2C18225-8BD5-F3C4-8560-93FC8D0F80F5}"/>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3279662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6FF9D4-DFA0-98F0-7E46-36F369F223A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1BD2997-AF62-6325-3DFB-8177E460B71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BD18803-BF97-9B22-ACE0-C3F80F5878D6}"/>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28773D02-A558-77CA-CF9F-4627A74A2B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95DD99-F284-88CA-6134-7897DBD08346}"/>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2796709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C02BE2D-91BC-E41C-FD38-048BC933A14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C4F7DD1-843D-97FF-0A87-F641AE1F7D6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655131D-8CD5-7BC9-EF5B-A85ADF0CE388}"/>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AC079AA3-A1BD-E2EF-85F2-0F0FD358C2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F30967-99D9-7D96-87F1-2F053AE07C35}"/>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237324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528441-2576-D03C-3DDF-AB449ACDF80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546468-646D-658C-B414-5E72FF954A3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6C0465C-62CF-E7FC-DDDA-18A32BA397DE}"/>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86A72256-A31C-B385-5CDE-A10F5E1470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561482D-BC0A-61A9-54BA-7899C314B600}"/>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198952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8087BA-5A9C-474D-F6E3-B4ED8DE959E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35BA52C-764D-6ECA-4830-2C223F155A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A26A0B7-065B-77D0-77E7-11191B0315B0}"/>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E7F16671-DB34-4B06-2C2B-B5CF3B435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721E3D-B8BD-0E3F-75A9-EE8A61A7FFC9}"/>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3391603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CFBCC2-9D96-D52E-C2B7-A51FFF4D51C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7A72FDF-11A7-3DE3-1A06-72EA4885C1A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53A1E31-7042-89A0-E275-D92245B3CCF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E5949FA-6083-5B11-9AFB-8826B7B7B54A}"/>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6" name="Espace réservé du pied de page 5">
            <a:extLst>
              <a:ext uri="{FF2B5EF4-FFF2-40B4-BE49-F238E27FC236}">
                <a16:creationId xmlns:a16="http://schemas.microsoft.com/office/drawing/2014/main" id="{1A7B7914-4B46-2603-0093-583E7BF287D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14E4E16-C40A-5521-120A-0B37B5335FD2}"/>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2248594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6F3CA1-B84F-B676-32CA-B125DAA1639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6625019-9F83-12A1-132B-D7E65247CC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CAB53BB-536A-A307-8665-54737BC6254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2902A8B-FB4C-2604-5E55-392C2E16C7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E5A6753-1CCE-51BF-18AD-9863310CAEC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53CF1DA-A4E1-FB17-25EC-A12AA13E3A07}"/>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8" name="Espace réservé du pied de page 7">
            <a:extLst>
              <a:ext uri="{FF2B5EF4-FFF2-40B4-BE49-F238E27FC236}">
                <a16:creationId xmlns:a16="http://schemas.microsoft.com/office/drawing/2014/main" id="{DEE72149-421C-8F35-CC57-D7047FD4D3D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94E851E-2BD8-DA33-20CA-81AAC36AE862}"/>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203300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F39684-8740-95F6-0D5D-53C19EACEEC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C31FB1-2EA9-6CF6-4174-CD69483BC9F6}"/>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4" name="Espace réservé du pied de page 3">
            <a:extLst>
              <a:ext uri="{FF2B5EF4-FFF2-40B4-BE49-F238E27FC236}">
                <a16:creationId xmlns:a16="http://schemas.microsoft.com/office/drawing/2014/main" id="{67B7A93D-1C96-ED94-3621-405E9CAEB56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70AB68D-7725-A53E-3FC8-DFC8F7CF1440}"/>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960798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BAE815E-9315-8118-57D0-AB7547F4EBFF}"/>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3" name="Espace réservé du pied de page 2">
            <a:extLst>
              <a:ext uri="{FF2B5EF4-FFF2-40B4-BE49-F238E27FC236}">
                <a16:creationId xmlns:a16="http://schemas.microsoft.com/office/drawing/2014/main" id="{0A0DD909-7106-F994-2706-417D6136559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CFB4575-DE3A-082C-BF10-647939784506}"/>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1449347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2CB19E-DE7B-BFB6-CCB9-FF64AED9BB6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85CD204-95D6-CDDE-EDEC-6F7D230F09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37F7C31-EE7E-55B8-B737-2CFE08FB61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ED52A7E-6865-C446-CC71-B744AB06D03F}"/>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6" name="Espace réservé du pied de page 5">
            <a:extLst>
              <a:ext uri="{FF2B5EF4-FFF2-40B4-BE49-F238E27FC236}">
                <a16:creationId xmlns:a16="http://schemas.microsoft.com/office/drawing/2014/main" id="{34A6CCBD-FBD8-3B45-2662-C8BE478EC45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D9FEE4-098B-7C8C-D459-DE2B8CE53900}"/>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2818405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1F0DD0-95AA-6A42-E8D1-AEFF78049FD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1416FF3-9C45-E529-08EB-6749E7B3A3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68565F7-BC85-D6CA-73CD-FB1D816883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D033671-ED98-850D-F3D0-90BE0A923652}"/>
              </a:ext>
            </a:extLst>
          </p:cNvPr>
          <p:cNvSpPr>
            <a:spLocks noGrp="1"/>
          </p:cNvSpPr>
          <p:nvPr>
            <p:ph type="dt" sz="half" idx="10"/>
          </p:nvPr>
        </p:nvSpPr>
        <p:spPr/>
        <p:txBody>
          <a:bodyPr/>
          <a:lstStyle/>
          <a:p>
            <a:fld id="{E78525D1-4DBE-784A-B7F6-7872A9C7F379}" type="datetimeFigureOut">
              <a:rPr lang="fr-FR" smtClean="0"/>
              <a:t>21/05/2026</a:t>
            </a:fld>
            <a:endParaRPr lang="fr-FR"/>
          </a:p>
        </p:txBody>
      </p:sp>
      <p:sp>
        <p:nvSpPr>
          <p:cNvPr id="6" name="Espace réservé du pied de page 5">
            <a:extLst>
              <a:ext uri="{FF2B5EF4-FFF2-40B4-BE49-F238E27FC236}">
                <a16:creationId xmlns:a16="http://schemas.microsoft.com/office/drawing/2014/main" id="{6AB06890-9FB4-8C2E-8C45-9C9149E30AB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51AF64C-A17E-071C-9E64-BE457B961411}"/>
              </a:ext>
            </a:extLst>
          </p:cNvPr>
          <p:cNvSpPr>
            <a:spLocks noGrp="1"/>
          </p:cNvSpPr>
          <p:nvPr>
            <p:ph type="sldNum" sz="quarter" idx="12"/>
          </p:nvPr>
        </p:nvSpPr>
        <p:spPr/>
        <p:txBody>
          <a:bodyPr/>
          <a:lstStyle/>
          <a:p>
            <a:fld id="{24B6560D-0AA9-9447-B583-EC7348079E45}" type="slidenum">
              <a:rPr lang="fr-FR" smtClean="0"/>
              <a:t>‹N°›</a:t>
            </a:fld>
            <a:endParaRPr lang="fr-FR"/>
          </a:p>
        </p:txBody>
      </p:sp>
    </p:spTree>
    <p:extLst>
      <p:ext uri="{BB962C8B-B14F-4D97-AF65-F5344CB8AC3E}">
        <p14:creationId xmlns:p14="http://schemas.microsoft.com/office/powerpoint/2010/main" val="387342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BDAA496-AE08-2300-CA68-86360B0AE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7B6A0F3-1764-BD36-B1D3-5EE8BE5A20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8A4340D-D94B-8EEF-9C8C-5A0C4EEBAE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8525D1-4DBE-784A-B7F6-7872A9C7F379}" type="datetimeFigureOut">
              <a:rPr lang="fr-FR" smtClean="0"/>
              <a:t>21/05/2026</a:t>
            </a:fld>
            <a:endParaRPr lang="fr-FR"/>
          </a:p>
        </p:txBody>
      </p:sp>
      <p:sp>
        <p:nvSpPr>
          <p:cNvPr id="5" name="Espace réservé du pied de page 4">
            <a:extLst>
              <a:ext uri="{FF2B5EF4-FFF2-40B4-BE49-F238E27FC236}">
                <a16:creationId xmlns:a16="http://schemas.microsoft.com/office/drawing/2014/main" id="{56E4FE58-E919-420A-17BA-079AB90647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EF39E57-4AF2-BA49-2B6B-09E36F07D0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B6560D-0AA9-9447-B583-EC7348079E45}" type="slidenum">
              <a:rPr lang="fr-FR" smtClean="0"/>
              <a:t>‹N°›</a:t>
            </a:fld>
            <a:endParaRPr lang="fr-FR"/>
          </a:p>
        </p:txBody>
      </p:sp>
    </p:spTree>
    <p:extLst>
      <p:ext uri="{BB962C8B-B14F-4D97-AF65-F5344CB8AC3E}">
        <p14:creationId xmlns:p14="http://schemas.microsoft.com/office/powerpoint/2010/main" val="2146939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EE0B6C-8A85-07B3-D1E4-420B9D5640D3}"/>
              </a:ext>
            </a:extLst>
          </p:cNvPr>
          <p:cNvSpPr>
            <a:spLocks noGrp="1"/>
          </p:cNvSpPr>
          <p:nvPr>
            <p:ph type="ctrTitle"/>
          </p:nvPr>
        </p:nvSpPr>
        <p:spPr/>
        <p:txBody>
          <a:bodyPr>
            <a:normAutofit fontScale="90000"/>
          </a:bodyPr>
          <a:lstStyle/>
          <a:p>
            <a:r>
              <a:rPr lang="fr-FR" dirty="0"/>
              <a:t>Test Salivaire pour l’endométriose: révolution diagnostique ?</a:t>
            </a:r>
          </a:p>
        </p:txBody>
      </p:sp>
      <p:sp>
        <p:nvSpPr>
          <p:cNvPr id="3" name="Sous-titre 2">
            <a:extLst>
              <a:ext uri="{FF2B5EF4-FFF2-40B4-BE49-F238E27FC236}">
                <a16:creationId xmlns:a16="http://schemas.microsoft.com/office/drawing/2014/main" id="{26BE6EC7-F4B5-6494-9727-51BF4FAA90A7}"/>
              </a:ext>
            </a:extLst>
          </p:cNvPr>
          <p:cNvSpPr>
            <a:spLocks noGrp="1"/>
          </p:cNvSpPr>
          <p:nvPr>
            <p:ph type="subTitle" idx="1"/>
          </p:nvPr>
        </p:nvSpPr>
        <p:spPr/>
        <p:txBody>
          <a:bodyPr/>
          <a:lstStyle/>
          <a:p>
            <a:r>
              <a:rPr lang="fr-FR" dirty="0"/>
              <a:t>C.FIGUIER, P. CHAUVET, S. CURINIER, S. CAMPAGNE, A-S GREMEAU, C. CHAUFFOUR, A.DESHAIES, B. RABISCHONG, R. BOTCHORISCHIVILI, A-G. KAEMMERLIN, N. BOURDEL, M. CANIS</a:t>
            </a:r>
          </a:p>
        </p:txBody>
      </p:sp>
      <p:pic>
        <p:nvPicPr>
          <p:cNvPr id="5" name="Image 4">
            <a:extLst>
              <a:ext uri="{FF2B5EF4-FFF2-40B4-BE49-F238E27FC236}">
                <a16:creationId xmlns:a16="http://schemas.microsoft.com/office/drawing/2014/main" id="{1A00B266-3533-602C-470A-3814BC4B513F}"/>
              </a:ext>
            </a:extLst>
          </p:cNvPr>
          <p:cNvPicPr>
            <a:picLocks noChangeAspect="1"/>
          </p:cNvPicPr>
          <p:nvPr/>
        </p:nvPicPr>
        <p:blipFill>
          <a:blip r:embed="rId3"/>
          <a:stretch>
            <a:fillRect/>
          </a:stretch>
        </p:blipFill>
        <p:spPr>
          <a:xfrm>
            <a:off x="2870200" y="5581650"/>
            <a:ext cx="4419600" cy="952500"/>
          </a:xfrm>
          <a:prstGeom prst="rect">
            <a:avLst/>
          </a:prstGeom>
        </p:spPr>
      </p:pic>
      <p:pic>
        <p:nvPicPr>
          <p:cNvPr id="7" name="Image 6">
            <a:extLst>
              <a:ext uri="{FF2B5EF4-FFF2-40B4-BE49-F238E27FC236}">
                <a16:creationId xmlns:a16="http://schemas.microsoft.com/office/drawing/2014/main" id="{13FD8FB7-2493-EC79-68E5-34FD36E83CF0}"/>
              </a:ext>
            </a:extLst>
          </p:cNvPr>
          <p:cNvPicPr>
            <a:picLocks noChangeAspect="1"/>
          </p:cNvPicPr>
          <p:nvPr/>
        </p:nvPicPr>
        <p:blipFill>
          <a:blip r:embed="rId4"/>
          <a:stretch>
            <a:fillRect/>
          </a:stretch>
        </p:blipFill>
        <p:spPr>
          <a:xfrm>
            <a:off x="177800" y="5143500"/>
            <a:ext cx="2692400" cy="1714500"/>
          </a:xfrm>
          <a:prstGeom prst="rect">
            <a:avLst/>
          </a:prstGeom>
        </p:spPr>
      </p:pic>
      <p:pic>
        <p:nvPicPr>
          <p:cNvPr id="10" name="Image 9">
            <a:extLst>
              <a:ext uri="{FF2B5EF4-FFF2-40B4-BE49-F238E27FC236}">
                <a16:creationId xmlns:a16="http://schemas.microsoft.com/office/drawing/2014/main" id="{D5439B42-EBBE-C9AC-9687-1CFF7E8EF5EC}"/>
              </a:ext>
            </a:extLst>
          </p:cNvPr>
          <p:cNvPicPr>
            <a:picLocks noChangeAspect="1"/>
          </p:cNvPicPr>
          <p:nvPr/>
        </p:nvPicPr>
        <p:blipFill>
          <a:blip r:embed="rId5"/>
          <a:stretch>
            <a:fillRect/>
          </a:stretch>
        </p:blipFill>
        <p:spPr>
          <a:xfrm>
            <a:off x="8440798" y="4907755"/>
            <a:ext cx="3573402" cy="1655763"/>
          </a:xfrm>
          <a:prstGeom prst="rect">
            <a:avLst/>
          </a:prstGeom>
        </p:spPr>
      </p:pic>
      <p:pic>
        <p:nvPicPr>
          <p:cNvPr id="12" name="Image 11">
            <a:extLst>
              <a:ext uri="{FF2B5EF4-FFF2-40B4-BE49-F238E27FC236}">
                <a16:creationId xmlns:a16="http://schemas.microsoft.com/office/drawing/2014/main" id="{586ED899-F2AB-80B1-1780-940CCEEEF87C}"/>
              </a:ext>
            </a:extLst>
          </p:cNvPr>
          <p:cNvPicPr>
            <a:picLocks noChangeAspect="1"/>
          </p:cNvPicPr>
          <p:nvPr/>
        </p:nvPicPr>
        <p:blipFill>
          <a:blip r:embed="rId6">
            <a:alphaModFix amt="35000"/>
          </a:blip>
          <a:stretch>
            <a:fillRect/>
          </a:stretch>
        </p:blipFill>
        <p:spPr>
          <a:xfrm>
            <a:off x="88900" y="67235"/>
            <a:ext cx="12014200" cy="6723529"/>
          </a:xfrm>
          <a:prstGeom prst="rect">
            <a:avLst/>
          </a:prstGeom>
        </p:spPr>
      </p:pic>
    </p:spTree>
    <p:extLst>
      <p:ext uri="{BB962C8B-B14F-4D97-AF65-F5344CB8AC3E}">
        <p14:creationId xmlns:p14="http://schemas.microsoft.com/office/powerpoint/2010/main" val="193981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32581-D457-FF43-F392-B3BEF5113557}"/>
              </a:ext>
            </a:extLst>
          </p:cNvPr>
          <p:cNvSpPr>
            <a:spLocks noGrp="1"/>
          </p:cNvSpPr>
          <p:nvPr>
            <p:ph type="title"/>
          </p:nvPr>
        </p:nvSpPr>
        <p:spPr/>
        <p:txBody>
          <a:bodyPr/>
          <a:lstStyle/>
          <a:p>
            <a:r>
              <a:rPr lang="fr-FR" dirty="0"/>
              <a:t>L’ </a:t>
            </a:r>
            <a:r>
              <a:rPr lang="fr-FR" dirty="0" err="1"/>
              <a:t>Overfitting</a:t>
            </a:r>
            <a:r>
              <a:rPr lang="fr-FR" dirty="0"/>
              <a:t> </a:t>
            </a:r>
          </a:p>
        </p:txBody>
      </p:sp>
      <p:pic>
        <p:nvPicPr>
          <p:cNvPr id="5" name="Espace réservé du contenu 4">
            <a:extLst>
              <a:ext uri="{FF2B5EF4-FFF2-40B4-BE49-F238E27FC236}">
                <a16:creationId xmlns:a16="http://schemas.microsoft.com/office/drawing/2014/main" id="{AE34C0AA-3CB5-C995-9A50-566F18C808C4}"/>
              </a:ext>
            </a:extLst>
          </p:cNvPr>
          <p:cNvPicPr>
            <a:picLocks noGrp="1" noChangeAspect="1"/>
          </p:cNvPicPr>
          <p:nvPr>
            <p:ph idx="1"/>
          </p:nvPr>
        </p:nvPicPr>
        <p:blipFill>
          <a:blip r:embed="rId3"/>
          <a:stretch>
            <a:fillRect/>
          </a:stretch>
        </p:blipFill>
        <p:spPr>
          <a:xfrm>
            <a:off x="609599" y="1690688"/>
            <a:ext cx="8816789" cy="2312342"/>
          </a:xfrm>
          <a:prstGeom prst="rect">
            <a:avLst/>
          </a:prstGeom>
        </p:spPr>
      </p:pic>
      <p:pic>
        <p:nvPicPr>
          <p:cNvPr id="7" name="Image 6">
            <a:extLst>
              <a:ext uri="{FF2B5EF4-FFF2-40B4-BE49-F238E27FC236}">
                <a16:creationId xmlns:a16="http://schemas.microsoft.com/office/drawing/2014/main" id="{63295614-70DE-EC6D-C6CB-ECCB71B6E626}"/>
              </a:ext>
            </a:extLst>
          </p:cNvPr>
          <p:cNvPicPr>
            <a:picLocks noChangeAspect="1"/>
          </p:cNvPicPr>
          <p:nvPr/>
        </p:nvPicPr>
        <p:blipFill>
          <a:blip r:embed="rId4"/>
          <a:stretch>
            <a:fillRect/>
          </a:stretch>
        </p:blipFill>
        <p:spPr>
          <a:xfrm>
            <a:off x="7756151" y="3983584"/>
            <a:ext cx="3340473" cy="2690018"/>
          </a:xfrm>
          <a:prstGeom prst="rect">
            <a:avLst/>
          </a:prstGeom>
        </p:spPr>
      </p:pic>
    </p:spTree>
    <p:extLst>
      <p:ext uri="{BB962C8B-B14F-4D97-AF65-F5344CB8AC3E}">
        <p14:creationId xmlns:p14="http://schemas.microsoft.com/office/powerpoint/2010/main" val="1084054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371BA9-C1E8-E1DE-AFB1-B81C6B9C5DDC}"/>
              </a:ext>
            </a:extLst>
          </p:cNvPr>
          <p:cNvSpPr>
            <a:spLocks noGrp="1"/>
          </p:cNvSpPr>
          <p:nvPr>
            <p:ph type="title"/>
          </p:nvPr>
        </p:nvSpPr>
        <p:spPr/>
        <p:txBody>
          <a:bodyPr/>
          <a:lstStyle/>
          <a:p>
            <a:r>
              <a:rPr lang="fr-FR" dirty="0"/>
              <a:t>Les résultats… réalistes? </a:t>
            </a:r>
          </a:p>
        </p:txBody>
      </p:sp>
      <p:pic>
        <p:nvPicPr>
          <p:cNvPr id="5" name="Espace réservé du contenu 4">
            <a:extLst>
              <a:ext uri="{FF2B5EF4-FFF2-40B4-BE49-F238E27FC236}">
                <a16:creationId xmlns:a16="http://schemas.microsoft.com/office/drawing/2014/main" id="{4DA46291-8508-22B3-17E2-CF55348CE842}"/>
              </a:ext>
            </a:extLst>
          </p:cNvPr>
          <p:cNvPicPr>
            <a:picLocks noGrp="1" noChangeAspect="1"/>
          </p:cNvPicPr>
          <p:nvPr>
            <p:ph idx="1"/>
          </p:nvPr>
        </p:nvPicPr>
        <p:blipFill>
          <a:blip r:embed="rId3"/>
          <a:stretch>
            <a:fillRect/>
          </a:stretch>
        </p:blipFill>
        <p:spPr>
          <a:xfrm>
            <a:off x="672353" y="1269792"/>
            <a:ext cx="10847293" cy="4767937"/>
          </a:xfrm>
          <a:prstGeom prst="rect">
            <a:avLst/>
          </a:prstGeom>
        </p:spPr>
      </p:pic>
      <p:sp>
        <p:nvSpPr>
          <p:cNvPr id="6" name="ZoneTexte 5">
            <a:extLst>
              <a:ext uri="{FF2B5EF4-FFF2-40B4-BE49-F238E27FC236}">
                <a16:creationId xmlns:a16="http://schemas.microsoft.com/office/drawing/2014/main" id="{75535780-BAC7-CE6A-00D2-7CC7629860F7}"/>
              </a:ext>
            </a:extLst>
          </p:cNvPr>
          <p:cNvSpPr txBox="1"/>
          <p:nvPr/>
        </p:nvSpPr>
        <p:spPr>
          <a:xfrm>
            <a:off x="954741" y="6145305"/>
            <a:ext cx="9345706" cy="369332"/>
          </a:xfrm>
          <a:prstGeom prst="rect">
            <a:avLst/>
          </a:prstGeom>
          <a:noFill/>
        </p:spPr>
        <p:txBody>
          <a:bodyPr wrap="square" rtlCol="0">
            <a:spAutoFit/>
          </a:bodyPr>
          <a:lstStyle/>
          <a:p>
            <a:r>
              <a:rPr lang="fr-FR" b="1" dirty="0">
                <a:solidFill>
                  <a:srgbClr val="FF0000"/>
                </a:solidFill>
              </a:rPr>
              <a:t>Des performances quasi irréalistes pour une maladie aussi hétérogène</a:t>
            </a:r>
          </a:p>
        </p:txBody>
      </p:sp>
    </p:spTree>
    <p:extLst>
      <p:ext uri="{BB962C8B-B14F-4D97-AF65-F5344CB8AC3E}">
        <p14:creationId xmlns:p14="http://schemas.microsoft.com/office/powerpoint/2010/main" val="281522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B02E430F-A52D-F585-F55B-D6D5CF93F5E5}"/>
              </a:ext>
            </a:extLst>
          </p:cNvPr>
          <p:cNvSpPr>
            <a:spLocks noGrp="1"/>
          </p:cNvSpPr>
          <p:nvPr>
            <p:ph idx="1"/>
          </p:nvPr>
        </p:nvSpPr>
        <p:spPr>
          <a:xfrm>
            <a:off x="1155548" y="2217343"/>
            <a:ext cx="9880893" cy="3959619"/>
          </a:xfrm>
        </p:spPr>
        <p:txBody>
          <a:bodyPr>
            <a:normAutofit/>
          </a:bodyPr>
          <a:lstStyle/>
          <a:p>
            <a:pPr marL="0" indent="0">
              <a:buNone/>
            </a:pPr>
            <a:r>
              <a:rPr lang="fr-FR" dirty="0"/>
              <a:t>Si ce test est si bon … pourquoi le débat existe il encore?</a:t>
            </a:r>
          </a:p>
        </p:txBody>
      </p:sp>
    </p:spTree>
    <p:extLst>
      <p:ext uri="{BB962C8B-B14F-4D97-AF65-F5344CB8AC3E}">
        <p14:creationId xmlns:p14="http://schemas.microsoft.com/office/powerpoint/2010/main" val="205958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63275C-63D7-5AE6-014A-57AD35FA0787}"/>
              </a:ext>
            </a:extLst>
          </p:cNvPr>
          <p:cNvSpPr>
            <a:spLocks noGrp="1"/>
          </p:cNvSpPr>
          <p:nvPr>
            <p:ph type="title"/>
          </p:nvPr>
        </p:nvSpPr>
        <p:spPr/>
        <p:txBody>
          <a:bodyPr/>
          <a:lstStyle/>
          <a:p>
            <a:r>
              <a:rPr lang="fr-FR" dirty="0"/>
              <a:t>Critique méthodologique </a:t>
            </a:r>
          </a:p>
        </p:txBody>
      </p:sp>
      <p:pic>
        <p:nvPicPr>
          <p:cNvPr id="5" name="Espace réservé du contenu 4">
            <a:extLst>
              <a:ext uri="{FF2B5EF4-FFF2-40B4-BE49-F238E27FC236}">
                <a16:creationId xmlns:a16="http://schemas.microsoft.com/office/drawing/2014/main" id="{E9A520FF-ED72-CBFD-FFC6-99076FDDBB71}"/>
              </a:ext>
            </a:extLst>
          </p:cNvPr>
          <p:cNvPicPr>
            <a:picLocks noGrp="1" noChangeAspect="1"/>
          </p:cNvPicPr>
          <p:nvPr>
            <p:ph idx="1"/>
          </p:nvPr>
        </p:nvPicPr>
        <p:blipFill>
          <a:blip r:embed="rId3"/>
          <a:stretch>
            <a:fillRect/>
          </a:stretch>
        </p:blipFill>
        <p:spPr>
          <a:xfrm>
            <a:off x="1977682" y="1436561"/>
            <a:ext cx="8236636" cy="5421439"/>
          </a:xfrm>
          <a:prstGeom prst="rect">
            <a:avLst/>
          </a:prstGeom>
        </p:spPr>
      </p:pic>
      <mc:AlternateContent xmlns:mc="http://schemas.openxmlformats.org/markup-compatibility/2006">
        <mc:Choice xmlns:p14="http://schemas.microsoft.com/office/powerpoint/2010/main" Requires="p14">
          <p:contentPart p14:bwMode="auto" r:id="rId4">
            <p14:nvContentPartPr>
              <p14:cNvPr id="8" name="Encre 7">
                <a:extLst>
                  <a:ext uri="{FF2B5EF4-FFF2-40B4-BE49-F238E27FC236}">
                    <a16:creationId xmlns:a16="http://schemas.microsoft.com/office/drawing/2014/main" id="{DCFB5C61-9397-C804-7319-890AA4D3B506}"/>
                  </a:ext>
                </a:extLst>
              </p14:cNvPr>
              <p14:cNvContentPartPr/>
              <p14:nvPr/>
            </p14:nvContentPartPr>
            <p14:xfrm>
              <a:off x="1543384" y="-381791"/>
              <a:ext cx="360" cy="360"/>
            </p14:xfrm>
          </p:contentPart>
        </mc:Choice>
        <mc:Fallback>
          <p:pic>
            <p:nvPicPr>
              <p:cNvPr id="8" name="Encre 7">
                <a:extLst>
                  <a:ext uri="{FF2B5EF4-FFF2-40B4-BE49-F238E27FC236}">
                    <a16:creationId xmlns:a16="http://schemas.microsoft.com/office/drawing/2014/main" id="{DCFB5C61-9397-C804-7319-890AA4D3B506}"/>
                  </a:ext>
                </a:extLst>
              </p:cNvPr>
              <p:cNvPicPr/>
              <p:nvPr/>
            </p:nvPicPr>
            <p:blipFill>
              <a:blip r:embed="rId5"/>
              <a:stretch>
                <a:fillRect/>
              </a:stretch>
            </p:blipFill>
            <p:spPr>
              <a:xfrm>
                <a:off x="1537264" y="-387911"/>
                <a:ext cx="12600" cy="12600"/>
              </a:xfrm>
              <a:prstGeom prst="rect">
                <a:avLst/>
              </a:prstGeom>
            </p:spPr>
          </p:pic>
        </mc:Fallback>
      </mc:AlternateContent>
    </p:spTree>
    <p:extLst>
      <p:ext uri="{BB962C8B-B14F-4D97-AF65-F5344CB8AC3E}">
        <p14:creationId xmlns:p14="http://schemas.microsoft.com/office/powerpoint/2010/main" val="1530481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1612E-839F-EE00-51D2-B90DC9BCF82B}"/>
              </a:ext>
            </a:extLst>
          </p:cNvPr>
          <p:cNvSpPr>
            <a:spLocks noGrp="1"/>
          </p:cNvSpPr>
          <p:nvPr>
            <p:ph type="title"/>
          </p:nvPr>
        </p:nvSpPr>
        <p:spPr/>
        <p:txBody>
          <a:bodyPr/>
          <a:lstStyle/>
          <a:p>
            <a:r>
              <a:rPr lang="fr-FR" dirty="0"/>
              <a:t>Critique méthodologique</a:t>
            </a:r>
          </a:p>
        </p:txBody>
      </p:sp>
      <p:sp>
        <p:nvSpPr>
          <p:cNvPr id="4" name="Rectangle 1">
            <a:extLst>
              <a:ext uri="{FF2B5EF4-FFF2-40B4-BE49-F238E27FC236}">
                <a16:creationId xmlns:a16="http://schemas.microsoft.com/office/drawing/2014/main" id="{42C42F5C-2AA3-1695-88B1-0BE4452E1DA4}"/>
              </a:ext>
            </a:extLst>
          </p:cNvPr>
          <p:cNvSpPr>
            <a:spLocks noGrp="1" noChangeArrowheads="1"/>
          </p:cNvSpPr>
          <p:nvPr>
            <p:ph idx="1"/>
          </p:nvPr>
        </p:nvSpPr>
        <p:spPr bwMode="auto">
          <a:xfrm>
            <a:off x="838200" y="2241685"/>
            <a:ext cx="917985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i="0" u="none" strike="noStrike" cap="none" normalizeH="0" baseline="0" dirty="0">
                <a:ln>
                  <a:noFill/>
                </a:ln>
                <a:solidFill>
                  <a:srgbClr val="000000"/>
                </a:solidFill>
                <a:effectLst/>
                <a:latin typeface="Arial" panose="020B0604020202020204" pitchFamily="34" charset="0"/>
              </a:rPr>
              <a:t>Population d’étude = 77% de patientes avec endométriose avérée </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800" dirty="0">
                <a:solidFill>
                  <a:srgbClr val="000000"/>
                </a:solidFill>
              </a:rPr>
              <a:t>                               = patientes très symptomatiques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2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i="0" u="none" strike="noStrike" cap="none" normalizeH="0" baseline="0" dirty="0">
                <a:ln>
                  <a:noFill/>
                </a:ln>
                <a:solidFill>
                  <a:srgbClr val="000000"/>
                </a:solidFill>
                <a:effectLst/>
                <a:latin typeface="Arial" panose="020B0604020202020204" pitchFamily="34" charset="0"/>
              </a:rPr>
              <a:t>Si on compare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des patientes très symptomatiques</a:t>
            </a:r>
            <a:br>
              <a:rPr kumimoji="0" lang="fr-FR" altLang="fr-FR" sz="1800" b="0" i="0" u="none" strike="noStrike" cap="none" normalizeH="0" baseline="0" dirty="0">
                <a:ln>
                  <a:noFill/>
                </a:ln>
                <a:solidFill>
                  <a:srgbClr val="000000"/>
                </a:solidFill>
                <a:effectLst/>
                <a:latin typeface="Arial" panose="020B0604020202020204" pitchFamily="34" charset="0"/>
              </a:rPr>
            </a:br>
            <a:r>
              <a:rPr kumimoji="0" lang="fr-FR" altLang="fr-FR" sz="1800" b="0" i="0" u="none" strike="noStrike" cap="none" normalizeH="0" baseline="0" dirty="0">
                <a:ln>
                  <a:noFill/>
                </a:ln>
                <a:solidFill>
                  <a:srgbClr val="000000"/>
                </a:solidFill>
                <a:effectLst/>
                <a:latin typeface="Arial" panose="020B0604020202020204" pitchFamily="34" charset="0"/>
              </a:rPr>
              <a:t>VS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des témoins très sains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Arial" panose="020B0604020202020204" pitchFamily="34" charset="0"/>
              </a:rPr>
              <a:t>→ les performances explosent artificiellement.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800" dirty="0">
              <a:solidFill>
                <a:srgbClr val="000000"/>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4349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F70D04-7DB9-BAB7-BD89-77D4A0131663}"/>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94AC992C-7BE0-C2A9-B299-0DE54D0C8BB4}"/>
              </a:ext>
            </a:extLst>
          </p:cNvPr>
          <p:cNvPicPr>
            <a:picLocks noGrp="1" noChangeAspect="1"/>
          </p:cNvPicPr>
          <p:nvPr>
            <p:ph idx="1"/>
          </p:nvPr>
        </p:nvPicPr>
        <p:blipFill>
          <a:blip r:embed="rId3"/>
          <a:stretch>
            <a:fillRect/>
          </a:stretch>
        </p:blipFill>
        <p:spPr>
          <a:xfrm>
            <a:off x="1249920" y="188258"/>
            <a:ext cx="10103880" cy="5625706"/>
          </a:xfrm>
          <a:prstGeom prst="rect">
            <a:avLst/>
          </a:prstGeom>
        </p:spPr>
      </p:pic>
      <p:sp>
        <p:nvSpPr>
          <p:cNvPr id="6" name="ZoneTexte 5">
            <a:extLst>
              <a:ext uri="{FF2B5EF4-FFF2-40B4-BE49-F238E27FC236}">
                <a16:creationId xmlns:a16="http://schemas.microsoft.com/office/drawing/2014/main" id="{2AFD20AC-6C24-4036-3849-4BAD21EC6D6F}"/>
              </a:ext>
            </a:extLst>
          </p:cNvPr>
          <p:cNvSpPr txBox="1"/>
          <p:nvPr/>
        </p:nvSpPr>
        <p:spPr>
          <a:xfrm>
            <a:off x="7758953" y="6158753"/>
            <a:ext cx="3594847" cy="369332"/>
          </a:xfrm>
          <a:prstGeom prst="rect">
            <a:avLst/>
          </a:prstGeom>
          <a:noFill/>
        </p:spPr>
        <p:txBody>
          <a:bodyPr wrap="square" rtlCol="0">
            <a:spAutoFit/>
          </a:bodyPr>
          <a:lstStyle/>
          <a:p>
            <a:r>
              <a:rPr lang="fr-FR" dirty="0"/>
              <a:t>M. Canis, A. Fauconnier</a:t>
            </a:r>
          </a:p>
        </p:txBody>
      </p:sp>
    </p:spTree>
    <p:extLst>
      <p:ext uri="{BB962C8B-B14F-4D97-AF65-F5344CB8AC3E}">
        <p14:creationId xmlns:p14="http://schemas.microsoft.com/office/powerpoint/2010/main" val="3669055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3514EB-7CCD-9BB2-3D69-0070B58779F5}"/>
              </a:ext>
            </a:extLst>
          </p:cNvPr>
          <p:cNvSpPr>
            <a:spLocks noGrp="1"/>
          </p:cNvSpPr>
          <p:nvPr>
            <p:ph type="title"/>
          </p:nvPr>
        </p:nvSpPr>
        <p:spPr/>
        <p:txBody>
          <a:bodyPr/>
          <a:lstStyle/>
          <a:p>
            <a:r>
              <a:rPr lang="fr-FR" dirty="0"/>
              <a:t>Risque de surdiagnostic</a:t>
            </a:r>
          </a:p>
        </p:txBody>
      </p:sp>
      <p:sp>
        <p:nvSpPr>
          <p:cNvPr id="3" name="Espace réservé du contenu 2">
            <a:extLst>
              <a:ext uri="{FF2B5EF4-FFF2-40B4-BE49-F238E27FC236}">
                <a16:creationId xmlns:a16="http://schemas.microsoft.com/office/drawing/2014/main" id="{4C301D61-6E50-FDE3-1435-2F656172B335}"/>
              </a:ext>
            </a:extLst>
          </p:cNvPr>
          <p:cNvSpPr>
            <a:spLocks noGrp="1"/>
          </p:cNvSpPr>
          <p:nvPr>
            <p:ph idx="1"/>
          </p:nvPr>
        </p:nvSpPr>
        <p:spPr>
          <a:xfrm>
            <a:off x="838200" y="1645677"/>
            <a:ext cx="10515600" cy="4711234"/>
          </a:xfrm>
        </p:spPr>
        <p:txBody>
          <a:bodyPr>
            <a:normAutofit fontScale="92500" lnSpcReduction="20000"/>
          </a:bodyPr>
          <a:lstStyle/>
          <a:p>
            <a:pPr>
              <a:lnSpc>
                <a:spcPct val="170000"/>
              </a:lnSpc>
            </a:pPr>
            <a:r>
              <a:rPr lang="fr-FR" dirty="0"/>
              <a:t>Quel impact s’il existe de l’</a:t>
            </a:r>
            <a:r>
              <a:rPr lang="fr-FR" dirty="0" err="1"/>
              <a:t>overfitting</a:t>
            </a:r>
            <a:r>
              <a:rPr lang="fr-FR" dirty="0"/>
              <a:t>, que le test est trop sensible? Qu’il y a beaucoup de faux positifs?</a:t>
            </a:r>
          </a:p>
          <a:p>
            <a:pPr marL="0" indent="0">
              <a:buNone/>
            </a:pPr>
            <a:endParaRPr lang="fr-FR" dirty="0"/>
          </a:p>
          <a:p>
            <a:endParaRPr lang="fr-FR" dirty="0"/>
          </a:p>
          <a:p>
            <a:pPr marL="0" indent="0">
              <a:buNone/>
            </a:pPr>
            <a:endParaRPr lang="fr-FR" dirty="0"/>
          </a:p>
          <a:p>
            <a:r>
              <a:rPr lang="fr-FR" dirty="0"/>
              <a:t>Etiquette «  </a:t>
            </a:r>
            <a:r>
              <a:rPr lang="fr-FR" dirty="0" err="1"/>
              <a:t>endométriosique</a:t>
            </a:r>
            <a:r>
              <a:rPr lang="fr-FR" dirty="0"/>
              <a:t> »</a:t>
            </a:r>
          </a:p>
          <a:p>
            <a:r>
              <a:rPr lang="fr-FR" dirty="0"/>
              <a:t>Anxiété</a:t>
            </a:r>
          </a:p>
          <a:p>
            <a:r>
              <a:rPr lang="fr-FR" dirty="0"/>
              <a:t>Examens inutiles répétés </a:t>
            </a:r>
          </a:p>
          <a:p>
            <a:r>
              <a:rPr lang="fr-FR" dirty="0"/>
              <a:t>Traitements +/- adaptés </a:t>
            </a:r>
          </a:p>
          <a:p>
            <a:r>
              <a:rPr lang="fr-FR" dirty="0"/>
              <a:t>Chirurgie de confirmation? </a:t>
            </a:r>
          </a:p>
        </p:txBody>
      </p:sp>
      <p:sp>
        <p:nvSpPr>
          <p:cNvPr id="4" name="Flèche vers la droite 3">
            <a:extLst>
              <a:ext uri="{FF2B5EF4-FFF2-40B4-BE49-F238E27FC236}">
                <a16:creationId xmlns:a16="http://schemas.microsoft.com/office/drawing/2014/main" id="{2F83C9F1-58A4-6E25-3331-A39C94B0BC47}"/>
              </a:ext>
            </a:extLst>
          </p:cNvPr>
          <p:cNvSpPr/>
          <p:nvPr/>
        </p:nvSpPr>
        <p:spPr>
          <a:xfrm rot="5400000">
            <a:off x="4390465" y="3125881"/>
            <a:ext cx="914400" cy="7664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0227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C3B679-D33C-88F8-0AF7-8E7557637185}"/>
              </a:ext>
            </a:extLst>
          </p:cNvPr>
          <p:cNvSpPr>
            <a:spLocks noGrp="1"/>
          </p:cNvSpPr>
          <p:nvPr>
            <p:ph type="title"/>
          </p:nvPr>
        </p:nvSpPr>
        <p:spPr/>
        <p:txBody>
          <a:bodyPr/>
          <a:lstStyle/>
          <a:p>
            <a:r>
              <a:rPr lang="fr-FR" dirty="0"/>
              <a:t>Critique méthodologique</a:t>
            </a:r>
          </a:p>
        </p:txBody>
      </p:sp>
      <p:sp>
        <p:nvSpPr>
          <p:cNvPr id="3" name="Espace réservé du contenu 2">
            <a:extLst>
              <a:ext uri="{FF2B5EF4-FFF2-40B4-BE49-F238E27FC236}">
                <a16:creationId xmlns:a16="http://schemas.microsoft.com/office/drawing/2014/main" id="{0ACD0E62-BBCB-8560-118A-DD7A9F3C4C68}"/>
              </a:ext>
            </a:extLst>
          </p:cNvPr>
          <p:cNvSpPr>
            <a:spLocks noGrp="1"/>
          </p:cNvSpPr>
          <p:nvPr>
            <p:ph idx="1"/>
          </p:nvPr>
        </p:nvSpPr>
        <p:spPr/>
        <p:txBody>
          <a:bodyPr>
            <a:normAutofit fontScale="92500" lnSpcReduction="20000"/>
          </a:bodyPr>
          <a:lstStyle/>
          <a:p>
            <a:r>
              <a:rPr lang="fr-FR" sz="3200" dirty="0"/>
              <a:t>Quelques zones de  flou </a:t>
            </a:r>
            <a:r>
              <a:rPr lang="fr-FR" dirty="0"/>
              <a:t>:</a:t>
            </a:r>
          </a:p>
          <a:p>
            <a:pPr lvl="1">
              <a:lnSpc>
                <a:spcPct val="200000"/>
              </a:lnSpc>
              <a:buFont typeface="Wingdings" pitchFamily="2" charset="2"/>
              <a:buChar char="Ø"/>
            </a:pPr>
            <a:r>
              <a:rPr lang="fr-FR" dirty="0"/>
              <a:t>109 miARN jugés pertinents pour la signature mais certains sont présents en quantité identique dans les 2 groupes… comment sont-ils discriminants? </a:t>
            </a:r>
          </a:p>
          <a:p>
            <a:pPr lvl="1">
              <a:lnSpc>
                <a:spcPct val="200000"/>
              </a:lnSpc>
              <a:buFont typeface="Wingdings" pitchFamily="2" charset="2"/>
              <a:buChar char="Ø"/>
            </a:pPr>
            <a:r>
              <a:rPr lang="fr-FR" dirty="0"/>
              <a:t>Flou sur la méthode statistique </a:t>
            </a:r>
          </a:p>
          <a:p>
            <a:pPr lvl="1">
              <a:lnSpc>
                <a:spcPct val="200000"/>
              </a:lnSpc>
              <a:buFont typeface="Wingdings" pitchFamily="2" charset="2"/>
              <a:buChar char="Ø"/>
            </a:pPr>
            <a:r>
              <a:rPr lang="fr-FR" dirty="0"/>
              <a:t>Modèle de </a:t>
            </a:r>
            <a:r>
              <a:rPr lang="fr-FR" dirty="0" err="1"/>
              <a:t>learning</a:t>
            </a:r>
            <a:r>
              <a:rPr lang="fr-FR" dirty="0"/>
              <a:t> « élu » par la technique de  » forêts </a:t>
            </a:r>
            <a:r>
              <a:rPr lang="fr-FR" dirty="0" err="1"/>
              <a:t>aleatoires</a:t>
            </a:r>
            <a:r>
              <a:rPr lang="fr-FR" dirty="0"/>
              <a:t> » = celui dont le mini échantillon donnait la meilleure réponse</a:t>
            </a:r>
          </a:p>
          <a:p>
            <a:pPr lvl="1">
              <a:lnSpc>
                <a:spcPct val="200000"/>
              </a:lnSpc>
              <a:buFont typeface="Wingdings" pitchFamily="2" charset="2"/>
              <a:buChar char="Ø"/>
            </a:pPr>
            <a:r>
              <a:rPr lang="fr-FR" dirty="0"/>
              <a:t>Certaine opacité sur la méthode et les données  </a:t>
            </a:r>
          </a:p>
        </p:txBody>
      </p:sp>
    </p:spTree>
    <p:extLst>
      <p:ext uri="{BB962C8B-B14F-4D97-AF65-F5344CB8AC3E}">
        <p14:creationId xmlns:p14="http://schemas.microsoft.com/office/powerpoint/2010/main" val="2214787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F7F5359-A2FF-C213-EC67-485190ECE903}"/>
              </a:ext>
            </a:extLst>
          </p:cNvPr>
          <p:cNvSpPr>
            <a:spLocks noGrp="1"/>
          </p:cNvSpPr>
          <p:nvPr>
            <p:ph type="title"/>
          </p:nvPr>
        </p:nvSpPr>
        <p:spPr>
          <a:xfrm>
            <a:off x="841248" y="548640"/>
            <a:ext cx="3600860" cy="5431536"/>
          </a:xfrm>
        </p:spPr>
        <p:txBody>
          <a:bodyPr>
            <a:normAutofit/>
          </a:bodyPr>
          <a:lstStyle/>
          <a:p>
            <a:r>
              <a:rPr lang="fr-FR" sz="5400" dirty="0"/>
              <a:t>Le test pour quoi faire?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CAFCA82A-E35B-9845-6D60-FF87E5C21A71}"/>
              </a:ext>
            </a:extLst>
          </p:cNvPr>
          <p:cNvSpPr>
            <a:spLocks noGrp="1"/>
          </p:cNvSpPr>
          <p:nvPr>
            <p:ph idx="1"/>
          </p:nvPr>
        </p:nvSpPr>
        <p:spPr>
          <a:xfrm>
            <a:off x="5126418" y="552091"/>
            <a:ext cx="6224335" cy="5431536"/>
          </a:xfrm>
        </p:spPr>
        <p:txBody>
          <a:bodyPr anchor="ctr">
            <a:normAutofit/>
          </a:bodyPr>
          <a:lstStyle/>
          <a:p>
            <a:r>
              <a:rPr lang="fr-FR" sz="2200" dirty="0"/>
              <a:t>Examen de 3ème intention </a:t>
            </a:r>
          </a:p>
          <a:p>
            <a:r>
              <a:rPr lang="fr-FR" sz="2200" dirty="0"/>
              <a:t>Patientes de 18 ans à 43 ans </a:t>
            </a:r>
          </a:p>
          <a:p>
            <a:r>
              <a:rPr lang="fr-FR" sz="2200" dirty="0"/>
              <a:t>Douleurs pelviennes non contrôlées par un traitement médical </a:t>
            </a:r>
          </a:p>
          <a:p>
            <a:r>
              <a:rPr lang="fr-FR" sz="2200" dirty="0"/>
              <a:t>Endométriose fortement suspectée </a:t>
            </a:r>
          </a:p>
          <a:p>
            <a:r>
              <a:rPr lang="fr-FR" sz="2200" dirty="0"/>
              <a:t>Imagerie négative ou incertaine </a:t>
            </a:r>
          </a:p>
          <a:p>
            <a:pPr marL="0" indent="0">
              <a:buNone/>
            </a:pPr>
            <a:endParaRPr lang="fr-FR" sz="2200" dirty="0"/>
          </a:p>
        </p:txBody>
      </p:sp>
    </p:spTree>
    <p:extLst>
      <p:ext uri="{BB962C8B-B14F-4D97-AF65-F5344CB8AC3E}">
        <p14:creationId xmlns:p14="http://schemas.microsoft.com/office/powerpoint/2010/main" val="120108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9EAB8-8D27-6C62-E562-5A2360994E7F}"/>
              </a:ext>
            </a:extLst>
          </p:cNvPr>
          <p:cNvSpPr>
            <a:spLocks noGrp="1"/>
          </p:cNvSpPr>
          <p:nvPr>
            <p:ph type="title"/>
          </p:nvPr>
        </p:nvSpPr>
        <p:spPr/>
        <p:txBody>
          <a:bodyPr/>
          <a:lstStyle/>
          <a:p>
            <a:r>
              <a:rPr lang="fr-FR" dirty="0"/>
              <a:t>Le test pour quoi faire? </a:t>
            </a:r>
          </a:p>
        </p:txBody>
      </p:sp>
      <p:sp>
        <p:nvSpPr>
          <p:cNvPr id="4" name="Espace réservé du contenu 3">
            <a:extLst>
              <a:ext uri="{FF2B5EF4-FFF2-40B4-BE49-F238E27FC236}">
                <a16:creationId xmlns:a16="http://schemas.microsoft.com/office/drawing/2014/main" id="{65476FD1-DF4A-ED8F-D99D-76517ABE3B1D}"/>
              </a:ext>
            </a:extLst>
          </p:cNvPr>
          <p:cNvSpPr>
            <a:spLocks noGrp="1"/>
          </p:cNvSpPr>
          <p:nvPr>
            <p:ph sz="half" idx="1"/>
          </p:nvPr>
        </p:nvSpPr>
        <p:spPr/>
        <p:txBody>
          <a:bodyPr>
            <a:normAutofit fontScale="92500" lnSpcReduction="20000"/>
          </a:bodyPr>
          <a:lstStyle/>
          <a:p>
            <a:pPr marL="0" indent="0">
              <a:buNone/>
            </a:pPr>
            <a:r>
              <a:rPr lang="fr-FR" dirty="0"/>
              <a:t>Parcours classique </a:t>
            </a:r>
          </a:p>
          <a:p>
            <a:pPr marL="0" indent="0">
              <a:buNone/>
            </a:pPr>
            <a:endParaRPr lang="fr-FR" dirty="0"/>
          </a:p>
          <a:p>
            <a:pPr marL="0" indent="0">
              <a:buNone/>
            </a:pPr>
            <a:r>
              <a:rPr lang="fr-FR" dirty="0"/>
              <a:t>Douleurs </a:t>
            </a:r>
          </a:p>
          <a:p>
            <a:pPr marL="0" indent="0">
              <a:buNone/>
            </a:pPr>
            <a:r>
              <a:rPr lang="fr-FR" dirty="0"/>
              <a:t>Errance</a:t>
            </a:r>
          </a:p>
          <a:p>
            <a:pPr marL="0" indent="0">
              <a:buNone/>
            </a:pPr>
            <a:r>
              <a:rPr lang="fr-FR" dirty="0"/>
              <a:t>Consultations multiples </a:t>
            </a:r>
          </a:p>
          <a:p>
            <a:pPr marL="0" indent="0">
              <a:buNone/>
            </a:pPr>
            <a:r>
              <a:rPr lang="fr-FR" dirty="0"/>
              <a:t>IRM</a:t>
            </a:r>
          </a:p>
          <a:p>
            <a:pPr marL="0" indent="0">
              <a:buNone/>
            </a:pPr>
            <a:r>
              <a:rPr lang="fr-FR" dirty="0"/>
              <a:t>Traitements empiriques </a:t>
            </a:r>
          </a:p>
          <a:p>
            <a:pPr marL="0" indent="0">
              <a:buNone/>
            </a:pPr>
            <a:r>
              <a:rPr lang="fr-FR" dirty="0"/>
              <a:t>Chirurgie </a:t>
            </a:r>
          </a:p>
          <a:p>
            <a:pPr marL="0" indent="0">
              <a:buNone/>
            </a:pPr>
            <a:endParaRPr lang="fr-FR" dirty="0"/>
          </a:p>
          <a:p>
            <a:pPr marL="0" indent="0">
              <a:buNone/>
            </a:pPr>
            <a:r>
              <a:rPr lang="fr-FR" dirty="0"/>
              <a:t>Temps : 7 à 10 ans </a:t>
            </a:r>
          </a:p>
        </p:txBody>
      </p:sp>
      <p:sp>
        <p:nvSpPr>
          <p:cNvPr id="5" name="Espace réservé du contenu 4">
            <a:extLst>
              <a:ext uri="{FF2B5EF4-FFF2-40B4-BE49-F238E27FC236}">
                <a16:creationId xmlns:a16="http://schemas.microsoft.com/office/drawing/2014/main" id="{6330FDB1-42AE-BD03-4BC6-4B6C98E8DC2F}"/>
              </a:ext>
            </a:extLst>
          </p:cNvPr>
          <p:cNvSpPr>
            <a:spLocks noGrp="1"/>
          </p:cNvSpPr>
          <p:nvPr>
            <p:ph sz="half" idx="2"/>
          </p:nvPr>
        </p:nvSpPr>
        <p:spPr/>
        <p:txBody>
          <a:bodyPr>
            <a:normAutofit fontScale="92500" lnSpcReduction="20000"/>
          </a:bodyPr>
          <a:lstStyle/>
          <a:p>
            <a:pPr marL="0" indent="0">
              <a:buNone/>
            </a:pPr>
            <a:r>
              <a:rPr lang="fr-FR" dirty="0"/>
              <a:t>Parcours rêvé avec </a:t>
            </a:r>
            <a:r>
              <a:rPr lang="fr-FR" dirty="0" err="1"/>
              <a:t>Endotest</a:t>
            </a:r>
            <a:r>
              <a:rPr lang="fr-FR" dirty="0"/>
              <a:t>®</a:t>
            </a:r>
          </a:p>
          <a:p>
            <a:pPr marL="0" indent="0">
              <a:buNone/>
            </a:pPr>
            <a:endParaRPr lang="fr-FR" dirty="0"/>
          </a:p>
          <a:p>
            <a:pPr marL="0" indent="0">
              <a:buNone/>
            </a:pPr>
            <a:r>
              <a:rPr lang="fr-FR" dirty="0"/>
              <a:t>Douleurs </a:t>
            </a:r>
          </a:p>
          <a:p>
            <a:pPr marL="0" indent="0">
              <a:buNone/>
            </a:pPr>
            <a:r>
              <a:rPr lang="fr-FR" dirty="0"/>
              <a:t>Test Salivaire </a:t>
            </a:r>
          </a:p>
          <a:p>
            <a:pPr marL="0" indent="0">
              <a:buNone/>
            </a:pPr>
            <a:r>
              <a:rPr lang="fr-FR" dirty="0"/>
              <a:t>Diagnostic rapide </a:t>
            </a:r>
          </a:p>
          <a:p>
            <a:pPr marL="0" indent="0">
              <a:buNone/>
            </a:pPr>
            <a:endParaRPr lang="fr-FR" dirty="0"/>
          </a:p>
          <a:p>
            <a:pPr marL="0" indent="0">
              <a:buNone/>
            </a:pPr>
            <a:endParaRPr lang="fr-FR" dirty="0"/>
          </a:p>
          <a:p>
            <a:pPr marL="0" indent="0">
              <a:buNone/>
            </a:pPr>
            <a:endParaRPr lang="fr-FR" dirty="0"/>
          </a:p>
          <a:p>
            <a:pPr marL="0" indent="0">
              <a:buNone/>
            </a:pPr>
            <a:r>
              <a:rPr lang="fr-FR" dirty="0"/>
              <a:t>Temps : quelques semaines </a:t>
            </a:r>
          </a:p>
        </p:txBody>
      </p:sp>
    </p:spTree>
    <p:extLst>
      <p:ext uri="{BB962C8B-B14F-4D97-AF65-F5344CB8AC3E}">
        <p14:creationId xmlns:p14="http://schemas.microsoft.com/office/powerpoint/2010/main" val="424181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96EA43-450F-4C31-D7BD-0067DD0AB673}"/>
              </a:ext>
            </a:extLst>
          </p:cNvPr>
          <p:cNvSpPr>
            <a:spLocks noGrp="1"/>
          </p:cNvSpPr>
          <p:nvPr>
            <p:ph idx="1"/>
          </p:nvPr>
        </p:nvSpPr>
        <p:spPr>
          <a:xfrm>
            <a:off x="838200" y="320674"/>
            <a:ext cx="10515600" cy="4351338"/>
          </a:xfrm>
        </p:spPr>
        <p:txBody>
          <a:bodyPr/>
          <a:lstStyle/>
          <a:p>
            <a:pPr marL="0" indent="0">
              <a:buNone/>
            </a:pPr>
            <a:r>
              <a:rPr lang="fr-FR" dirty="0"/>
              <a:t>Comment une maladie aussi hétérogène, parfois invisible à l’ IRM pourrait elle être détectée dans la salive?</a:t>
            </a:r>
          </a:p>
          <a:p>
            <a:pPr marL="0" indent="0">
              <a:buNone/>
            </a:pPr>
            <a:endParaRPr lang="fr-FR" dirty="0"/>
          </a:p>
          <a:p>
            <a:pPr marL="0" indent="0">
              <a:buNone/>
            </a:pPr>
            <a:endParaRPr lang="fr-FR" dirty="0"/>
          </a:p>
        </p:txBody>
      </p:sp>
      <p:sp>
        <p:nvSpPr>
          <p:cNvPr id="5" name="Rectangle 1">
            <a:extLst>
              <a:ext uri="{FF2B5EF4-FFF2-40B4-BE49-F238E27FC236}">
                <a16:creationId xmlns:a16="http://schemas.microsoft.com/office/drawing/2014/main" id="{0C30E606-E123-319B-E607-3BD36B6BB2C4}"/>
              </a:ext>
            </a:extLst>
          </p:cNvPr>
          <p:cNvSpPr>
            <a:spLocks noChangeArrowheads="1"/>
          </p:cNvSpPr>
          <p:nvPr/>
        </p:nvSpPr>
        <p:spPr bwMode="auto">
          <a:xfrm>
            <a:off x="838200" y="2496343"/>
            <a:ext cx="3291286" cy="219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indent="-285750" eaLnBrk="0" fontAlgn="base" hangingPunct="0">
              <a:lnSpc>
                <a:spcPct val="200000"/>
              </a:lnSpc>
              <a:spcBef>
                <a:spcPct val="0"/>
              </a:spcBef>
              <a:spcAft>
                <a:spcPct val="0"/>
              </a:spcAft>
              <a:buFont typeface="Arial" panose="020B0604020202020204" pitchFamily="34" charset="0"/>
              <a:buChar char="•"/>
            </a:pPr>
            <a:r>
              <a:rPr kumimoji="0" lang="fr-FR" altLang="fr-FR" sz="2400" b="0" i="0" u="none" strike="noStrike" cap="none" normalizeH="0" baseline="0" dirty="0">
                <a:ln>
                  <a:noFill/>
                </a:ln>
                <a:solidFill>
                  <a:srgbClr val="000000"/>
                </a:solidFill>
                <a:effectLst/>
                <a:latin typeface="Arial" panose="020B0604020202020204" pitchFamily="34" charset="0"/>
              </a:rPr>
              <a:t>Micro ARN </a:t>
            </a:r>
          </a:p>
          <a:p>
            <a:pPr marL="285750" indent="-285750" eaLnBrk="0" fontAlgn="base" hangingPunct="0">
              <a:lnSpc>
                <a:spcPct val="200000"/>
              </a:lnSpc>
              <a:spcBef>
                <a:spcPct val="0"/>
              </a:spcBef>
              <a:spcAft>
                <a:spcPct val="0"/>
              </a:spcAft>
              <a:buFont typeface="Arial" panose="020B0604020202020204" pitchFamily="34" charset="0"/>
              <a:buChar char="•"/>
            </a:pPr>
            <a:r>
              <a:rPr kumimoji="0" lang="fr-FR" altLang="fr-FR" sz="2400" b="0" i="0" u="none" strike="noStrike" cap="none" normalizeH="0" baseline="0" dirty="0">
                <a:ln>
                  <a:noFill/>
                </a:ln>
                <a:solidFill>
                  <a:srgbClr val="000000"/>
                </a:solidFill>
                <a:effectLst/>
                <a:latin typeface="Arial" panose="020B0604020202020204" pitchFamily="34" charset="0"/>
              </a:rPr>
              <a:t>séquençage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400" b="0" i="0" u="none" strike="noStrike" cap="none" normalizeH="0" baseline="0" dirty="0">
                <a:ln>
                  <a:noFill/>
                </a:ln>
                <a:solidFill>
                  <a:srgbClr val="000000"/>
                </a:solidFill>
                <a:effectLst/>
                <a:latin typeface="Arial" panose="020B0604020202020204" pitchFamily="34" charset="0"/>
              </a:rPr>
              <a:t> intelligence artificielle</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pic>
        <p:nvPicPr>
          <p:cNvPr id="7" name="Image 6">
            <a:extLst>
              <a:ext uri="{FF2B5EF4-FFF2-40B4-BE49-F238E27FC236}">
                <a16:creationId xmlns:a16="http://schemas.microsoft.com/office/drawing/2014/main" id="{CE693096-6A84-60F5-B1AD-6EF3DC2AB704}"/>
              </a:ext>
            </a:extLst>
          </p:cNvPr>
          <p:cNvPicPr>
            <a:picLocks noChangeAspect="1"/>
          </p:cNvPicPr>
          <p:nvPr/>
        </p:nvPicPr>
        <p:blipFill>
          <a:blip r:embed="rId3"/>
          <a:stretch>
            <a:fillRect/>
          </a:stretch>
        </p:blipFill>
        <p:spPr>
          <a:xfrm>
            <a:off x="6804213" y="1322796"/>
            <a:ext cx="4707590" cy="2687142"/>
          </a:xfrm>
          <a:prstGeom prst="rect">
            <a:avLst/>
          </a:prstGeom>
        </p:spPr>
      </p:pic>
      <p:pic>
        <p:nvPicPr>
          <p:cNvPr id="9" name="Image 8">
            <a:extLst>
              <a:ext uri="{FF2B5EF4-FFF2-40B4-BE49-F238E27FC236}">
                <a16:creationId xmlns:a16="http://schemas.microsoft.com/office/drawing/2014/main" id="{B573075C-402F-2D2E-13A7-C0522D115221}"/>
              </a:ext>
            </a:extLst>
          </p:cNvPr>
          <p:cNvPicPr>
            <a:picLocks noChangeAspect="1"/>
          </p:cNvPicPr>
          <p:nvPr/>
        </p:nvPicPr>
        <p:blipFill>
          <a:blip r:embed="rId4"/>
          <a:stretch>
            <a:fillRect/>
          </a:stretch>
        </p:blipFill>
        <p:spPr>
          <a:xfrm>
            <a:off x="6732308" y="4009938"/>
            <a:ext cx="4851399" cy="2441519"/>
          </a:xfrm>
          <a:prstGeom prst="rect">
            <a:avLst/>
          </a:prstGeom>
        </p:spPr>
      </p:pic>
    </p:spTree>
    <p:extLst>
      <p:ext uri="{BB962C8B-B14F-4D97-AF65-F5344CB8AC3E}">
        <p14:creationId xmlns:p14="http://schemas.microsoft.com/office/powerpoint/2010/main" val="4045421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7D85DFD-74B5-A163-2C4E-51B4476B6DFF}"/>
              </a:ext>
            </a:extLst>
          </p:cNvPr>
          <p:cNvSpPr>
            <a:spLocks noGrp="1"/>
          </p:cNvSpPr>
          <p:nvPr>
            <p:ph type="title"/>
          </p:nvPr>
        </p:nvSpPr>
        <p:spPr>
          <a:xfrm>
            <a:off x="838200" y="0"/>
            <a:ext cx="10515600" cy="2969746"/>
          </a:xfrm>
        </p:spPr>
        <p:txBody>
          <a:bodyPr>
            <a:normAutofit/>
          </a:bodyPr>
          <a:lstStyle/>
          <a:p>
            <a:r>
              <a:rPr lang="fr-FR" dirty="0"/>
              <a:t>MAIS! </a:t>
            </a:r>
            <a:br>
              <a:rPr lang="fr-FR" dirty="0"/>
            </a:br>
            <a:br>
              <a:rPr lang="fr-FR" dirty="0"/>
            </a:br>
            <a:r>
              <a:rPr lang="fr-FR" dirty="0"/>
              <a:t>Un biomarqueur ne peut pas résumer toute l’expérience douloureuse </a:t>
            </a:r>
          </a:p>
        </p:txBody>
      </p:sp>
      <p:sp>
        <p:nvSpPr>
          <p:cNvPr id="6" name="Espace réservé du contenu 5">
            <a:extLst>
              <a:ext uri="{FF2B5EF4-FFF2-40B4-BE49-F238E27FC236}">
                <a16:creationId xmlns:a16="http://schemas.microsoft.com/office/drawing/2014/main" id="{B9CC9E78-45DD-1D23-74A5-AFE3E884B681}"/>
              </a:ext>
            </a:extLst>
          </p:cNvPr>
          <p:cNvSpPr>
            <a:spLocks noGrp="1"/>
          </p:cNvSpPr>
          <p:nvPr>
            <p:ph idx="1"/>
          </p:nvPr>
        </p:nvSpPr>
        <p:spPr>
          <a:xfrm>
            <a:off x="838200" y="1682774"/>
            <a:ext cx="10515600" cy="4410962"/>
          </a:xfrm>
        </p:spPr>
        <p:txBody>
          <a:bodyPr>
            <a:normAutofit fontScale="77500" lnSpcReduction="20000"/>
          </a:bodyPr>
          <a:lstStyle/>
          <a:p>
            <a:pPr marL="0" lvl="0" indent="0" eaLnBrk="0" fontAlgn="base" hangingPunct="0">
              <a:lnSpc>
                <a:spcPct val="100000"/>
              </a:lnSpc>
              <a:spcBef>
                <a:spcPct val="0"/>
              </a:spcBef>
              <a:spcAft>
                <a:spcPct val="0"/>
              </a:spcAft>
              <a:buFontTx/>
              <a:buChar char="•"/>
            </a:pPr>
            <a:endParaRPr lang="fr-FR" altLang="fr-FR"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endParaRPr lang="fr-FR" altLang="fr-FR"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endParaRPr lang="fr-FR" altLang="fr-FR" dirty="0">
              <a:solidFill>
                <a:srgbClr val="000000"/>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endParaRPr lang="fr-FR" altLang="fr-FR" dirty="0">
              <a:solidFill>
                <a:srgbClr val="000000"/>
              </a:solidFill>
              <a:latin typeface="Arial" panose="020B0604020202020204" pitchFamily="34" charset="0"/>
            </a:endParaRP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douleurs fonctionnelles</a:t>
            </a: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adénomyose</a:t>
            </a: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sensibilisation centrale</a:t>
            </a: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douleurs pelviennes complexes</a:t>
            </a: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Douleurs résistantes aux traitements médicaux</a:t>
            </a:r>
          </a:p>
          <a:p>
            <a:pPr marL="0" lvl="0" indent="0" eaLnBrk="0" fontAlgn="base" hangingPunct="0">
              <a:lnSpc>
                <a:spcPct val="170000"/>
              </a:lnSpc>
              <a:spcBef>
                <a:spcPct val="0"/>
              </a:spcBef>
              <a:spcAft>
                <a:spcPct val="0"/>
              </a:spcAft>
              <a:buFontTx/>
              <a:buChar char="•"/>
            </a:pPr>
            <a:r>
              <a:rPr lang="fr-FR" altLang="fr-FR" dirty="0">
                <a:solidFill>
                  <a:srgbClr val="000000"/>
                </a:solidFill>
                <a:latin typeface="Arial" panose="020B0604020202020204" pitchFamily="34" charset="0"/>
              </a:rPr>
              <a:t>Mineurs exclues!!</a:t>
            </a:r>
          </a:p>
          <a:p>
            <a:endParaRPr lang="fr-FR" dirty="0"/>
          </a:p>
          <a:p>
            <a:endParaRPr lang="fr-FR" b="1" dirty="0">
              <a:solidFill>
                <a:srgbClr val="FF0000"/>
              </a:solidFill>
            </a:endParaRPr>
          </a:p>
          <a:p>
            <a:endParaRPr lang="fr-FR" dirty="0"/>
          </a:p>
        </p:txBody>
      </p:sp>
    </p:spTree>
    <p:extLst>
      <p:ext uri="{BB962C8B-B14F-4D97-AF65-F5344CB8AC3E}">
        <p14:creationId xmlns:p14="http://schemas.microsoft.com/office/powerpoint/2010/main" val="2346621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7207F0-7672-6F27-2B22-F5891124B813}"/>
              </a:ext>
            </a:extLst>
          </p:cNvPr>
          <p:cNvSpPr>
            <a:spLocks noGrp="1"/>
          </p:cNvSpPr>
          <p:nvPr>
            <p:ph type="title"/>
          </p:nvPr>
        </p:nvSpPr>
        <p:spPr/>
        <p:txBody>
          <a:bodyPr/>
          <a:lstStyle/>
          <a:p>
            <a:r>
              <a:rPr lang="fr-FR" dirty="0"/>
              <a:t>Généralisation du test ? </a:t>
            </a:r>
          </a:p>
        </p:txBody>
      </p:sp>
      <p:sp>
        <p:nvSpPr>
          <p:cNvPr id="3" name="Espace réservé du contenu 2">
            <a:extLst>
              <a:ext uri="{FF2B5EF4-FFF2-40B4-BE49-F238E27FC236}">
                <a16:creationId xmlns:a16="http://schemas.microsoft.com/office/drawing/2014/main" id="{F3A381AF-F3DD-2BFF-6254-97E5256B9A1D}"/>
              </a:ext>
            </a:extLst>
          </p:cNvPr>
          <p:cNvSpPr>
            <a:spLocks noGrp="1"/>
          </p:cNvSpPr>
          <p:nvPr>
            <p:ph idx="1"/>
          </p:nvPr>
        </p:nvSpPr>
        <p:spPr/>
        <p:txBody>
          <a:bodyPr/>
          <a:lstStyle/>
          <a:p>
            <a:r>
              <a:rPr lang="fr-FR" dirty="0"/>
              <a:t>Risque d’augmentation des demandes d’imagerie </a:t>
            </a:r>
          </a:p>
          <a:p>
            <a:r>
              <a:rPr lang="fr-FR" dirty="0"/>
              <a:t>Risque d’augmentation des demandes d’avis spécialisés </a:t>
            </a:r>
          </a:p>
          <a:p>
            <a:r>
              <a:rPr lang="fr-FR" dirty="0"/>
              <a:t>Risque d’augmentation des délais de prise en charge </a:t>
            </a:r>
          </a:p>
          <a:p>
            <a:r>
              <a:rPr lang="fr-FR" dirty="0"/>
              <a:t>Risque de laisser de côté les patientes qui auront un faux négatif </a:t>
            </a:r>
          </a:p>
          <a:p>
            <a:r>
              <a:rPr lang="fr-FR" dirty="0"/>
              <a:t>Risque de laisser de coté les patientes douloureuses avec un test vrai négatif </a:t>
            </a:r>
          </a:p>
        </p:txBody>
      </p:sp>
    </p:spTree>
    <p:extLst>
      <p:ext uri="{BB962C8B-B14F-4D97-AF65-F5344CB8AC3E}">
        <p14:creationId xmlns:p14="http://schemas.microsoft.com/office/powerpoint/2010/main" val="611487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444737A-F862-577B-4F2E-575DA73AFE47}"/>
              </a:ext>
            </a:extLst>
          </p:cNvPr>
          <p:cNvSpPr>
            <a:spLocks noGrp="1"/>
          </p:cNvSpPr>
          <p:nvPr>
            <p:ph type="title"/>
          </p:nvPr>
        </p:nvSpPr>
        <p:spPr>
          <a:xfrm>
            <a:off x="841248" y="548640"/>
            <a:ext cx="3600860" cy="5431536"/>
          </a:xfrm>
        </p:spPr>
        <p:txBody>
          <a:bodyPr>
            <a:normAutofit/>
          </a:bodyPr>
          <a:lstStyle/>
          <a:p>
            <a:r>
              <a:rPr lang="fr-FR" sz="5400"/>
              <a:t>Le côut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D3474571-A41E-35DD-ED6C-5E1CB3FDE4CD}"/>
              </a:ext>
            </a:extLst>
          </p:cNvPr>
          <p:cNvSpPr>
            <a:spLocks noGrp="1"/>
          </p:cNvSpPr>
          <p:nvPr>
            <p:ph idx="1"/>
          </p:nvPr>
        </p:nvSpPr>
        <p:spPr>
          <a:xfrm>
            <a:off x="5126418" y="552091"/>
            <a:ext cx="6224335" cy="5431536"/>
          </a:xfrm>
        </p:spPr>
        <p:txBody>
          <a:bodyPr anchor="ctr">
            <a:normAutofit/>
          </a:bodyPr>
          <a:lstStyle/>
          <a:p>
            <a:r>
              <a:rPr lang="fr-FR" sz="2200" dirty="0"/>
              <a:t>Environ 800 euros </a:t>
            </a:r>
          </a:p>
          <a:p>
            <a:r>
              <a:rPr lang="fr-FR" sz="2200" dirty="0"/>
              <a:t>Quel rapport coût efficacité? </a:t>
            </a:r>
          </a:p>
          <a:p>
            <a:r>
              <a:rPr lang="fr-FR" sz="2200" dirty="0"/>
              <a:t>Intérêt si la prise en charge ne change pas? </a:t>
            </a:r>
          </a:p>
          <a:p>
            <a:r>
              <a:rPr lang="fr-FR" sz="2200" dirty="0"/>
              <a:t>Réduction des coelioscopies? </a:t>
            </a:r>
          </a:p>
          <a:p>
            <a:r>
              <a:rPr lang="fr-FR" sz="2200" dirty="0"/>
              <a:t>Réduction de l’errance? </a:t>
            </a:r>
          </a:p>
          <a:p>
            <a:r>
              <a:rPr lang="fr-FR" sz="2200" dirty="0"/>
              <a:t>Impact sur l’assurance maladie? </a:t>
            </a:r>
          </a:p>
        </p:txBody>
      </p:sp>
    </p:spTree>
    <p:extLst>
      <p:ext uri="{BB962C8B-B14F-4D97-AF65-F5344CB8AC3E}">
        <p14:creationId xmlns:p14="http://schemas.microsoft.com/office/powerpoint/2010/main" val="3319088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1B6BE0F-5343-444D-7053-694250AFA4ED}"/>
              </a:ext>
            </a:extLst>
          </p:cNvPr>
          <p:cNvSpPr>
            <a:spLocks noGrp="1"/>
          </p:cNvSpPr>
          <p:nvPr>
            <p:ph type="title"/>
          </p:nvPr>
        </p:nvSpPr>
        <p:spPr>
          <a:xfrm>
            <a:off x="612648" y="365125"/>
            <a:ext cx="6986015" cy="1776484"/>
          </a:xfrm>
        </p:spPr>
        <p:txBody>
          <a:bodyPr anchor="b">
            <a:normAutofit/>
          </a:bodyPr>
          <a:lstStyle/>
          <a:p>
            <a:r>
              <a:rPr lang="fr-FR" sz="5400"/>
              <a:t>La pression sociétale </a:t>
            </a:r>
          </a:p>
        </p:txBody>
      </p:sp>
      <p:pic>
        <p:nvPicPr>
          <p:cNvPr id="9" name="Image 8">
            <a:extLst>
              <a:ext uri="{FF2B5EF4-FFF2-40B4-BE49-F238E27FC236}">
                <a16:creationId xmlns:a16="http://schemas.microsoft.com/office/drawing/2014/main" id="{C1D8C246-75D5-9EE2-6097-9CFEC87185DA}"/>
              </a:ext>
            </a:extLst>
          </p:cNvPr>
          <p:cNvPicPr>
            <a:picLocks noChangeAspect="1"/>
          </p:cNvPicPr>
          <p:nvPr/>
        </p:nvPicPr>
        <p:blipFill>
          <a:blip r:embed="rId2"/>
          <a:stretch>
            <a:fillRect/>
          </a:stretch>
        </p:blipFill>
        <p:spPr>
          <a:xfrm>
            <a:off x="8930260" y="1089212"/>
            <a:ext cx="2510538" cy="805620"/>
          </a:xfrm>
          <a:prstGeom prst="rect">
            <a:avLst/>
          </a:prstGeom>
        </p:spPr>
      </p:pic>
      <p:sp>
        <p:nvSpPr>
          <p:cNvPr id="18"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931C0DD4-3E25-67FD-D75C-BF24FB886803}"/>
              </a:ext>
            </a:extLst>
          </p:cNvPr>
          <p:cNvSpPr>
            <a:spLocks noGrp="1"/>
          </p:cNvSpPr>
          <p:nvPr>
            <p:ph idx="1"/>
          </p:nvPr>
        </p:nvSpPr>
        <p:spPr>
          <a:xfrm>
            <a:off x="612648" y="2504819"/>
            <a:ext cx="6986016" cy="3672144"/>
          </a:xfrm>
        </p:spPr>
        <p:txBody>
          <a:bodyPr>
            <a:normAutofit/>
          </a:bodyPr>
          <a:lstStyle/>
          <a:p>
            <a:r>
              <a:rPr lang="en-US" sz="2200" dirty="0" err="1"/>
              <a:t>Attentes</a:t>
            </a:r>
            <a:r>
              <a:rPr lang="en-US" sz="2200" dirty="0"/>
              <a:t> des </a:t>
            </a:r>
            <a:r>
              <a:rPr lang="en-US" sz="2200" dirty="0" err="1"/>
              <a:t>patientes</a:t>
            </a:r>
            <a:r>
              <a:rPr lang="en-US" sz="2200" dirty="0"/>
              <a:t> </a:t>
            </a:r>
            <a:r>
              <a:rPr lang="en-US" sz="2200" dirty="0" err="1"/>
              <a:t>immenses</a:t>
            </a:r>
            <a:r>
              <a:rPr lang="en-US" sz="2200" dirty="0"/>
              <a:t> </a:t>
            </a:r>
          </a:p>
          <a:p>
            <a:r>
              <a:rPr lang="en-US" sz="2200" dirty="0"/>
              <a:t>Pression sur les Médecins </a:t>
            </a:r>
          </a:p>
          <a:p>
            <a:r>
              <a:rPr lang="en-US" sz="2200" dirty="0"/>
              <a:t>Simplification </a:t>
            </a:r>
            <a:r>
              <a:rPr lang="en-US" sz="2200" dirty="0" err="1"/>
              <a:t>médiatique</a:t>
            </a:r>
            <a:r>
              <a:rPr lang="en-US" sz="2200" dirty="0"/>
              <a:t> </a:t>
            </a:r>
          </a:p>
          <a:p>
            <a:endParaRPr lang="en-US" sz="2200" dirty="0"/>
          </a:p>
          <a:p>
            <a:endParaRPr lang="en-US" sz="2200" dirty="0"/>
          </a:p>
          <a:p>
            <a:endParaRPr lang="en-US" sz="2200" dirty="0"/>
          </a:p>
          <a:p>
            <a:pPr marL="0" indent="0">
              <a:buNone/>
            </a:pPr>
            <a:r>
              <a:rPr lang="en-US" sz="2200" dirty="0"/>
              <a:t>Risque de </a:t>
            </a:r>
            <a:r>
              <a:rPr lang="en-US" sz="2200" dirty="0" err="1"/>
              <a:t>biais</a:t>
            </a:r>
            <a:r>
              <a:rPr lang="en-US" sz="2200" dirty="0"/>
              <a:t> </a:t>
            </a:r>
            <a:r>
              <a:rPr lang="en-US" sz="2200" dirty="0" err="1"/>
              <a:t>sociétal</a:t>
            </a:r>
            <a:endParaRPr lang="en-US" sz="2200" dirty="0"/>
          </a:p>
        </p:txBody>
      </p:sp>
      <p:pic>
        <p:nvPicPr>
          <p:cNvPr id="7" name="Image 6">
            <a:extLst>
              <a:ext uri="{FF2B5EF4-FFF2-40B4-BE49-F238E27FC236}">
                <a16:creationId xmlns:a16="http://schemas.microsoft.com/office/drawing/2014/main" id="{C61AABCC-087B-29CB-68CB-99BE8C1927B9}"/>
              </a:ext>
            </a:extLst>
          </p:cNvPr>
          <p:cNvPicPr>
            <a:picLocks noChangeAspect="1"/>
          </p:cNvPicPr>
          <p:nvPr/>
        </p:nvPicPr>
        <p:blipFill>
          <a:blip r:embed="rId3"/>
          <a:stretch>
            <a:fillRect/>
          </a:stretch>
        </p:blipFill>
        <p:spPr>
          <a:xfrm>
            <a:off x="9614666" y="2310086"/>
            <a:ext cx="1063248" cy="1890220"/>
          </a:xfrm>
          <a:prstGeom prst="rect">
            <a:avLst/>
          </a:prstGeom>
        </p:spPr>
      </p:pic>
      <p:pic>
        <p:nvPicPr>
          <p:cNvPr id="5" name="Espace réservé du contenu 4">
            <a:extLst>
              <a:ext uri="{FF2B5EF4-FFF2-40B4-BE49-F238E27FC236}">
                <a16:creationId xmlns:a16="http://schemas.microsoft.com/office/drawing/2014/main" id="{64A47F81-D729-1C7A-322C-7B034A2F0F39}"/>
              </a:ext>
            </a:extLst>
          </p:cNvPr>
          <p:cNvPicPr>
            <a:picLocks noChangeAspect="1"/>
          </p:cNvPicPr>
          <p:nvPr/>
        </p:nvPicPr>
        <p:blipFill>
          <a:blip r:embed="rId4"/>
          <a:stretch>
            <a:fillRect/>
          </a:stretch>
        </p:blipFill>
        <p:spPr>
          <a:xfrm>
            <a:off x="9562685" y="4358181"/>
            <a:ext cx="1167210" cy="1890220"/>
          </a:xfrm>
          <a:prstGeom prst="rect">
            <a:avLst/>
          </a:prstGeom>
        </p:spPr>
      </p:pic>
    </p:spTree>
    <p:extLst>
      <p:ext uri="{BB962C8B-B14F-4D97-AF65-F5344CB8AC3E}">
        <p14:creationId xmlns:p14="http://schemas.microsoft.com/office/powerpoint/2010/main" val="1567265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94A1C-8A87-8F0F-FA68-E424329DE36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2EB99B3-EFE0-8664-1E1A-73AAB9337ED5}"/>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421E4366-B3B4-19E3-9758-74132D3BFA14}"/>
              </a:ext>
            </a:extLst>
          </p:cNvPr>
          <p:cNvPicPr>
            <a:picLocks noChangeAspect="1"/>
          </p:cNvPicPr>
          <p:nvPr/>
        </p:nvPicPr>
        <p:blipFill>
          <a:blip r:embed="rId3"/>
          <a:stretch>
            <a:fillRect/>
          </a:stretch>
        </p:blipFill>
        <p:spPr>
          <a:xfrm>
            <a:off x="838200" y="365125"/>
            <a:ext cx="10682277" cy="6008782"/>
          </a:xfrm>
          <a:prstGeom prst="rect">
            <a:avLst/>
          </a:prstGeom>
        </p:spPr>
      </p:pic>
    </p:spTree>
    <p:extLst>
      <p:ext uri="{BB962C8B-B14F-4D97-AF65-F5344CB8AC3E}">
        <p14:creationId xmlns:p14="http://schemas.microsoft.com/office/powerpoint/2010/main" val="2047715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50A4C9-F065-7028-D02B-09570E6BB728}"/>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2B957FC2-BB2E-8056-B720-29D79FB19377}"/>
              </a:ext>
            </a:extLst>
          </p:cNvPr>
          <p:cNvPicPr>
            <a:picLocks noGrp="1" noChangeAspect="1"/>
          </p:cNvPicPr>
          <p:nvPr>
            <p:ph idx="1"/>
          </p:nvPr>
        </p:nvPicPr>
        <p:blipFill>
          <a:blip r:embed="rId2"/>
          <a:stretch>
            <a:fillRect/>
          </a:stretch>
        </p:blipFill>
        <p:spPr>
          <a:xfrm>
            <a:off x="651809" y="365125"/>
            <a:ext cx="7066803" cy="2921066"/>
          </a:xfrm>
          <a:prstGeom prst="rect">
            <a:avLst/>
          </a:prstGeom>
        </p:spPr>
      </p:pic>
      <p:sp>
        <p:nvSpPr>
          <p:cNvPr id="6" name="ZoneTexte 5">
            <a:extLst>
              <a:ext uri="{FF2B5EF4-FFF2-40B4-BE49-F238E27FC236}">
                <a16:creationId xmlns:a16="http://schemas.microsoft.com/office/drawing/2014/main" id="{BB02C8D5-1AC6-2650-099F-D47CB174F1BB}"/>
              </a:ext>
            </a:extLst>
          </p:cNvPr>
          <p:cNvSpPr txBox="1"/>
          <p:nvPr/>
        </p:nvSpPr>
        <p:spPr>
          <a:xfrm>
            <a:off x="651809" y="3146612"/>
            <a:ext cx="10899215" cy="2031325"/>
          </a:xfrm>
          <a:prstGeom prst="rect">
            <a:avLst/>
          </a:prstGeom>
          <a:noFill/>
        </p:spPr>
        <p:txBody>
          <a:bodyPr wrap="square" rtlCol="0">
            <a:spAutoFit/>
          </a:bodyPr>
          <a:lstStyle/>
          <a:p>
            <a:r>
              <a:rPr lang="fr-FR" dirty="0"/>
              <a:t>190 membres des sociétés savantes ( chirurgie gynécologique endoscopique, endométriose )interrogés : </a:t>
            </a:r>
          </a:p>
          <a:p>
            <a:endParaRPr lang="fr-FR" dirty="0"/>
          </a:p>
          <a:p>
            <a:r>
              <a:rPr lang="fr-FR" dirty="0"/>
              <a:t>90 % pensent que le test est trop cher </a:t>
            </a:r>
          </a:p>
          <a:p>
            <a:r>
              <a:rPr lang="fr-FR" dirty="0"/>
              <a:t>85% pensent que le test ne remplacera pas les outils diagnostiques habituels </a:t>
            </a:r>
          </a:p>
          <a:p>
            <a:r>
              <a:rPr lang="fr-FR" dirty="0"/>
              <a:t>86% supportent le test chez les adolescentes </a:t>
            </a:r>
          </a:p>
          <a:p>
            <a:r>
              <a:rPr lang="fr-FR" dirty="0"/>
              <a:t>Les praticiens les moins experts sont les plus favorables au test </a:t>
            </a:r>
          </a:p>
          <a:p>
            <a:endParaRPr lang="fr-FR" dirty="0"/>
          </a:p>
        </p:txBody>
      </p:sp>
    </p:spTree>
    <p:extLst>
      <p:ext uri="{BB962C8B-B14F-4D97-AF65-F5344CB8AC3E}">
        <p14:creationId xmlns:p14="http://schemas.microsoft.com/office/powerpoint/2010/main" val="2688816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C066B49-561E-E26B-9CCD-5E0B1506ECFD}"/>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5400" dirty="0"/>
              <a:t>Le test pour quoi faire ? </a:t>
            </a:r>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55E7C924-6CED-0BF9-CA7E-1F5D4B0FE995}"/>
              </a:ext>
            </a:extLst>
          </p:cNvPr>
          <p:cNvSpPr>
            <a:spLocks noChangeArrowheads="1"/>
          </p:cNvSpPr>
          <p:nvPr/>
        </p:nvSpPr>
        <p:spPr bwMode="auto">
          <a:xfrm>
            <a:off x="640080" y="2706624"/>
            <a:ext cx="6894576" cy="348386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1" i="0" u="none" strike="noStrike" cap="none" normalizeH="0" baseline="0" dirty="0">
                <a:ln>
                  <a:noFill/>
                </a:ln>
                <a:effectLst/>
              </a:rPr>
              <a:t>Oui :</a:t>
            </a: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a:ln>
                  <a:noFill/>
                </a:ln>
                <a:effectLst/>
              </a:rPr>
              <a:t>innovation </a:t>
            </a:r>
            <a:r>
              <a:rPr kumimoji="0" lang="en-US" altLang="fr-FR" sz="2000" b="0" i="0" u="none" strike="noStrike" cap="none" normalizeH="0" baseline="0" dirty="0" err="1">
                <a:ln>
                  <a:noFill/>
                </a:ln>
                <a:effectLst/>
              </a:rPr>
              <a:t>prometteuse</a:t>
            </a:r>
            <a:endParaRPr kumimoji="0" lang="en-US" altLang="fr-FR" sz="2000"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err="1">
                <a:ln>
                  <a:noFill/>
                </a:ln>
                <a:effectLst/>
              </a:rPr>
              <a:t>besoin</a:t>
            </a:r>
            <a:r>
              <a:rPr kumimoji="0" lang="en-US" altLang="fr-FR" sz="2000" b="0" i="0" u="none" strike="noStrike" cap="none" normalizeH="0" baseline="0" dirty="0">
                <a:ln>
                  <a:noFill/>
                </a:ln>
                <a:effectLst/>
              </a:rPr>
              <a:t> </a:t>
            </a:r>
            <a:r>
              <a:rPr kumimoji="0" lang="en-US" altLang="fr-FR" sz="2000" b="0" i="0" u="none" strike="noStrike" cap="none" normalizeH="0" baseline="0" dirty="0" err="1">
                <a:ln>
                  <a:noFill/>
                </a:ln>
                <a:effectLst/>
              </a:rPr>
              <a:t>clinique</a:t>
            </a:r>
            <a:r>
              <a:rPr kumimoji="0" lang="en-US" altLang="fr-FR" sz="2000" b="0" i="0" u="none" strike="noStrike" cap="none" normalizeH="0" baseline="0" dirty="0">
                <a:ln>
                  <a:noFill/>
                </a:ln>
                <a:effectLst/>
              </a:rPr>
              <a:t> </a:t>
            </a:r>
            <a:r>
              <a:rPr kumimoji="0" lang="en-US" altLang="fr-FR" sz="2000" b="0" i="0" u="none" strike="noStrike" cap="none" normalizeH="0" baseline="0" dirty="0" err="1">
                <a:ln>
                  <a:noFill/>
                </a:ln>
                <a:effectLst/>
              </a:rPr>
              <a:t>réel</a:t>
            </a:r>
            <a:endParaRPr kumimoji="0" lang="en-US" altLang="fr-FR" sz="2000" b="1"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err="1">
                <a:ln>
                  <a:noFill/>
                </a:ln>
                <a:effectLst/>
              </a:rPr>
              <a:t>intérêt</a:t>
            </a:r>
            <a:r>
              <a:rPr kumimoji="0" lang="en-US" altLang="fr-FR" sz="2000" b="0" i="0" u="none" strike="noStrike" cap="none" normalizeH="0" baseline="0" dirty="0">
                <a:ln>
                  <a:noFill/>
                </a:ln>
                <a:effectLst/>
              </a:rPr>
              <a:t> </a:t>
            </a:r>
            <a:r>
              <a:rPr kumimoji="0" lang="en-US" altLang="fr-FR" sz="2000" b="0" i="0" u="none" strike="noStrike" cap="none" normalizeH="0" baseline="0" dirty="0" err="1">
                <a:ln>
                  <a:noFill/>
                </a:ln>
                <a:effectLst/>
              </a:rPr>
              <a:t>potentiel</a:t>
            </a:r>
            <a:endParaRPr kumimoji="0" lang="en-US" altLang="fr-FR" sz="2000" b="0" i="0" u="none" strike="noStrike" cap="none" normalizeH="0" baseline="0" dirty="0">
              <a:ln>
                <a:noFill/>
              </a:ln>
              <a:effectLst/>
            </a:endParaRPr>
          </a:p>
          <a:p>
            <a:pPr marR="0" lvl="0" fontAlgn="base">
              <a:lnSpc>
                <a:spcPct val="90000"/>
              </a:lnSpc>
              <a:spcBef>
                <a:spcPct val="0"/>
              </a:spcBef>
              <a:spcAft>
                <a:spcPts val="600"/>
              </a:spcAft>
              <a:buClrTx/>
              <a:buSzTx/>
              <a:tabLst/>
            </a:pPr>
            <a:endParaRPr kumimoji="0" lang="en-US" altLang="fr-FR" sz="2000"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1" i="0" u="none" strike="noStrike" cap="none" normalizeH="0" baseline="0" dirty="0">
                <a:ln>
                  <a:noFill/>
                </a:ln>
                <a:effectLst/>
              </a:rPr>
              <a:t>Mais :</a:t>
            </a: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a:ln>
                  <a:noFill/>
                </a:ln>
                <a:effectLst/>
              </a:rPr>
              <a:t>manque de validation </a:t>
            </a:r>
            <a:r>
              <a:rPr kumimoji="0" lang="en-US" altLang="fr-FR" sz="2000" b="0" i="0" u="none" strike="noStrike" cap="none" normalizeH="0" baseline="0" dirty="0" err="1">
                <a:ln>
                  <a:noFill/>
                </a:ln>
                <a:effectLst/>
              </a:rPr>
              <a:t>indépendante</a:t>
            </a:r>
            <a:r>
              <a:rPr kumimoji="0" lang="en-US" altLang="fr-FR" sz="2000" b="0" i="0" u="none" strike="noStrike" cap="none" normalizeH="0" baseline="0" dirty="0">
                <a:ln>
                  <a:noFill/>
                </a:ln>
                <a:effectLst/>
              </a:rPr>
              <a:t> massive</a:t>
            </a: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a:ln>
                  <a:noFill/>
                </a:ln>
                <a:effectLst/>
              </a:rPr>
              <a:t>données de vie </a:t>
            </a:r>
            <a:r>
              <a:rPr kumimoji="0" lang="en-US" altLang="fr-FR" sz="2000" b="0" i="0" u="none" strike="noStrike" cap="none" normalizeH="0" baseline="0" dirty="0" err="1">
                <a:ln>
                  <a:noFill/>
                </a:ln>
                <a:effectLst/>
              </a:rPr>
              <a:t>réelle</a:t>
            </a:r>
            <a:r>
              <a:rPr kumimoji="0" lang="en-US" altLang="fr-FR" sz="2000" b="0" i="0" u="none" strike="noStrike" cap="none" normalizeH="0" baseline="0" dirty="0">
                <a:ln>
                  <a:noFill/>
                </a:ln>
                <a:effectLst/>
              </a:rPr>
              <a:t> </a:t>
            </a:r>
            <a:r>
              <a:rPr kumimoji="0" lang="en-US" altLang="fr-FR" sz="2000" b="0" i="0" u="none" strike="noStrike" cap="none" normalizeH="0" baseline="0" dirty="0" err="1">
                <a:ln>
                  <a:noFill/>
                </a:ln>
                <a:effectLst/>
              </a:rPr>
              <a:t>insuffisantes</a:t>
            </a:r>
            <a:endParaRPr kumimoji="0" lang="en-US" altLang="fr-FR" sz="2000"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fr-FR" sz="2000" b="0" i="0" u="none" strike="noStrike" cap="none" normalizeH="0" baseline="0" dirty="0" err="1">
                <a:ln>
                  <a:noFill/>
                </a:ln>
                <a:effectLst/>
              </a:rPr>
              <a:t>utilité</a:t>
            </a:r>
            <a:r>
              <a:rPr kumimoji="0" lang="en-US" altLang="fr-FR" sz="2000" b="0" i="0" u="none" strike="noStrike" cap="none" normalizeH="0" baseline="0" dirty="0">
                <a:ln>
                  <a:noFill/>
                </a:ln>
                <a:effectLst/>
              </a:rPr>
              <a:t> </a:t>
            </a:r>
            <a:r>
              <a:rPr kumimoji="0" lang="en-US" altLang="fr-FR" sz="2000" b="0" i="0" u="none" strike="noStrike" cap="none" normalizeH="0" baseline="0" dirty="0" err="1">
                <a:ln>
                  <a:noFill/>
                </a:ln>
                <a:effectLst/>
              </a:rPr>
              <a:t>médico</a:t>
            </a:r>
            <a:r>
              <a:rPr kumimoji="0" lang="en-US" altLang="fr-FR" sz="2000" b="0" i="0" u="none" strike="noStrike" cap="none" normalizeH="0" baseline="0" dirty="0">
                <a:ln>
                  <a:noFill/>
                </a:ln>
                <a:effectLst/>
              </a:rPr>
              <a:t>-économique encore à </a:t>
            </a:r>
            <a:r>
              <a:rPr kumimoji="0" lang="en-US" altLang="fr-FR" sz="2000" b="0" i="0" u="none" strike="noStrike" cap="none" normalizeH="0" baseline="0" dirty="0" err="1">
                <a:ln>
                  <a:noFill/>
                </a:ln>
                <a:effectLst/>
              </a:rPr>
              <a:t>démontrer</a:t>
            </a:r>
            <a:endParaRPr kumimoji="0" lang="en-US" altLang="fr-FR" sz="2000" b="0" i="0" u="none" strike="noStrike" cap="none" normalizeH="0" baseline="0" dirty="0">
              <a:ln>
                <a:noFill/>
              </a:ln>
              <a:effectLst/>
            </a:endParaRPr>
          </a:p>
          <a:p>
            <a:pPr marR="0" lvl="0" fontAlgn="base">
              <a:lnSpc>
                <a:spcPct val="90000"/>
              </a:lnSpc>
              <a:spcBef>
                <a:spcPct val="0"/>
              </a:spcBef>
              <a:spcAft>
                <a:spcPts val="600"/>
              </a:spcAft>
              <a:buClrTx/>
              <a:buSzTx/>
              <a:tabLst/>
            </a:pPr>
            <a:endParaRPr kumimoji="0" lang="en-US" altLang="fr-FR" sz="2000" b="0" i="0" u="none" strike="noStrike" cap="none" normalizeH="0" baseline="0" dirty="0">
              <a:ln>
                <a:noFill/>
              </a:ln>
              <a:effectLst/>
            </a:endParaRPr>
          </a:p>
        </p:txBody>
      </p:sp>
      <p:pic>
        <p:nvPicPr>
          <p:cNvPr id="7" name="Espace réservé du contenu 6">
            <a:extLst>
              <a:ext uri="{FF2B5EF4-FFF2-40B4-BE49-F238E27FC236}">
                <a16:creationId xmlns:a16="http://schemas.microsoft.com/office/drawing/2014/main" id="{2B056A11-D25C-2929-289A-FCF9D74570F6}"/>
              </a:ext>
            </a:extLst>
          </p:cNvPr>
          <p:cNvPicPr>
            <a:picLocks noGrp="1" noChangeAspect="1"/>
          </p:cNvPicPr>
          <p:nvPr>
            <p:ph idx="1"/>
          </p:nvPr>
        </p:nvPicPr>
        <p:blipFill>
          <a:blip r:embed="rId3"/>
          <a:stretch>
            <a:fillRect/>
          </a:stretch>
        </p:blipFill>
        <p:spPr>
          <a:xfrm>
            <a:off x="7863840" y="1233132"/>
            <a:ext cx="4014216" cy="1622071"/>
          </a:xfrm>
          <a:prstGeom prst="rect">
            <a:avLst/>
          </a:prstGeom>
        </p:spPr>
      </p:pic>
      <p:pic>
        <p:nvPicPr>
          <p:cNvPr id="9" name="Image 8">
            <a:extLst>
              <a:ext uri="{FF2B5EF4-FFF2-40B4-BE49-F238E27FC236}">
                <a16:creationId xmlns:a16="http://schemas.microsoft.com/office/drawing/2014/main" id="{ABE9C73F-1227-6117-8CC1-A2B36BE47AAA}"/>
              </a:ext>
            </a:extLst>
          </p:cNvPr>
          <p:cNvPicPr>
            <a:picLocks noChangeAspect="1"/>
          </p:cNvPicPr>
          <p:nvPr/>
        </p:nvPicPr>
        <p:blipFill>
          <a:blip r:embed="rId4"/>
          <a:stretch>
            <a:fillRect/>
          </a:stretch>
        </p:blipFill>
        <p:spPr>
          <a:xfrm>
            <a:off x="7863840" y="4592914"/>
            <a:ext cx="3995928" cy="1148829"/>
          </a:xfrm>
          <a:prstGeom prst="rect">
            <a:avLst/>
          </a:prstGeom>
        </p:spPr>
      </p:pic>
    </p:spTree>
    <p:extLst>
      <p:ext uri="{BB962C8B-B14F-4D97-AF65-F5344CB8AC3E}">
        <p14:creationId xmlns:p14="http://schemas.microsoft.com/office/powerpoint/2010/main" val="3492066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3E9A5-E6A4-E872-A6AA-2593D94118F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1AC751-401B-7A27-A022-9BE6E744B4C1}"/>
              </a:ext>
            </a:extLst>
          </p:cNvPr>
          <p:cNvSpPr>
            <a:spLocks noGrp="1"/>
          </p:cNvSpPr>
          <p:nvPr>
            <p:ph type="title"/>
          </p:nvPr>
        </p:nvSpPr>
        <p:spPr>
          <a:xfrm>
            <a:off x="841248" y="548640"/>
            <a:ext cx="3600860" cy="5431536"/>
          </a:xfrm>
        </p:spPr>
        <p:txBody>
          <a:bodyPr>
            <a:normAutofit/>
          </a:bodyPr>
          <a:lstStyle/>
          <a:p>
            <a:r>
              <a:rPr lang="fr-FR" sz="5400" dirty="0"/>
              <a:t>Le forfait innovation</a:t>
            </a:r>
            <a:br>
              <a:rPr lang="fr-FR" sz="5400" dirty="0"/>
            </a:br>
            <a:r>
              <a:rPr lang="fr-FR" sz="2800" dirty="0"/>
              <a:t>25 000 patientes </a:t>
            </a:r>
            <a:br>
              <a:rPr lang="fr-FR" sz="2800" dirty="0"/>
            </a:br>
            <a:r>
              <a:rPr lang="fr-FR" sz="2800" dirty="0"/>
              <a:t>3 ans</a:t>
            </a:r>
            <a:br>
              <a:rPr lang="fr-FR" sz="2800" dirty="0"/>
            </a:br>
            <a:r>
              <a:rPr lang="fr-FR" sz="2800" dirty="0"/>
              <a:t>milieu hospitalier </a:t>
            </a:r>
            <a:endParaRPr lang="fr-FR" sz="5400" dirty="0"/>
          </a:p>
        </p:txBody>
      </p:sp>
      <p:sp>
        <p:nvSpPr>
          <p:cNvPr id="3" name="Espace réservé du contenu 2">
            <a:extLst>
              <a:ext uri="{FF2B5EF4-FFF2-40B4-BE49-F238E27FC236}">
                <a16:creationId xmlns:a16="http://schemas.microsoft.com/office/drawing/2014/main" id="{9D017D43-71FA-5185-804F-1842E30EE6A7}"/>
              </a:ext>
            </a:extLst>
          </p:cNvPr>
          <p:cNvSpPr>
            <a:spLocks noGrp="1"/>
          </p:cNvSpPr>
          <p:nvPr>
            <p:ph idx="1"/>
          </p:nvPr>
        </p:nvSpPr>
        <p:spPr>
          <a:xfrm>
            <a:off x="5126418" y="552091"/>
            <a:ext cx="6224335" cy="5431536"/>
          </a:xfrm>
        </p:spPr>
        <p:txBody>
          <a:bodyPr anchor="ctr">
            <a:normAutofit/>
          </a:bodyPr>
          <a:lstStyle/>
          <a:p>
            <a:r>
              <a:rPr lang="fr-FR" sz="2200" dirty="0"/>
              <a:t>Examen de 3ème intention </a:t>
            </a:r>
          </a:p>
          <a:p>
            <a:r>
              <a:rPr lang="fr-FR" sz="2200" dirty="0"/>
              <a:t>Patientes de 18 ans à 43 ans </a:t>
            </a:r>
          </a:p>
          <a:p>
            <a:r>
              <a:rPr lang="fr-FR" sz="2200" dirty="0"/>
              <a:t>Douleurs pelviennes non contrôlées par un traitement médical </a:t>
            </a:r>
          </a:p>
          <a:p>
            <a:r>
              <a:rPr lang="fr-FR" sz="2200" dirty="0"/>
              <a:t>Endométriose fortement suspectée </a:t>
            </a:r>
          </a:p>
          <a:p>
            <a:r>
              <a:rPr lang="fr-FR" sz="2200" dirty="0"/>
              <a:t>Imagerie négative ou incertaine </a:t>
            </a:r>
          </a:p>
          <a:p>
            <a:pPr marL="0" indent="0">
              <a:buNone/>
            </a:pPr>
            <a:endParaRPr lang="fr-FR" sz="2200" dirty="0"/>
          </a:p>
        </p:txBody>
      </p:sp>
    </p:spTree>
    <p:extLst>
      <p:ext uri="{BB962C8B-B14F-4D97-AF65-F5344CB8AC3E}">
        <p14:creationId xmlns:p14="http://schemas.microsoft.com/office/powerpoint/2010/main" val="2923907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F7023-E8C0-B509-DC67-46E66F761D12}"/>
            </a:ext>
          </a:extLst>
        </p:cNvPr>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A8EAD70-EB25-9C15-6C21-4B3414959814}"/>
              </a:ext>
            </a:extLst>
          </p:cNvPr>
          <p:cNvSpPr>
            <a:spLocks noGrp="1"/>
          </p:cNvSpPr>
          <p:nvPr>
            <p:ph type="body" idx="1"/>
          </p:nvPr>
        </p:nvSpPr>
        <p:spPr>
          <a:xfrm>
            <a:off x="747173" y="857251"/>
            <a:ext cx="5157787" cy="823912"/>
          </a:xfrm>
        </p:spPr>
        <p:txBody>
          <a:bodyPr/>
          <a:lstStyle/>
          <a:p>
            <a:r>
              <a:rPr lang="fr-FR" dirty="0"/>
              <a:t>Révolution diagnostique</a:t>
            </a:r>
          </a:p>
        </p:txBody>
      </p:sp>
      <p:sp>
        <p:nvSpPr>
          <p:cNvPr id="7" name="Espace réservé du texte 6">
            <a:extLst>
              <a:ext uri="{FF2B5EF4-FFF2-40B4-BE49-F238E27FC236}">
                <a16:creationId xmlns:a16="http://schemas.microsoft.com/office/drawing/2014/main" id="{9264B9DA-FF15-1C53-511D-C9DE227F8297}"/>
              </a:ext>
            </a:extLst>
          </p:cNvPr>
          <p:cNvSpPr>
            <a:spLocks noGrp="1"/>
          </p:cNvSpPr>
          <p:nvPr>
            <p:ph type="body" sz="quarter" idx="3"/>
          </p:nvPr>
        </p:nvSpPr>
        <p:spPr>
          <a:xfrm>
            <a:off x="7386918" y="968554"/>
            <a:ext cx="5183188" cy="823912"/>
          </a:xfrm>
        </p:spPr>
        <p:txBody>
          <a:bodyPr/>
          <a:lstStyle/>
          <a:p>
            <a:r>
              <a:rPr lang="fr-FR" dirty="0"/>
              <a:t>Mirage techno biologique</a:t>
            </a:r>
          </a:p>
        </p:txBody>
      </p:sp>
      <p:sp>
        <p:nvSpPr>
          <p:cNvPr id="9" name="Rectangle 1">
            <a:extLst>
              <a:ext uri="{FF2B5EF4-FFF2-40B4-BE49-F238E27FC236}">
                <a16:creationId xmlns:a16="http://schemas.microsoft.com/office/drawing/2014/main" id="{FDE0C755-A20C-CE96-7782-33F2592205F2}"/>
              </a:ext>
            </a:extLst>
          </p:cNvPr>
          <p:cNvSpPr>
            <a:spLocks noGrp="1" noChangeArrowheads="1"/>
          </p:cNvSpPr>
          <p:nvPr>
            <p:ph sz="half" idx="2"/>
          </p:nvPr>
        </p:nvSpPr>
        <p:spPr bwMode="auto">
          <a:xfrm>
            <a:off x="765263" y="2164630"/>
            <a:ext cx="3010761" cy="3074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None/>
              <a:tabLst/>
            </a:pPr>
            <a:endParaRPr kumimoji="0" lang="fr-FR" altLang="fr-FR" sz="20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biomarqueur non invasif</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IA performante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réduction errance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médecine de précision</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42B5B8A4-4FAA-707E-D89B-94B68E42822D}"/>
              </a:ext>
            </a:extLst>
          </p:cNvPr>
          <p:cNvSpPr>
            <a:spLocks noGrp="1" noChangeArrowheads="1"/>
          </p:cNvSpPr>
          <p:nvPr>
            <p:ph sz="quarter" idx="4"/>
          </p:nvPr>
        </p:nvSpPr>
        <p:spPr bwMode="auto">
          <a:xfrm>
            <a:off x="7776882" y="2503185"/>
            <a:ext cx="3098925" cy="273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biais méthodologiques</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err="1">
                <a:ln>
                  <a:noFill/>
                </a:ln>
                <a:solidFill>
                  <a:srgbClr val="000000"/>
                </a:solidFill>
                <a:effectLst/>
                <a:latin typeface="Arial" panose="020B0604020202020204" pitchFamily="34" charset="0"/>
              </a:rPr>
              <a:t>hype</a:t>
            </a:r>
            <a:r>
              <a:rPr kumimoji="0" lang="fr-FR" altLang="fr-FR" sz="2000" b="0" i="0" u="none" strike="noStrike" cap="none" normalizeH="0" baseline="0" dirty="0">
                <a:ln>
                  <a:noFill/>
                </a:ln>
                <a:solidFill>
                  <a:srgbClr val="000000"/>
                </a:solidFill>
                <a:effectLst/>
                <a:latin typeface="Arial" panose="020B0604020202020204" pitchFamily="34" charset="0"/>
              </a:rPr>
              <a:t> IA</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validation insuffisante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2000" b="0" i="0" u="none" strike="noStrike" cap="none" normalizeH="0" baseline="0" dirty="0">
                <a:ln>
                  <a:noFill/>
                </a:ln>
                <a:solidFill>
                  <a:srgbClr val="000000"/>
                </a:solidFill>
                <a:effectLst/>
                <a:latin typeface="Arial" panose="020B0604020202020204" pitchFamily="34" charset="0"/>
              </a:rPr>
              <a:t>médicalisation excessive</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
        <p:nvSpPr>
          <p:cNvPr id="11" name="Flèche vers la droite 10">
            <a:extLst>
              <a:ext uri="{FF2B5EF4-FFF2-40B4-BE49-F238E27FC236}">
                <a16:creationId xmlns:a16="http://schemas.microsoft.com/office/drawing/2014/main" id="{6BADDB10-1FB1-F3B0-E159-06EE8A994177}"/>
              </a:ext>
            </a:extLst>
          </p:cNvPr>
          <p:cNvSpPr/>
          <p:nvPr/>
        </p:nvSpPr>
        <p:spPr>
          <a:xfrm>
            <a:off x="3206806" y="5785496"/>
            <a:ext cx="1694329" cy="4572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97F4C6D2-CEA0-6AA2-D662-C69BC8D32490}"/>
              </a:ext>
            </a:extLst>
          </p:cNvPr>
          <p:cNvSpPr txBox="1"/>
          <p:nvPr/>
        </p:nvSpPr>
        <p:spPr>
          <a:xfrm>
            <a:off x="5083983" y="5816083"/>
            <a:ext cx="4984216" cy="369332"/>
          </a:xfrm>
          <a:prstGeom prst="rect">
            <a:avLst/>
          </a:prstGeom>
          <a:noFill/>
        </p:spPr>
        <p:txBody>
          <a:bodyPr wrap="square" rtlCol="0">
            <a:spAutoFit/>
          </a:bodyPr>
          <a:lstStyle/>
          <a:p>
            <a:r>
              <a:rPr lang="fr-FR" dirty="0"/>
              <a:t>Probablement un peu des deux </a:t>
            </a:r>
          </a:p>
        </p:txBody>
      </p:sp>
      <p:sp>
        <p:nvSpPr>
          <p:cNvPr id="13" name="ZoneTexte 12">
            <a:extLst>
              <a:ext uri="{FF2B5EF4-FFF2-40B4-BE49-F238E27FC236}">
                <a16:creationId xmlns:a16="http://schemas.microsoft.com/office/drawing/2014/main" id="{327C7B10-3B01-0541-019F-16B5341B7A88}"/>
              </a:ext>
            </a:extLst>
          </p:cNvPr>
          <p:cNvSpPr txBox="1"/>
          <p:nvPr/>
        </p:nvSpPr>
        <p:spPr>
          <a:xfrm>
            <a:off x="4863393" y="283276"/>
            <a:ext cx="3673647" cy="584775"/>
          </a:xfrm>
          <a:prstGeom prst="rect">
            <a:avLst/>
          </a:prstGeom>
          <a:noFill/>
        </p:spPr>
        <p:txBody>
          <a:bodyPr wrap="square" rtlCol="0">
            <a:spAutoFit/>
          </a:bodyPr>
          <a:lstStyle/>
          <a:p>
            <a:pPr algn="ctr"/>
            <a:r>
              <a:rPr lang="fr-FR" sz="3200" b="1" dirty="0"/>
              <a:t>ENDOTEST®</a:t>
            </a:r>
          </a:p>
        </p:txBody>
      </p:sp>
    </p:spTree>
    <p:extLst>
      <p:ext uri="{BB962C8B-B14F-4D97-AF65-F5344CB8AC3E}">
        <p14:creationId xmlns:p14="http://schemas.microsoft.com/office/powerpoint/2010/main" val="30597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re 6">
            <a:extLst>
              <a:ext uri="{FF2B5EF4-FFF2-40B4-BE49-F238E27FC236}">
                <a16:creationId xmlns:a16="http://schemas.microsoft.com/office/drawing/2014/main" id="{C7F81EE2-56F9-21C0-C8C1-39E606E5DCDD}"/>
              </a:ext>
            </a:extLst>
          </p:cNvPr>
          <p:cNvSpPr>
            <a:spLocks noGrp="1"/>
          </p:cNvSpPr>
          <p:nvPr>
            <p:ph type="title"/>
          </p:nvPr>
        </p:nvSpPr>
        <p:spPr>
          <a:xfrm>
            <a:off x="841248" y="548640"/>
            <a:ext cx="3600860" cy="5431536"/>
          </a:xfrm>
        </p:spPr>
        <p:txBody>
          <a:bodyPr>
            <a:normAutofit/>
          </a:bodyPr>
          <a:lstStyle/>
          <a:p>
            <a:r>
              <a:rPr lang="fr-FR" sz="5400"/>
              <a:t>Ce que le test peut changer </a:t>
            </a: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7">
            <a:extLst>
              <a:ext uri="{FF2B5EF4-FFF2-40B4-BE49-F238E27FC236}">
                <a16:creationId xmlns:a16="http://schemas.microsoft.com/office/drawing/2014/main" id="{9C07C5FF-9791-D5F7-6413-FB8992726402}"/>
              </a:ext>
            </a:extLst>
          </p:cNvPr>
          <p:cNvSpPr>
            <a:spLocks noGrp="1"/>
          </p:cNvSpPr>
          <p:nvPr>
            <p:ph idx="1"/>
          </p:nvPr>
        </p:nvSpPr>
        <p:spPr>
          <a:xfrm>
            <a:off x="5126418" y="552091"/>
            <a:ext cx="6224335" cy="5431536"/>
          </a:xfrm>
        </p:spPr>
        <p:txBody>
          <a:bodyPr anchor="ctr">
            <a:normAutofit/>
          </a:bodyPr>
          <a:lstStyle/>
          <a:p>
            <a:r>
              <a:rPr lang="fr-FR" sz="2200" dirty="0"/>
              <a:t>Peut être pas «  diagnostiquer l’endométriose » </a:t>
            </a:r>
          </a:p>
          <a:p>
            <a:r>
              <a:rPr lang="fr-FR" sz="2200" dirty="0"/>
              <a:t>Mais peut être : </a:t>
            </a:r>
          </a:p>
          <a:p>
            <a:pPr lvl="1">
              <a:buFont typeface="Wingdings" pitchFamily="2" charset="2"/>
              <a:buChar char="Ø"/>
            </a:pPr>
            <a:r>
              <a:rPr lang="fr-FR" sz="2200" dirty="0"/>
              <a:t>Modifier le seuil de suspicion clinique</a:t>
            </a:r>
          </a:p>
          <a:p>
            <a:pPr lvl="1">
              <a:buFont typeface="Wingdings" pitchFamily="2" charset="2"/>
              <a:buChar char="Ø"/>
            </a:pPr>
            <a:r>
              <a:rPr lang="fr-FR" sz="2200" dirty="0"/>
              <a:t>Accélérer certaines prises en charge</a:t>
            </a:r>
          </a:p>
          <a:p>
            <a:pPr lvl="1">
              <a:buFont typeface="Wingdings" pitchFamily="2" charset="2"/>
              <a:buChar char="Ø"/>
            </a:pPr>
            <a:r>
              <a:rPr lang="fr-FR" sz="2200" dirty="0"/>
              <a:t>Légitimer des symptômes  </a:t>
            </a:r>
          </a:p>
          <a:p>
            <a:endParaRPr lang="fr-FR" sz="2200" dirty="0"/>
          </a:p>
          <a:p>
            <a:pPr lvl="1">
              <a:buFont typeface="Wingdings" pitchFamily="2" charset="2"/>
              <a:buChar char="Ø"/>
            </a:pPr>
            <a:endParaRPr lang="fr-FR" sz="2200" dirty="0"/>
          </a:p>
        </p:txBody>
      </p:sp>
    </p:spTree>
    <p:extLst>
      <p:ext uri="{BB962C8B-B14F-4D97-AF65-F5344CB8AC3E}">
        <p14:creationId xmlns:p14="http://schemas.microsoft.com/office/powerpoint/2010/main" val="4515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181474-5F66-1D5A-5F57-2D70188F7B4F}"/>
              </a:ext>
            </a:extLst>
          </p:cNvPr>
          <p:cNvSpPr>
            <a:spLocks noGrp="1"/>
          </p:cNvSpPr>
          <p:nvPr>
            <p:ph type="title"/>
          </p:nvPr>
        </p:nvSpPr>
        <p:spPr/>
        <p:txBody>
          <a:bodyPr/>
          <a:lstStyle/>
          <a:p>
            <a:r>
              <a:rPr lang="fr-FR" dirty="0"/>
              <a:t>Pourquoi ce test? </a:t>
            </a:r>
          </a:p>
        </p:txBody>
      </p:sp>
      <p:sp>
        <p:nvSpPr>
          <p:cNvPr id="3" name="Espace réservé du contenu 2">
            <a:extLst>
              <a:ext uri="{FF2B5EF4-FFF2-40B4-BE49-F238E27FC236}">
                <a16:creationId xmlns:a16="http://schemas.microsoft.com/office/drawing/2014/main" id="{32A07B1A-8B96-5E92-5695-B67130E1F1BE}"/>
              </a:ext>
            </a:extLst>
          </p:cNvPr>
          <p:cNvSpPr>
            <a:spLocks noGrp="1"/>
          </p:cNvSpPr>
          <p:nvPr>
            <p:ph sz="half" idx="1"/>
          </p:nvPr>
        </p:nvSpPr>
        <p:spPr/>
        <p:txBody>
          <a:bodyPr/>
          <a:lstStyle/>
          <a:p>
            <a:r>
              <a:rPr lang="fr-FR" dirty="0"/>
              <a:t>10% des femmes </a:t>
            </a:r>
          </a:p>
          <a:p>
            <a:r>
              <a:rPr lang="fr-FR" dirty="0"/>
              <a:t>Délai diagnostique</a:t>
            </a:r>
          </a:p>
          <a:p>
            <a:r>
              <a:rPr lang="fr-FR" dirty="0"/>
              <a:t>Diagnostic parfois difficile</a:t>
            </a:r>
          </a:p>
          <a:p>
            <a:r>
              <a:rPr lang="fr-FR" dirty="0"/>
              <a:t>Imagerie négative </a:t>
            </a:r>
          </a:p>
          <a:p>
            <a:pPr marL="0" indent="0">
              <a:buNone/>
            </a:pPr>
            <a:endParaRPr lang="fr-FR" dirty="0"/>
          </a:p>
        </p:txBody>
      </p:sp>
      <p:sp>
        <p:nvSpPr>
          <p:cNvPr id="4" name="Espace réservé du contenu 3">
            <a:extLst>
              <a:ext uri="{FF2B5EF4-FFF2-40B4-BE49-F238E27FC236}">
                <a16:creationId xmlns:a16="http://schemas.microsoft.com/office/drawing/2014/main" id="{4D61CAAB-16DB-51D3-52F9-9398035D672A}"/>
              </a:ext>
            </a:extLst>
          </p:cNvPr>
          <p:cNvSpPr>
            <a:spLocks noGrp="1"/>
          </p:cNvSpPr>
          <p:nvPr>
            <p:ph sz="half" idx="2"/>
          </p:nvPr>
        </p:nvSpPr>
        <p:spPr/>
        <p:txBody>
          <a:bodyPr/>
          <a:lstStyle/>
          <a:p>
            <a:r>
              <a:rPr lang="fr-FR" dirty="0"/>
              <a:t>Laparoscopie «  invasive »</a:t>
            </a:r>
          </a:p>
          <a:p>
            <a:r>
              <a:rPr lang="fr-FR" dirty="0"/>
              <a:t>Retard thérapeutique </a:t>
            </a:r>
          </a:p>
          <a:p>
            <a:r>
              <a:rPr lang="fr-FR" dirty="0"/>
              <a:t>Pression des patientes et sociétale </a:t>
            </a:r>
          </a:p>
          <a:p>
            <a:r>
              <a:rPr lang="fr-FR" dirty="0"/>
              <a:t>Compréhension de la maladie encore incomplète</a:t>
            </a:r>
          </a:p>
          <a:p>
            <a:pPr marL="0" indent="0">
              <a:buNone/>
            </a:pPr>
            <a:endParaRPr lang="fr-FR" dirty="0"/>
          </a:p>
        </p:txBody>
      </p:sp>
      <p:sp>
        <p:nvSpPr>
          <p:cNvPr id="6" name="ZoneTexte 5">
            <a:extLst>
              <a:ext uri="{FF2B5EF4-FFF2-40B4-BE49-F238E27FC236}">
                <a16:creationId xmlns:a16="http://schemas.microsoft.com/office/drawing/2014/main" id="{D55DF9AE-13C3-5141-34F1-3E9D73A4B1BC}"/>
              </a:ext>
            </a:extLst>
          </p:cNvPr>
          <p:cNvSpPr txBox="1"/>
          <p:nvPr/>
        </p:nvSpPr>
        <p:spPr>
          <a:xfrm>
            <a:off x="1043354" y="5251938"/>
            <a:ext cx="10738338" cy="461665"/>
          </a:xfrm>
          <a:prstGeom prst="rect">
            <a:avLst/>
          </a:prstGeom>
          <a:noFill/>
        </p:spPr>
        <p:txBody>
          <a:bodyPr wrap="square" rtlCol="0">
            <a:spAutoFit/>
          </a:bodyPr>
          <a:lstStyle/>
          <a:p>
            <a:r>
              <a:rPr lang="fr-FR" sz="2400" b="1" dirty="0"/>
              <a:t>Maladie pour laquelle l’attente de biomarqueurs est immense ! </a:t>
            </a:r>
          </a:p>
        </p:txBody>
      </p:sp>
    </p:spTree>
    <p:extLst>
      <p:ext uri="{BB962C8B-B14F-4D97-AF65-F5344CB8AC3E}">
        <p14:creationId xmlns:p14="http://schemas.microsoft.com/office/powerpoint/2010/main" val="2566482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682E9E-026D-0EA4-5897-6FF567757495}"/>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D479504-A5D7-95EC-761C-866920BB26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re 6">
            <a:extLst>
              <a:ext uri="{FF2B5EF4-FFF2-40B4-BE49-F238E27FC236}">
                <a16:creationId xmlns:a16="http://schemas.microsoft.com/office/drawing/2014/main" id="{A2742D53-8271-357F-9690-6CB2C426B7EA}"/>
              </a:ext>
            </a:extLst>
          </p:cNvPr>
          <p:cNvSpPr>
            <a:spLocks noGrp="1"/>
          </p:cNvSpPr>
          <p:nvPr>
            <p:ph type="title"/>
          </p:nvPr>
        </p:nvSpPr>
        <p:spPr>
          <a:xfrm>
            <a:off x="841248" y="548640"/>
            <a:ext cx="3600860" cy="5431536"/>
          </a:xfrm>
        </p:spPr>
        <p:txBody>
          <a:bodyPr>
            <a:normAutofit/>
          </a:bodyPr>
          <a:lstStyle/>
          <a:p>
            <a:r>
              <a:rPr lang="fr-FR" sz="5400" dirty="0"/>
              <a:t>Les pistes d’avenir </a:t>
            </a:r>
          </a:p>
        </p:txBody>
      </p:sp>
      <p:sp>
        <p:nvSpPr>
          <p:cNvPr id="15" name="sketch line">
            <a:extLst>
              <a:ext uri="{FF2B5EF4-FFF2-40B4-BE49-F238E27FC236}">
                <a16:creationId xmlns:a16="http://schemas.microsoft.com/office/drawing/2014/main" id="{2A87F745-FAA9-5480-74C9-3C60A4C97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pace réservé du contenu 7">
            <a:extLst>
              <a:ext uri="{FF2B5EF4-FFF2-40B4-BE49-F238E27FC236}">
                <a16:creationId xmlns:a16="http://schemas.microsoft.com/office/drawing/2014/main" id="{5B53FF52-0E42-FB5A-E97C-DB7DC0060679}"/>
              </a:ext>
            </a:extLst>
          </p:cNvPr>
          <p:cNvSpPr>
            <a:spLocks noGrp="1"/>
          </p:cNvSpPr>
          <p:nvPr>
            <p:ph idx="1"/>
          </p:nvPr>
        </p:nvSpPr>
        <p:spPr>
          <a:xfrm>
            <a:off x="5126418" y="552091"/>
            <a:ext cx="6224335" cy="5431536"/>
          </a:xfrm>
        </p:spPr>
        <p:txBody>
          <a:bodyPr anchor="ctr">
            <a:normAutofit/>
          </a:bodyPr>
          <a:lstStyle/>
          <a:p>
            <a:r>
              <a:rPr lang="fr-FR" sz="2200" dirty="0" err="1"/>
              <a:t>Multiomique</a:t>
            </a:r>
            <a:endParaRPr lang="fr-FR" sz="2200" dirty="0"/>
          </a:p>
          <a:p>
            <a:r>
              <a:rPr lang="fr-FR" sz="2200" dirty="0"/>
              <a:t>IA + imagerie </a:t>
            </a:r>
          </a:p>
          <a:p>
            <a:r>
              <a:rPr lang="fr-FR" sz="2200" dirty="0"/>
              <a:t>Médecine prédicative</a:t>
            </a:r>
          </a:p>
          <a:p>
            <a:pPr marL="0" indent="0">
              <a:buNone/>
            </a:pPr>
            <a:endParaRPr lang="fr-FR" sz="2200" dirty="0"/>
          </a:p>
          <a:p>
            <a:pPr lvl="1">
              <a:buFont typeface="Wingdings" pitchFamily="2" charset="2"/>
              <a:buChar char="Ø"/>
            </a:pPr>
            <a:endParaRPr lang="fr-FR" sz="2200" dirty="0"/>
          </a:p>
        </p:txBody>
      </p:sp>
    </p:spTree>
    <p:extLst>
      <p:ext uri="{BB962C8B-B14F-4D97-AF65-F5344CB8AC3E}">
        <p14:creationId xmlns:p14="http://schemas.microsoft.com/office/powerpoint/2010/main" val="4150837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8DE34AB-087E-4A57-09FD-A1B6F609FA41}"/>
              </a:ext>
            </a:extLst>
          </p:cNvPr>
          <p:cNvSpPr>
            <a:spLocks noGrp="1"/>
          </p:cNvSpPr>
          <p:nvPr>
            <p:ph type="title"/>
          </p:nvPr>
        </p:nvSpPr>
        <p:spPr>
          <a:xfrm>
            <a:off x="838200" y="963507"/>
            <a:ext cx="3494362" cy="4930986"/>
          </a:xfrm>
        </p:spPr>
        <p:txBody>
          <a:bodyPr>
            <a:normAutofit/>
          </a:bodyPr>
          <a:lstStyle/>
          <a:p>
            <a:pPr algn="r"/>
            <a:r>
              <a:rPr lang="fr-FR">
                <a:solidFill>
                  <a:schemeClr val="accent1"/>
                </a:solidFill>
              </a:rPr>
              <a:t>Conclusion </a:t>
            </a:r>
          </a:p>
        </p:txBody>
      </p:sp>
      <p:cxnSp>
        <p:nvCxnSpPr>
          <p:cNvPr id="12" name="Straight Connector 11">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Espace réservé du contenu 3">
            <a:extLst>
              <a:ext uri="{FF2B5EF4-FFF2-40B4-BE49-F238E27FC236}">
                <a16:creationId xmlns:a16="http://schemas.microsoft.com/office/drawing/2014/main" id="{FA12A8FD-9DEE-869D-4A5C-6CE2A9DB788F}"/>
              </a:ext>
            </a:extLst>
          </p:cNvPr>
          <p:cNvSpPr>
            <a:spLocks noGrp="1"/>
          </p:cNvSpPr>
          <p:nvPr>
            <p:ph sz="half" idx="1"/>
          </p:nvPr>
        </p:nvSpPr>
        <p:spPr>
          <a:xfrm>
            <a:off x="4976030" y="963507"/>
            <a:ext cx="6250940" cy="2304627"/>
          </a:xfrm>
        </p:spPr>
        <p:txBody>
          <a:bodyPr anchor="b">
            <a:normAutofit fontScale="85000" lnSpcReduction="20000"/>
          </a:bodyPr>
          <a:lstStyle/>
          <a:p>
            <a:pPr marL="0" indent="0">
              <a:buNone/>
            </a:pPr>
            <a:r>
              <a:rPr lang="fr-FR" sz="2000"/>
              <a:t>OUI </a:t>
            </a:r>
          </a:p>
          <a:p>
            <a:pPr marL="0" indent="0">
              <a:buNone/>
            </a:pPr>
            <a:endParaRPr lang="fr-FR" sz="2000"/>
          </a:p>
          <a:p>
            <a:pPr marL="0" indent="0">
              <a:buNone/>
            </a:pPr>
            <a:r>
              <a:rPr lang="fr-FR" sz="2000"/>
              <a:t>Innovation fascinante </a:t>
            </a:r>
          </a:p>
          <a:p>
            <a:pPr marL="0" indent="0">
              <a:buNone/>
            </a:pPr>
            <a:r>
              <a:rPr lang="fr-FR" sz="2000"/>
              <a:t>Technologiquement impressionnante </a:t>
            </a:r>
          </a:p>
          <a:p>
            <a:pPr marL="0" indent="0">
              <a:buNone/>
            </a:pPr>
            <a:r>
              <a:rPr lang="fr-FR" sz="2000"/>
              <a:t>Potentiel réel</a:t>
            </a:r>
          </a:p>
        </p:txBody>
      </p:sp>
      <p:sp>
        <p:nvSpPr>
          <p:cNvPr id="5" name="Espace réservé du contenu 4">
            <a:extLst>
              <a:ext uri="{FF2B5EF4-FFF2-40B4-BE49-F238E27FC236}">
                <a16:creationId xmlns:a16="http://schemas.microsoft.com/office/drawing/2014/main" id="{EB13E51A-8ACC-465F-1DD2-56C360D7DB16}"/>
              </a:ext>
            </a:extLst>
          </p:cNvPr>
          <p:cNvSpPr>
            <a:spLocks noGrp="1"/>
          </p:cNvSpPr>
          <p:nvPr>
            <p:ph sz="half" idx="2"/>
          </p:nvPr>
        </p:nvSpPr>
        <p:spPr>
          <a:xfrm>
            <a:off x="4976030" y="3589866"/>
            <a:ext cx="6250940" cy="2304628"/>
          </a:xfrm>
        </p:spPr>
        <p:txBody>
          <a:bodyPr>
            <a:normAutofit fontScale="85000" lnSpcReduction="20000"/>
          </a:bodyPr>
          <a:lstStyle/>
          <a:p>
            <a:pPr marL="0" indent="0">
              <a:buNone/>
            </a:pPr>
            <a:r>
              <a:rPr lang="fr-FR" sz="1900" dirty="0"/>
              <a:t>MAIS </a:t>
            </a:r>
          </a:p>
          <a:p>
            <a:pPr marL="0" indent="0">
              <a:buNone/>
            </a:pPr>
            <a:endParaRPr lang="fr-FR" sz="1900" dirty="0"/>
          </a:p>
          <a:p>
            <a:pPr marL="0" indent="0">
              <a:buNone/>
            </a:pPr>
            <a:r>
              <a:rPr lang="fr-FR" sz="1900" dirty="0"/>
              <a:t>Prudence scientifique </a:t>
            </a:r>
          </a:p>
          <a:p>
            <a:pPr marL="0" indent="0">
              <a:buNone/>
            </a:pPr>
            <a:r>
              <a:rPr lang="fr-FR" sz="1900" dirty="0"/>
              <a:t>Validation externe indispensable </a:t>
            </a:r>
          </a:p>
          <a:p>
            <a:pPr marL="0" indent="0">
              <a:buNone/>
            </a:pPr>
            <a:r>
              <a:rPr lang="fr-FR" sz="1900" dirty="0"/>
              <a:t>Ne remplace pas le raisonnement clinique </a:t>
            </a:r>
          </a:p>
          <a:p>
            <a:pPr marL="0" indent="0">
              <a:buNone/>
            </a:pPr>
            <a:r>
              <a:rPr lang="fr-FR" sz="1900" dirty="0"/>
              <a:t>Ne modifie pas vraiment la prise en charge</a:t>
            </a:r>
          </a:p>
          <a:p>
            <a:pPr marL="0" indent="0">
              <a:buNone/>
            </a:pPr>
            <a:r>
              <a:rPr lang="fr-FR" sz="1900" dirty="0"/>
              <a:t>Doit donc être intégré de manière pertinente dans le parcours des patientes  </a:t>
            </a:r>
          </a:p>
        </p:txBody>
      </p:sp>
    </p:spTree>
    <p:extLst>
      <p:ext uri="{BB962C8B-B14F-4D97-AF65-F5344CB8AC3E}">
        <p14:creationId xmlns:p14="http://schemas.microsoft.com/office/powerpoint/2010/main" val="1920667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5F90201-4CCC-05EF-219D-58AC89EEAA05}"/>
              </a:ext>
            </a:extLst>
          </p:cNvPr>
          <p:cNvSpPr>
            <a:spLocks noGrp="1"/>
          </p:cNvSpPr>
          <p:nvPr>
            <p:ph type="title"/>
          </p:nvPr>
        </p:nvSpPr>
        <p:spPr/>
        <p:txBody>
          <a:bodyPr/>
          <a:lstStyle/>
          <a:p>
            <a:r>
              <a:rPr lang="fr-FR" dirty="0"/>
              <a:t>Merci de votre attention</a:t>
            </a:r>
          </a:p>
        </p:txBody>
      </p:sp>
      <p:sp>
        <p:nvSpPr>
          <p:cNvPr id="6" name="Espace réservé du texte 5">
            <a:extLst>
              <a:ext uri="{FF2B5EF4-FFF2-40B4-BE49-F238E27FC236}">
                <a16:creationId xmlns:a16="http://schemas.microsoft.com/office/drawing/2014/main" id="{8A335DFA-843F-78CC-6DC8-BBE75F0B7744}"/>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406368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D2F7E22-5614-3338-CD7A-4D87441C5929}"/>
              </a:ext>
            </a:extLst>
          </p:cNvPr>
          <p:cNvSpPr>
            <a:spLocks noGrp="1"/>
          </p:cNvSpPr>
          <p:nvPr>
            <p:ph type="title"/>
          </p:nvPr>
        </p:nvSpPr>
        <p:spPr>
          <a:xfrm>
            <a:off x="630936" y="639520"/>
            <a:ext cx="3429000" cy="1719072"/>
          </a:xfrm>
        </p:spPr>
        <p:txBody>
          <a:bodyPr anchor="b">
            <a:normAutofit/>
          </a:bodyPr>
          <a:lstStyle/>
          <a:p>
            <a:r>
              <a:rPr lang="fr-FR" sz="5400"/>
              <a:t>Le rêve médical </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175DE50B-51FD-81EA-73E4-AE4FAD457BAC}"/>
              </a:ext>
            </a:extLst>
          </p:cNvPr>
          <p:cNvSpPr>
            <a:spLocks noGrp="1"/>
          </p:cNvSpPr>
          <p:nvPr>
            <p:ph idx="1"/>
          </p:nvPr>
        </p:nvSpPr>
        <p:spPr>
          <a:xfrm>
            <a:off x="630935" y="2807208"/>
            <a:ext cx="3551099" cy="3411272"/>
          </a:xfrm>
        </p:spPr>
        <p:txBody>
          <a:bodyPr anchor="t">
            <a:normAutofit/>
          </a:bodyPr>
          <a:lstStyle/>
          <a:p>
            <a:pPr marL="0" indent="0">
              <a:buNone/>
            </a:pPr>
            <a:endParaRPr lang="fr-FR" sz="1700"/>
          </a:p>
          <a:p>
            <a:r>
              <a:rPr lang="fr-FR" sz="1700"/>
              <a:t> un test simple, rapide, non invasif</a:t>
            </a:r>
          </a:p>
          <a:p>
            <a:r>
              <a:rPr lang="fr-FR" sz="1700"/>
              <a:t> capable de dire OUI ou NON pour l’endométriose </a:t>
            </a:r>
          </a:p>
          <a:p>
            <a:r>
              <a:rPr lang="fr-FR" sz="1700"/>
              <a:t> plus performant que l’imagerie </a:t>
            </a:r>
          </a:p>
          <a:p>
            <a:endParaRPr lang="fr-FR" sz="1700"/>
          </a:p>
          <a:p>
            <a:endParaRPr lang="fr-FR" sz="1700"/>
          </a:p>
          <a:p>
            <a:pPr marL="0" indent="0">
              <a:buNone/>
            </a:pPr>
            <a:r>
              <a:rPr lang="fr-FR" sz="1700"/>
              <a:t>C’est la promesse de l’ENDOTEST ®</a:t>
            </a:r>
          </a:p>
          <a:p>
            <a:endParaRPr lang="fr-FR" sz="1700"/>
          </a:p>
          <a:p>
            <a:endParaRPr lang="fr-FR" sz="1700"/>
          </a:p>
        </p:txBody>
      </p:sp>
      <p:pic>
        <p:nvPicPr>
          <p:cNvPr id="5" name="Image 4">
            <a:extLst>
              <a:ext uri="{FF2B5EF4-FFF2-40B4-BE49-F238E27FC236}">
                <a16:creationId xmlns:a16="http://schemas.microsoft.com/office/drawing/2014/main" id="{AF4DEAAC-9F0F-5DD3-943F-C6C9EE1A8C32}"/>
              </a:ext>
            </a:extLst>
          </p:cNvPr>
          <p:cNvPicPr>
            <a:picLocks noChangeAspect="1"/>
          </p:cNvPicPr>
          <p:nvPr/>
        </p:nvPicPr>
        <p:blipFill>
          <a:blip r:embed="rId2"/>
          <a:stretch>
            <a:fillRect/>
          </a:stretch>
        </p:blipFill>
        <p:spPr>
          <a:xfrm>
            <a:off x="4254692" y="1702066"/>
            <a:ext cx="7937308" cy="3909122"/>
          </a:xfrm>
          <a:prstGeom prst="rect">
            <a:avLst/>
          </a:prstGeom>
        </p:spPr>
      </p:pic>
    </p:spTree>
    <p:extLst>
      <p:ext uri="{BB962C8B-B14F-4D97-AF65-F5344CB8AC3E}">
        <p14:creationId xmlns:p14="http://schemas.microsoft.com/office/powerpoint/2010/main" val="922936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676041-1329-1736-24AE-1906A828E152}"/>
              </a:ext>
            </a:extLst>
          </p:cNvPr>
          <p:cNvSpPr>
            <a:spLocks noGrp="1"/>
          </p:cNvSpPr>
          <p:nvPr>
            <p:ph type="title"/>
          </p:nvPr>
        </p:nvSpPr>
        <p:spPr/>
        <p:txBody>
          <a:bodyPr/>
          <a:lstStyle/>
          <a:p>
            <a:r>
              <a:rPr lang="fr-FR" dirty="0"/>
              <a:t>Comment ça marche? </a:t>
            </a:r>
          </a:p>
        </p:txBody>
      </p:sp>
      <p:pic>
        <p:nvPicPr>
          <p:cNvPr id="5" name="Espace réservé du contenu 4">
            <a:extLst>
              <a:ext uri="{FF2B5EF4-FFF2-40B4-BE49-F238E27FC236}">
                <a16:creationId xmlns:a16="http://schemas.microsoft.com/office/drawing/2014/main" id="{0A24D9F2-F8B9-8D78-0AD8-2E9A18C1BC1A}"/>
              </a:ext>
            </a:extLst>
          </p:cNvPr>
          <p:cNvPicPr>
            <a:picLocks noGrp="1" noChangeAspect="1"/>
          </p:cNvPicPr>
          <p:nvPr>
            <p:ph idx="1"/>
          </p:nvPr>
        </p:nvPicPr>
        <p:blipFill>
          <a:blip r:embed="rId2"/>
          <a:stretch>
            <a:fillRect/>
          </a:stretch>
        </p:blipFill>
        <p:spPr>
          <a:xfrm>
            <a:off x="661890" y="1426877"/>
            <a:ext cx="3018777" cy="2002123"/>
          </a:xfrm>
          <a:prstGeom prst="rect">
            <a:avLst/>
          </a:prstGeom>
        </p:spPr>
      </p:pic>
      <p:pic>
        <p:nvPicPr>
          <p:cNvPr id="7" name="Image 6">
            <a:extLst>
              <a:ext uri="{FF2B5EF4-FFF2-40B4-BE49-F238E27FC236}">
                <a16:creationId xmlns:a16="http://schemas.microsoft.com/office/drawing/2014/main" id="{4B0CAD79-0F64-C44E-844B-82EDD656FDE5}"/>
              </a:ext>
            </a:extLst>
          </p:cNvPr>
          <p:cNvPicPr>
            <a:picLocks noChangeAspect="1"/>
          </p:cNvPicPr>
          <p:nvPr/>
        </p:nvPicPr>
        <p:blipFill>
          <a:blip r:embed="rId3"/>
          <a:stretch>
            <a:fillRect/>
          </a:stretch>
        </p:blipFill>
        <p:spPr>
          <a:xfrm>
            <a:off x="4124799" y="1380153"/>
            <a:ext cx="3170969" cy="2219678"/>
          </a:xfrm>
          <a:prstGeom prst="rect">
            <a:avLst/>
          </a:prstGeom>
        </p:spPr>
      </p:pic>
      <p:pic>
        <p:nvPicPr>
          <p:cNvPr id="9" name="Image 8">
            <a:extLst>
              <a:ext uri="{FF2B5EF4-FFF2-40B4-BE49-F238E27FC236}">
                <a16:creationId xmlns:a16="http://schemas.microsoft.com/office/drawing/2014/main" id="{98AEDD99-44B8-C28A-2A59-652C6EFEC603}"/>
              </a:ext>
            </a:extLst>
          </p:cNvPr>
          <p:cNvPicPr>
            <a:picLocks noChangeAspect="1"/>
          </p:cNvPicPr>
          <p:nvPr/>
        </p:nvPicPr>
        <p:blipFill>
          <a:blip r:embed="rId4"/>
          <a:stretch>
            <a:fillRect/>
          </a:stretch>
        </p:blipFill>
        <p:spPr>
          <a:xfrm>
            <a:off x="8195754" y="933157"/>
            <a:ext cx="3754718" cy="2666674"/>
          </a:xfrm>
          <a:prstGeom prst="rect">
            <a:avLst/>
          </a:prstGeom>
        </p:spPr>
      </p:pic>
      <p:sp>
        <p:nvSpPr>
          <p:cNvPr id="10" name="Flèche vers le bas 9">
            <a:extLst>
              <a:ext uri="{FF2B5EF4-FFF2-40B4-BE49-F238E27FC236}">
                <a16:creationId xmlns:a16="http://schemas.microsoft.com/office/drawing/2014/main" id="{1AC17831-236D-C467-9128-7923B6B3BA30}"/>
              </a:ext>
            </a:extLst>
          </p:cNvPr>
          <p:cNvSpPr/>
          <p:nvPr/>
        </p:nvSpPr>
        <p:spPr>
          <a:xfrm rot="16200000">
            <a:off x="1306659" y="4375294"/>
            <a:ext cx="1294366" cy="12785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4D09A4D1-A02D-D94A-B94D-69E229A27302}"/>
              </a:ext>
            </a:extLst>
          </p:cNvPr>
          <p:cNvPicPr>
            <a:picLocks noChangeAspect="1"/>
          </p:cNvPicPr>
          <p:nvPr/>
        </p:nvPicPr>
        <p:blipFill>
          <a:blip r:embed="rId5"/>
          <a:stretch>
            <a:fillRect/>
          </a:stretch>
        </p:blipFill>
        <p:spPr>
          <a:xfrm>
            <a:off x="4124799" y="3954458"/>
            <a:ext cx="3754718" cy="2331255"/>
          </a:xfrm>
          <a:prstGeom prst="rect">
            <a:avLst/>
          </a:prstGeom>
        </p:spPr>
      </p:pic>
      <p:pic>
        <p:nvPicPr>
          <p:cNvPr id="17" name="Image 16">
            <a:extLst>
              <a:ext uri="{FF2B5EF4-FFF2-40B4-BE49-F238E27FC236}">
                <a16:creationId xmlns:a16="http://schemas.microsoft.com/office/drawing/2014/main" id="{BCC488E6-37C5-2775-DCD1-D60ABE9EF045}"/>
              </a:ext>
            </a:extLst>
          </p:cNvPr>
          <p:cNvPicPr>
            <a:picLocks noChangeAspect="1"/>
          </p:cNvPicPr>
          <p:nvPr/>
        </p:nvPicPr>
        <p:blipFill>
          <a:blip r:embed="rId6"/>
          <a:stretch>
            <a:fillRect/>
          </a:stretch>
        </p:blipFill>
        <p:spPr>
          <a:xfrm>
            <a:off x="8195754" y="3747360"/>
            <a:ext cx="3754718" cy="2534435"/>
          </a:xfrm>
          <a:prstGeom prst="rect">
            <a:avLst/>
          </a:prstGeom>
        </p:spPr>
      </p:pic>
    </p:spTree>
    <p:extLst>
      <p:ext uri="{BB962C8B-B14F-4D97-AF65-F5344CB8AC3E}">
        <p14:creationId xmlns:p14="http://schemas.microsoft.com/office/powerpoint/2010/main" val="2509944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E3FCDA-D582-7AE3-8CDA-1B0A105D0C74}"/>
              </a:ext>
            </a:extLst>
          </p:cNvPr>
          <p:cNvSpPr>
            <a:spLocks noGrp="1"/>
          </p:cNvSpPr>
          <p:nvPr>
            <p:ph type="title"/>
          </p:nvPr>
        </p:nvSpPr>
        <p:spPr/>
        <p:txBody>
          <a:bodyPr/>
          <a:lstStyle/>
          <a:p>
            <a:r>
              <a:rPr lang="fr-FR" dirty="0"/>
              <a:t>Pourquoi les miARN </a:t>
            </a:r>
          </a:p>
        </p:txBody>
      </p:sp>
      <p:sp>
        <p:nvSpPr>
          <p:cNvPr id="6" name="Rectangle 1">
            <a:extLst>
              <a:ext uri="{FF2B5EF4-FFF2-40B4-BE49-F238E27FC236}">
                <a16:creationId xmlns:a16="http://schemas.microsoft.com/office/drawing/2014/main" id="{1695551B-906B-BCD3-613A-1F2F1B94CB6F}"/>
              </a:ext>
            </a:extLst>
          </p:cNvPr>
          <p:cNvSpPr>
            <a:spLocks noGrp="1" noChangeArrowheads="1"/>
          </p:cNvSpPr>
          <p:nvPr>
            <p:ph sz="half" idx="1"/>
          </p:nvPr>
        </p:nvSpPr>
        <p:spPr bwMode="auto">
          <a:xfrm>
            <a:off x="838200" y="1533949"/>
            <a:ext cx="2662908" cy="2499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ARN non codants</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régulation génique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stabilité biologique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signature inflammatoire</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070E9E5-50FB-E6F5-020C-B026D816FEC4}"/>
              </a:ext>
            </a:extLst>
          </p:cNvPr>
          <p:cNvSpPr>
            <a:spLocks noGrp="1" noChangeArrowheads="1"/>
          </p:cNvSpPr>
          <p:nvPr>
            <p:ph sz="half" idx="2"/>
          </p:nvPr>
        </p:nvSpPr>
        <p:spPr bwMode="auto">
          <a:xfrm>
            <a:off x="10181492" y="1533949"/>
            <a:ext cx="1585690" cy="2499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angiogenèse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inflammation</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prolifération</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fibrose</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8" name="Image 7">
            <a:extLst>
              <a:ext uri="{FF2B5EF4-FFF2-40B4-BE49-F238E27FC236}">
                <a16:creationId xmlns:a16="http://schemas.microsoft.com/office/drawing/2014/main" id="{E8020142-1CB3-E6D3-F1D4-6DA0111A560A}"/>
              </a:ext>
            </a:extLst>
          </p:cNvPr>
          <p:cNvPicPr>
            <a:picLocks noChangeAspect="1"/>
          </p:cNvPicPr>
          <p:nvPr/>
        </p:nvPicPr>
        <p:blipFill>
          <a:blip r:embed="rId3"/>
          <a:stretch>
            <a:fillRect/>
          </a:stretch>
        </p:blipFill>
        <p:spPr>
          <a:xfrm>
            <a:off x="4682336" y="1346146"/>
            <a:ext cx="4707590" cy="2687142"/>
          </a:xfrm>
          <a:prstGeom prst="rect">
            <a:avLst/>
          </a:prstGeom>
        </p:spPr>
      </p:pic>
      <p:pic>
        <p:nvPicPr>
          <p:cNvPr id="9" name="Image 8">
            <a:extLst>
              <a:ext uri="{FF2B5EF4-FFF2-40B4-BE49-F238E27FC236}">
                <a16:creationId xmlns:a16="http://schemas.microsoft.com/office/drawing/2014/main" id="{6EAD8CCE-6617-3EE1-3028-EFB57B8CC590}"/>
              </a:ext>
            </a:extLst>
          </p:cNvPr>
          <p:cNvPicPr>
            <a:picLocks noChangeAspect="1"/>
          </p:cNvPicPr>
          <p:nvPr/>
        </p:nvPicPr>
        <p:blipFill>
          <a:blip r:embed="rId4"/>
          <a:stretch>
            <a:fillRect/>
          </a:stretch>
        </p:blipFill>
        <p:spPr>
          <a:xfrm>
            <a:off x="4610431" y="4033288"/>
            <a:ext cx="4851399" cy="2441519"/>
          </a:xfrm>
          <a:prstGeom prst="rect">
            <a:avLst/>
          </a:prstGeom>
        </p:spPr>
      </p:pic>
    </p:spTree>
    <p:extLst>
      <p:ext uri="{BB962C8B-B14F-4D97-AF65-F5344CB8AC3E}">
        <p14:creationId xmlns:p14="http://schemas.microsoft.com/office/powerpoint/2010/main" val="3304688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C4839A-39CF-0CDF-579F-12AC2A26A053}"/>
              </a:ext>
            </a:extLst>
          </p:cNvPr>
          <p:cNvSpPr>
            <a:spLocks noGrp="1"/>
          </p:cNvSpPr>
          <p:nvPr>
            <p:ph type="title"/>
          </p:nvPr>
        </p:nvSpPr>
        <p:spPr/>
        <p:txBody>
          <a:bodyPr/>
          <a:lstStyle/>
          <a:p>
            <a:r>
              <a:rPr lang="fr-FR" dirty="0"/>
              <a:t>IA utilisée : Le Random Forest </a:t>
            </a:r>
          </a:p>
        </p:txBody>
      </p:sp>
      <p:pic>
        <p:nvPicPr>
          <p:cNvPr id="7" name="Espace réservé du contenu 6">
            <a:extLst>
              <a:ext uri="{FF2B5EF4-FFF2-40B4-BE49-F238E27FC236}">
                <a16:creationId xmlns:a16="http://schemas.microsoft.com/office/drawing/2014/main" id="{0FAB3D1F-B6BF-7024-A240-3AD7F5673041}"/>
              </a:ext>
            </a:extLst>
          </p:cNvPr>
          <p:cNvPicPr>
            <a:picLocks noGrp="1" noChangeAspect="1"/>
          </p:cNvPicPr>
          <p:nvPr>
            <p:ph idx="1"/>
          </p:nvPr>
        </p:nvPicPr>
        <p:blipFill>
          <a:blip r:embed="rId3"/>
          <a:stretch>
            <a:fillRect/>
          </a:stretch>
        </p:blipFill>
        <p:spPr>
          <a:xfrm>
            <a:off x="190500" y="1690688"/>
            <a:ext cx="3581400" cy="4114800"/>
          </a:xfrm>
          <a:prstGeom prst="rect">
            <a:avLst/>
          </a:prstGeom>
        </p:spPr>
      </p:pic>
      <p:pic>
        <p:nvPicPr>
          <p:cNvPr id="9" name="Image 8">
            <a:extLst>
              <a:ext uri="{FF2B5EF4-FFF2-40B4-BE49-F238E27FC236}">
                <a16:creationId xmlns:a16="http://schemas.microsoft.com/office/drawing/2014/main" id="{BB04A206-743F-8D6D-443A-CB27E9497BED}"/>
              </a:ext>
            </a:extLst>
          </p:cNvPr>
          <p:cNvPicPr>
            <a:picLocks noChangeAspect="1"/>
          </p:cNvPicPr>
          <p:nvPr/>
        </p:nvPicPr>
        <p:blipFill>
          <a:blip r:embed="rId4"/>
          <a:stretch>
            <a:fillRect/>
          </a:stretch>
        </p:blipFill>
        <p:spPr>
          <a:xfrm>
            <a:off x="4800600" y="2202703"/>
            <a:ext cx="6553200" cy="2882900"/>
          </a:xfrm>
          <a:prstGeom prst="rect">
            <a:avLst/>
          </a:prstGeom>
        </p:spPr>
      </p:pic>
      <p:pic>
        <p:nvPicPr>
          <p:cNvPr id="11" name="Image 10">
            <a:extLst>
              <a:ext uri="{FF2B5EF4-FFF2-40B4-BE49-F238E27FC236}">
                <a16:creationId xmlns:a16="http://schemas.microsoft.com/office/drawing/2014/main" id="{FA2A5CAF-23BA-68CC-0B94-968B55EBA49D}"/>
              </a:ext>
            </a:extLst>
          </p:cNvPr>
          <p:cNvPicPr>
            <a:picLocks noChangeAspect="1"/>
          </p:cNvPicPr>
          <p:nvPr/>
        </p:nvPicPr>
        <p:blipFill>
          <a:blip r:embed="rId5"/>
          <a:stretch>
            <a:fillRect/>
          </a:stretch>
        </p:blipFill>
        <p:spPr>
          <a:xfrm>
            <a:off x="1425388" y="1531575"/>
            <a:ext cx="8915399" cy="5322626"/>
          </a:xfrm>
          <a:prstGeom prst="rect">
            <a:avLst/>
          </a:prstGeom>
        </p:spPr>
      </p:pic>
    </p:spTree>
    <p:extLst>
      <p:ext uri="{BB962C8B-B14F-4D97-AF65-F5344CB8AC3E}">
        <p14:creationId xmlns:p14="http://schemas.microsoft.com/office/powerpoint/2010/main" val="287120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AE48C4B-3A90-42C3-BA00-6092B4771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FCB48D-2F7A-9905-0BEE-58279E9CFEAB}"/>
              </a:ext>
            </a:extLst>
          </p:cNvPr>
          <p:cNvSpPr>
            <a:spLocks noGrp="1"/>
          </p:cNvSpPr>
          <p:nvPr>
            <p:ph type="title"/>
          </p:nvPr>
        </p:nvSpPr>
        <p:spPr>
          <a:xfrm>
            <a:off x="4654296" y="329184"/>
            <a:ext cx="6894576" cy="1783080"/>
          </a:xfrm>
        </p:spPr>
        <p:txBody>
          <a:bodyPr anchor="b">
            <a:normAutofit/>
          </a:bodyPr>
          <a:lstStyle/>
          <a:p>
            <a:r>
              <a:rPr lang="fr-FR" sz="5400"/>
              <a:t>Ce que l’IA voit… et que l’humain ne voit pas </a:t>
            </a:r>
          </a:p>
        </p:txBody>
      </p:sp>
      <p:pic>
        <p:nvPicPr>
          <p:cNvPr id="5" name="Espace réservé du contenu 4">
            <a:extLst>
              <a:ext uri="{FF2B5EF4-FFF2-40B4-BE49-F238E27FC236}">
                <a16:creationId xmlns:a16="http://schemas.microsoft.com/office/drawing/2014/main" id="{76C4486B-C9D7-94A9-2A20-34E07E11954C}"/>
              </a:ext>
            </a:extLst>
          </p:cNvPr>
          <p:cNvPicPr>
            <a:picLocks noChangeAspect="1"/>
          </p:cNvPicPr>
          <p:nvPr/>
        </p:nvPicPr>
        <p:blipFill>
          <a:blip r:embed="rId2"/>
          <a:srcRect l="5562" r="-3" b="-3"/>
          <a:stretch>
            <a:fillRect/>
          </a:stretch>
        </p:blipFill>
        <p:spPr>
          <a:xfrm>
            <a:off x="20" y="10"/>
            <a:ext cx="4041316" cy="4193753"/>
          </a:xfrm>
          <a:custGeom>
            <a:avLst/>
            <a:gdLst/>
            <a:ahLst/>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pic>
      <p:sp>
        <p:nvSpPr>
          <p:cNvPr id="16" name="sketch line">
            <a:extLst>
              <a:ext uri="{FF2B5EF4-FFF2-40B4-BE49-F238E27FC236}">
                <a16:creationId xmlns:a16="http://schemas.microsoft.com/office/drawing/2014/main" id="{F919E280-CA27-4214-97E6-294E0C3BC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463186"/>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a:extLst>
              <a:ext uri="{FF2B5EF4-FFF2-40B4-BE49-F238E27FC236}">
                <a16:creationId xmlns:a16="http://schemas.microsoft.com/office/drawing/2014/main" id="{BED5ABA1-1F27-4FCD-C0FC-8BE9E426E305}"/>
              </a:ext>
            </a:extLst>
          </p:cNvPr>
          <p:cNvPicPr>
            <a:picLocks noChangeAspect="1"/>
          </p:cNvPicPr>
          <p:nvPr/>
        </p:nvPicPr>
        <p:blipFill>
          <a:blip r:embed="rId3"/>
          <a:srcRect t="2713" r="3" b="11733"/>
          <a:stretch>
            <a:fillRect/>
          </a:stretch>
        </p:blipFill>
        <p:spPr>
          <a:xfrm>
            <a:off x="1" y="4267200"/>
            <a:ext cx="4051081" cy="2590800"/>
          </a:xfrm>
          <a:custGeom>
            <a:avLst/>
            <a:gdLst/>
            <a:ahLst/>
            <a:cxnLst/>
            <a:rect l="l" t="t" r="r" b="b"/>
            <a:pathLst>
              <a:path w="4051081"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cubicBezTo>
                  <a:pt x="4042100" y="1477465"/>
                  <a:pt x="4059584" y="1566941"/>
                  <a:pt x="4046914" y="1661622"/>
                </a:cubicBezTo>
                <a:cubicBezTo>
                  <a:pt x="4039566" y="1720003"/>
                  <a:pt x="4037919" y="177965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pic>
      <p:sp>
        <p:nvSpPr>
          <p:cNvPr id="9" name="Rectangle 1">
            <a:extLst>
              <a:ext uri="{FF2B5EF4-FFF2-40B4-BE49-F238E27FC236}">
                <a16:creationId xmlns:a16="http://schemas.microsoft.com/office/drawing/2014/main" id="{B3197750-0554-4D9F-2160-D626CEC96F73}"/>
              </a:ext>
            </a:extLst>
          </p:cNvPr>
          <p:cNvSpPr>
            <a:spLocks noGrp="1" noChangeArrowheads="1"/>
          </p:cNvSpPr>
          <p:nvPr>
            <p:ph idx="1"/>
          </p:nvPr>
        </p:nvSpPr>
        <p:spPr bwMode="auto">
          <a:xfrm>
            <a:off x="4258160" y="3131934"/>
            <a:ext cx="6795963"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humain : incapable d’interpréter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00000"/>
                </a:solidFill>
                <a:effectLst/>
                <a:latin typeface="Arial" panose="020B0604020202020204" pitchFamily="34" charset="0"/>
              </a:rPr>
              <a:t>machine </a:t>
            </a:r>
            <a:r>
              <a:rPr kumimoji="0" lang="fr-FR" altLang="fr-FR" sz="1800" b="0" i="0" u="none" strike="noStrike" cap="none" normalizeH="0" baseline="0" dirty="0" err="1">
                <a:ln>
                  <a:noFill/>
                </a:ln>
                <a:solidFill>
                  <a:srgbClr val="000000"/>
                </a:solidFill>
                <a:effectLst/>
                <a:latin typeface="Arial" panose="020B0604020202020204" pitchFamily="34" charset="0"/>
              </a:rPr>
              <a:t>learning</a:t>
            </a:r>
            <a:r>
              <a:rPr kumimoji="0" lang="fr-FR" altLang="fr-FR" sz="1800" b="0" i="0" u="none" strike="noStrike" cap="none" normalizeH="0" baseline="0" dirty="0">
                <a:ln>
                  <a:noFill/>
                </a:ln>
                <a:solidFill>
                  <a:srgbClr val="000000"/>
                </a:solidFill>
                <a:effectLst/>
                <a:latin typeface="Arial" panose="020B0604020202020204" pitchFamily="34" charset="0"/>
              </a:rPr>
              <a:t> : détection de patterns</a:t>
            </a:r>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sz="1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fr-FR" altLang="fr-FR" sz="2000" dirty="0">
                <a:solidFill>
                  <a:srgbClr val="000000"/>
                </a:solidFill>
                <a:latin typeface="Arial" panose="020B0604020202020204" pitchFamily="34" charset="0"/>
              </a:rPr>
              <a:t>L’IA ne comprend pas l’endométriose… elle reconnait des </a:t>
            </a:r>
          </a:p>
          <a:p>
            <a:pPr marL="0" marR="0" lvl="0" indent="0" algn="l" defTabSz="914400" rtl="0" eaLnBrk="0" fontAlgn="base" latinLnBrk="0" hangingPunct="0">
              <a:lnSpc>
                <a:spcPct val="100000"/>
              </a:lnSpc>
              <a:spcBef>
                <a:spcPct val="0"/>
              </a:spcBef>
              <a:spcAft>
                <a:spcPct val="0"/>
              </a:spcAft>
              <a:buClrTx/>
              <a:buSzTx/>
              <a:buNone/>
              <a:tabLst/>
            </a:pPr>
            <a:r>
              <a:rPr lang="fr-FR" altLang="fr-FR" sz="2000" dirty="0">
                <a:solidFill>
                  <a:srgbClr val="000000"/>
                </a:solidFill>
                <a:latin typeface="Arial" panose="020B0604020202020204" pitchFamily="34" charset="0"/>
              </a:rPr>
              <a:t>Ressemblances statistiques </a:t>
            </a:r>
          </a:p>
          <a:p>
            <a:pPr marL="0" marR="0" lvl="0" indent="0" algn="l" defTabSz="914400" rtl="0" eaLnBrk="0" fontAlgn="base" latinLnBrk="0" hangingPunct="0">
              <a:lnSpc>
                <a:spcPct val="100000"/>
              </a:lnSpc>
              <a:spcBef>
                <a:spcPct val="0"/>
              </a:spcBef>
              <a:spcAft>
                <a:spcPct val="0"/>
              </a:spcAft>
              <a:buClrTx/>
              <a:buSzTx/>
              <a:buNone/>
              <a:tabLst/>
            </a:pPr>
            <a:r>
              <a:rPr kumimoji="0" lang="fr-FR" altLang="fr-FR" sz="2000" b="0" i="0" u="none" strike="noStrike" cap="none" normalizeH="0" baseline="0" dirty="0">
                <a:ln>
                  <a:noFill/>
                </a:ln>
                <a:solidFill>
                  <a:srgbClr val="000000"/>
                </a:solidFill>
                <a:effectLst/>
                <a:latin typeface="Arial" panose="020B0604020202020204" pitchFamily="34" charset="0"/>
              </a:rPr>
              <a:t>Ici liées à la présence ou non de certains miARN</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8465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2B5F9F9-D9DB-F563-027C-6D7F66D54E6A}"/>
              </a:ext>
            </a:extLst>
          </p:cNvPr>
          <p:cNvSpPr>
            <a:spLocks noGrp="1"/>
          </p:cNvSpPr>
          <p:nvPr>
            <p:ph type="title"/>
          </p:nvPr>
        </p:nvSpPr>
        <p:spPr>
          <a:xfrm>
            <a:off x="841248" y="548640"/>
            <a:ext cx="3600860" cy="5431536"/>
          </a:xfrm>
        </p:spPr>
        <p:txBody>
          <a:bodyPr>
            <a:normAutofit/>
          </a:bodyPr>
          <a:lstStyle/>
          <a:p>
            <a:r>
              <a:rPr lang="fr-FR" sz="5400"/>
              <a:t>L’IA n’est pas une intelligence qui «  pense »</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8359BADD-FEE5-3EB6-B7BD-C3FB838EB4AA}"/>
              </a:ext>
            </a:extLst>
          </p:cNvPr>
          <p:cNvSpPr>
            <a:spLocks noGrp="1" noChangeArrowheads="1"/>
          </p:cNvSpPr>
          <p:nvPr>
            <p:ph idx="1"/>
          </p:nvPr>
        </p:nvSpPr>
        <p:spPr bwMode="auto">
          <a:xfrm>
            <a:off x="5126418" y="552091"/>
            <a:ext cx="6224335" cy="54315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fr-FR" altLang="fr-FR" sz="2200" b="1" i="0" u="none" strike="noStrike" cap="none" normalizeH="0" baseline="0">
                <a:ln>
                  <a:noFill/>
                </a:ln>
                <a:effectLst/>
                <a:latin typeface="Arial" panose="020B0604020202020204" pitchFamily="34" charset="0"/>
              </a:rPr>
              <a:t>C’est :</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apprentissage supervisé</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classification statistique</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modèle entraîné sur cohortes</a:t>
            </a:r>
          </a:p>
          <a:p>
            <a:pPr marL="0" marR="0" lvl="0" indent="0" defTabSz="914400" rtl="0" eaLnBrk="0" fontAlgn="base" latinLnBrk="0" hangingPunct="0">
              <a:spcBef>
                <a:spcPct val="0"/>
              </a:spcBef>
              <a:spcAft>
                <a:spcPts val="600"/>
              </a:spcAft>
              <a:buClrTx/>
              <a:buSzTx/>
              <a:buFontTx/>
              <a:buNone/>
              <a:tabLst/>
            </a:pPr>
            <a:endParaRPr kumimoji="0" lang="fr-FR" altLang="fr-FR" sz="2200" b="1" i="0" u="none" strike="noStrike" cap="none" normalizeH="0" baseline="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fr-FR" altLang="fr-FR" sz="2200" b="1" i="0" u="none" strike="noStrike" cap="none" normalizeH="0" baseline="0">
                <a:ln>
                  <a:noFill/>
                </a:ln>
                <a:effectLst/>
                <a:latin typeface="Arial" panose="020B0604020202020204" pitchFamily="34" charset="0"/>
              </a:rPr>
              <a:t>Donc :</a:t>
            </a:r>
          </a:p>
          <a:p>
            <a:pPr marL="0" marR="0" lvl="0" indent="0" defTabSz="914400" rtl="0" eaLnBrk="0" fontAlgn="base" latinLnBrk="0" hangingPunct="0">
              <a:spcBef>
                <a:spcPct val="0"/>
              </a:spcBef>
              <a:spcAft>
                <a:spcPts val="600"/>
              </a:spcAft>
              <a:buClrTx/>
              <a:buSzTx/>
              <a:buFontTx/>
              <a:buNone/>
              <a:tabLst/>
            </a:pPr>
            <a:r>
              <a:rPr kumimoji="0" lang="fr-FR" altLang="fr-FR" sz="2200" b="0" i="0" u="none" strike="noStrike" cap="none" normalizeH="0" baseline="0">
                <a:ln>
                  <a:noFill/>
                </a:ln>
                <a:effectLst/>
                <a:latin typeface="Arial" panose="020B0604020202020204" pitchFamily="34" charset="0"/>
              </a:rPr>
              <a:t>la qualité du résultat dépend :</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de la qualité des données</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de la population d’entraînement</a:t>
            </a:r>
          </a:p>
          <a:p>
            <a:pPr marL="0" marR="0" lvl="0" indent="0" defTabSz="914400" rtl="0" eaLnBrk="0" fontAlgn="base" latinLnBrk="0" hangingPunct="0">
              <a:spcBef>
                <a:spcPct val="0"/>
              </a:spcBef>
              <a:spcAft>
                <a:spcPts val="600"/>
              </a:spcAft>
              <a:buClrTx/>
              <a:buSzTx/>
              <a:buFontTx/>
              <a:buChar char="•"/>
              <a:tabLst/>
            </a:pPr>
            <a:r>
              <a:rPr kumimoji="0" lang="fr-FR" altLang="fr-FR" sz="2200" b="0" i="0" u="none" strike="noStrike" cap="none" normalizeH="0" baseline="0">
                <a:ln>
                  <a:noFill/>
                </a:ln>
                <a:effectLst/>
                <a:latin typeface="Arial" panose="020B0604020202020204" pitchFamily="34" charset="0"/>
              </a:rPr>
              <a:t>des biais</a:t>
            </a:r>
          </a:p>
          <a:p>
            <a:pPr marL="0" marR="0" lvl="0" indent="0" defTabSz="914400" rtl="0" eaLnBrk="0" fontAlgn="base" latinLnBrk="0" hangingPunct="0">
              <a:spcBef>
                <a:spcPct val="0"/>
              </a:spcBef>
              <a:spcAft>
                <a:spcPts val="600"/>
              </a:spcAft>
              <a:buClrTx/>
              <a:buSzTx/>
              <a:buFontTx/>
              <a:buNone/>
              <a:tabLst/>
            </a:pPr>
            <a:endParaRPr kumimoji="0" lang="fr-FR" altLang="fr-FR" sz="2200" b="0" i="0" u="none" strike="noStrike" cap="none" normalizeH="0" baseline="0">
              <a:ln>
                <a:noFill/>
              </a:ln>
              <a:effectLst/>
              <a:latin typeface="Arial" panose="020B0604020202020204" pitchFamily="34" charset="0"/>
            </a:endParaRPr>
          </a:p>
        </p:txBody>
      </p:sp>
    </p:spTree>
    <p:extLst>
      <p:ext uri="{BB962C8B-B14F-4D97-AF65-F5344CB8AC3E}">
        <p14:creationId xmlns:p14="http://schemas.microsoft.com/office/powerpoint/2010/main" val="31625187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21725</TotalTime>
  <Words>1802</Words>
  <Application>Microsoft Macintosh PowerPoint</Application>
  <PresentationFormat>Grand écran</PresentationFormat>
  <Paragraphs>257</Paragraphs>
  <Slides>32</Slides>
  <Notes>16</Notes>
  <HiddenSlides>2</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32</vt:i4>
      </vt:variant>
    </vt:vector>
  </HeadingPairs>
  <TitlesOfParts>
    <vt:vector size="37" baseType="lpstr">
      <vt:lpstr>Aptos</vt:lpstr>
      <vt:lpstr>Aptos Display</vt:lpstr>
      <vt:lpstr>Arial</vt:lpstr>
      <vt:lpstr>Wingdings</vt:lpstr>
      <vt:lpstr>Thème Office</vt:lpstr>
      <vt:lpstr>Test Salivaire pour l’endométriose: révolution diagnostique ?</vt:lpstr>
      <vt:lpstr>Présentation PowerPoint</vt:lpstr>
      <vt:lpstr>Pourquoi ce test? </vt:lpstr>
      <vt:lpstr>Le rêve médical </vt:lpstr>
      <vt:lpstr>Comment ça marche? </vt:lpstr>
      <vt:lpstr>Pourquoi les miARN </vt:lpstr>
      <vt:lpstr>IA utilisée : Le Random Forest </vt:lpstr>
      <vt:lpstr>Ce que l’IA voit… et que l’humain ne voit pas </vt:lpstr>
      <vt:lpstr>L’IA n’est pas une intelligence qui «  pense »</vt:lpstr>
      <vt:lpstr>L’ Overfitting </vt:lpstr>
      <vt:lpstr>Les résultats… réalistes? </vt:lpstr>
      <vt:lpstr>Présentation PowerPoint</vt:lpstr>
      <vt:lpstr>Critique méthodologique </vt:lpstr>
      <vt:lpstr>Critique méthodologique</vt:lpstr>
      <vt:lpstr>Présentation PowerPoint</vt:lpstr>
      <vt:lpstr>Risque de surdiagnostic</vt:lpstr>
      <vt:lpstr>Critique méthodologique</vt:lpstr>
      <vt:lpstr>Le test pour quoi faire? </vt:lpstr>
      <vt:lpstr>Le test pour quoi faire? </vt:lpstr>
      <vt:lpstr>MAIS!   Un biomarqueur ne peut pas résumer toute l’expérience douloureuse </vt:lpstr>
      <vt:lpstr>Généralisation du test ? </vt:lpstr>
      <vt:lpstr>Le côut </vt:lpstr>
      <vt:lpstr>La pression sociétale </vt:lpstr>
      <vt:lpstr>Présentation PowerPoint</vt:lpstr>
      <vt:lpstr>Présentation PowerPoint</vt:lpstr>
      <vt:lpstr>Le test pour quoi faire ? </vt:lpstr>
      <vt:lpstr>Le forfait innovation 25 000 patientes  3 ans milieu hospitalier </vt:lpstr>
      <vt:lpstr>Présentation PowerPoint</vt:lpstr>
      <vt:lpstr>Ce que le test peut changer </vt:lpstr>
      <vt:lpstr>Les pistes d’avenir </vt:lpstr>
      <vt:lpstr>Conclusion </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Claire Figuier</dc:creator>
  <cp:lastModifiedBy>Claire Figuier</cp:lastModifiedBy>
  <cp:revision>20</cp:revision>
  <dcterms:created xsi:type="dcterms:W3CDTF">2026-05-21T08:17:58Z</dcterms:created>
  <dcterms:modified xsi:type="dcterms:W3CDTF">2026-06-05T10:23:36Z</dcterms:modified>
</cp:coreProperties>
</file>